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60" r:id="rId4"/>
    <p:sldId id="261" r:id="rId5"/>
    <p:sldId id="266" r:id="rId6"/>
    <p:sldId id="262" r:id="rId7"/>
    <p:sldId id="302" r:id="rId8"/>
    <p:sldId id="347" r:id="rId9"/>
    <p:sldId id="348" r:id="rId10"/>
    <p:sldId id="263" r:id="rId11"/>
    <p:sldId id="303" r:id="rId12"/>
    <p:sldId id="304" r:id="rId13"/>
    <p:sldId id="264" r:id="rId14"/>
    <p:sldId id="265" r:id="rId15"/>
    <p:sldId id="305" r:id="rId16"/>
    <p:sldId id="346" r:id="rId17"/>
    <p:sldId id="267" r:id="rId18"/>
    <p:sldId id="268" r:id="rId19"/>
    <p:sldId id="341" r:id="rId20"/>
    <p:sldId id="269" r:id="rId21"/>
    <p:sldId id="342" r:id="rId22"/>
    <p:sldId id="345" r:id="rId23"/>
    <p:sldId id="270" r:id="rId24"/>
    <p:sldId id="343" r:id="rId25"/>
    <p:sldId id="271" r:id="rId26"/>
    <p:sldId id="344" r:id="rId27"/>
    <p:sldId id="306" r:id="rId28"/>
    <p:sldId id="307" r:id="rId29"/>
    <p:sldId id="308" r:id="rId30"/>
    <p:sldId id="309" r:id="rId31"/>
    <p:sldId id="310"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312" r:id="rId45"/>
    <p:sldId id="284" r:id="rId46"/>
    <p:sldId id="285" r:id="rId47"/>
    <p:sldId id="286" r:id="rId48"/>
    <p:sldId id="349" r:id="rId49"/>
    <p:sldId id="289" r:id="rId50"/>
    <p:sldId id="350" r:id="rId51"/>
    <p:sldId id="313" r:id="rId52"/>
    <p:sldId id="314" r:id="rId53"/>
    <p:sldId id="315" r:id="rId54"/>
    <p:sldId id="290" r:id="rId55"/>
    <p:sldId id="291" r:id="rId56"/>
    <p:sldId id="292" r:id="rId57"/>
    <p:sldId id="293" r:id="rId58"/>
    <p:sldId id="294" r:id="rId59"/>
    <p:sldId id="295" r:id="rId60"/>
    <p:sldId id="298" r:id="rId61"/>
    <p:sldId id="299" r:id="rId62"/>
    <p:sldId id="316" r:id="rId63"/>
    <p:sldId id="317" r:id="rId64"/>
    <p:sldId id="318" r:id="rId65"/>
    <p:sldId id="319" r:id="rId66"/>
    <p:sldId id="320" r:id="rId67"/>
    <p:sldId id="321" r:id="rId68"/>
    <p:sldId id="322" r:id="rId69"/>
    <p:sldId id="296" r:id="rId70"/>
    <p:sldId id="323" r:id="rId71"/>
    <p:sldId id="324" r:id="rId72"/>
    <p:sldId id="325" r:id="rId73"/>
    <p:sldId id="300" r:id="rId74"/>
    <p:sldId id="301"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65" autoAdjust="0"/>
    <p:restoredTop sz="77368" autoAdjust="0"/>
  </p:normalViewPr>
  <p:slideViewPr>
    <p:cSldViewPr>
      <p:cViewPr varScale="1">
        <p:scale>
          <a:sx n="89" d="100"/>
          <a:sy n="89" d="100"/>
        </p:scale>
        <p:origin x="701"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DC7C1756-9D53-41A6-9044-34A577BCB12C}" type="datetimeFigureOut">
              <a:rPr lang="en-US" smtClean="0"/>
              <a:t>1/18/2025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20824F42-4E52-4890-B167-BEF19AD4094E}" type="slidenum">
              <a:rPr lang="en-US" smtClean="0"/>
              <a:t>‹#›</a:t>
            </a:fld>
            <a:endParaRPr lang="en-US"/>
          </a:p>
        </p:txBody>
      </p:sp>
    </p:spTree>
    <p:extLst>
      <p:ext uri="{BB962C8B-B14F-4D97-AF65-F5344CB8AC3E}">
        <p14:creationId xmlns:p14="http://schemas.microsoft.com/office/powerpoint/2010/main" val="219759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facebook.com/notes/c%E1%BB%99ng-%C4%91%E1%BB%93ng-big-data-vi%E1%BB%87t-nam/namenode-high-availability-with-qjm/508241020054753/"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adoop.apache.org/docs/current/hadoop-yarn/hadoop-yarn-site/CapacityScheduler.html?fbclid=IwZXh0bgNhZW0CMTEAAR3an1CzEfyTgYOSJeAvpd3nigqVljQDupe94C-bML5bqx2LUcL6K02QTHs_aem_pUmmheQVKfmH38-7OqskuA"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hadoop.apache.org/docs/current/hadoop-yarn/hadoop-yarn-site/FairScheduler.html?fbclid=IwZXh0bgNhZW0CMTEAAR1xPu5oKV1nOnxxXICCxArdHhpstV_mAsfgS30nzdnZUtHWjG-6jAlaFUk_aem_yiYpVjCXM7iWLbHOJ9Zf_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https://www.youtube.com/watch?v=aReuLtY0YMI</a:t>
            </a:r>
          </a:p>
          <a:p>
            <a:r>
              <a:rPr lang="en-US" dirty="0"/>
              <a:t>https://www.youtube.com/watch?v=JWX5Inb--ig</a:t>
            </a:r>
          </a:p>
        </p:txBody>
      </p:sp>
      <p:sp>
        <p:nvSpPr>
          <p:cNvPr id="4" name="Slide Number Placeholder 3"/>
          <p:cNvSpPr>
            <a:spLocks noGrp="1"/>
          </p:cNvSpPr>
          <p:nvPr>
            <p:ph type="sldNum" sz="quarter" idx="5"/>
          </p:nvPr>
        </p:nvSpPr>
        <p:spPr/>
        <p:txBody>
          <a:bodyPr/>
          <a:lstStyle/>
          <a:p>
            <a:fld id="{20824F42-4E52-4890-B167-BEF19AD4094E}" type="slidenum">
              <a:rPr lang="en-US" smtClean="0"/>
              <a:t>2</a:t>
            </a:fld>
            <a:endParaRPr lang="en-US"/>
          </a:p>
        </p:txBody>
      </p:sp>
    </p:spTree>
    <p:extLst>
      <p:ext uri="{BB962C8B-B14F-4D97-AF65-F5344CB8AC3E}">
        <p14:creationId xmlns:p14="http://schemas.microsoft.com/office/powerpoint/2010/main" val="2959051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C1E21"/>
                </a:solidFill>
                <a:effectLst/>
                <a:latin typeface="Georgia" panose="02040502050405020303" pitchFamily="18" charset="0"/>
              </a:rPr>
              <a:t>Nhìn vào kiến trúc của YARN ta có thể dễ dàng nhận thấy kiến trúc này khiến cho ResourceManager trở thành điểm chết. Giống như NameNode trong HDFS, ResourceManager có kiến trúc High Availability để tăng khả năng chịu lỗi. Theo đó tại một thời điểm, trong cụm tồn tại duy nhất một active RM và một hoặc nhiều RM là standby có thể lên thay thế active RM nếu bị lỗi. Việc thay đổi active-standby giữa 2 RM có thể thực hiện manually hoặc automatically.</a:t>
            </a:r>
            <a:endParaRPr lang="en-US" b="0" i="0" dirty="0">
              <a:solidFill>
                <a:srgbClr val="1C1E21"/>
              </a:solidFill>
              <a:effectLst/>
              <a:latin typeface="Georgia" panose="02040502050405020303" pitchFamily="18" charset="0"/>
            </a:endParaRPr>
          </a:p>
          <a:p>
            <a:endParaRPr lang="en-US" b="0" i="0" dirty="0">
              <a:solidFill>
                <a:srgbClr val="1C1E21"/>
              </a:solidFill>
              <a:effectLst/>
              <a:latin typeface="Georgia" panose="02040502050405020303" pitchFamily="18" charset="0"/>
            </a:endParaRPr>
          </a:p>
          <a:p>
            <a:pPr algn="l" rtl="0">
              <a:spcAft>
                <a:spcPts val="2100"/>
              </a:spcAft>
            </a:pPr>
            <a:r>
              <a:rPr lang="vi-VN" b="1" i="0" dirty="0">
                <a:solidFill>
                  <a:srgbClr val="1C1E21"/>
                </a:solidFill>
                <a:effectLst/>
                <a:latin typeface="inherit"/>
              </a:rPr>
              <a:t>Manually transition and failover: </a:t>
            </a:r>
            <a:r>
              <a:rPr lang="vi-VN" b="0" i="0" dirty="0">
                <a:solidFill>
                  <a:srgbClr val="1C1E21"/>
                </a:solidFill>
                <a:effectLst/>
                <a:latin typeface="Georgia" panose="02040502050405020303" pitchFamily="18" charset="0"/>
              </a:rPr>
              <a:t>Nếu bạn ko bật automatically failover thì việc thực hiện manually failover thông qua lệnh </a:t>
            </a:r>
            <a:r>
              <a:rPr lang="vi-VN" b="0" i="0" dirty="0">
                <a:solidFill>
                  <a:srgbClr val="1C1E21"/>
                </a:solidFill>
                <a:effectLst/>
                <a:latin typeface="Menlo"/>
              </a:rPr>
              <a:t>yarn rmadmin</a:t>
            </a:r>
            <a:r>
              <a:rPr lang="vi-VN" b="0" i="0" dirty="0">
                <a:solidFill>
                  <a:srgbClr val="1C1E21"/>
                </a:solidFill>
                <a:effectLst/>
                <a:latin typeface="Georgia" panose="02040502050405020303" pitchFamily="18" charset="0"/>
              </a:rPr>
              <a:t>. Thứ tự chuyển sẽ là active RM thành standby và stanby sau đó lên thành active ResourceManager.</a:t>
            </a:r>
          </a:p>
          <a:p>
            <a:pPr algn="l" rtl="0">
              <a:spcAft>
                <a:spcPts val="2100"/>
              </a:spcAft>
            </a:pPr>
            <a:r>
              <a:rPr lang="vi-VN" b="1" i="0" dirty="0">
                <a:solidFill>
                  <a:srgbClr val="1C1E21"/>
                </a:solidFill>
                <a:effectLst/>
                <a:latin typeface="inherit"/>
              </a:rPr>
              <a:t>Automatic failover: </a:t>
            </a:r>
            <a:r>
              <a:rPr lang="vi-VN" b="0" i="0" dirty="0">
                <a:solidFill>
                  <a:srgbClr val="1C1E21"/>
                </a:solidFill>
                <a:effectLst/>
                <a:latin typeface="Georgia" panose="02040502050405020303" pitchFamily="18" charset="0"/>
              </a:rPr>
              <a:t>ResourceManager có nhúng một tiến trình Zookeeper-based ActiveStandbyElector thực hiện việc failover giữa hai RM. Không giống như ở NameNode cần phải chạy tiến trình ZKFC riêng biệt (chi tiết về NameNode HA tham khảo </a:t>
            </a:r>
            <a:r>
              <a:rPr lang="vi-VN" b="0" i="0" u="none" strike="noStrike" dirty="0">
                <a:solidFill>
                  <a:srgbClr val="385898"/>
                </a:solidFill>
                <a:effectLst/>
                <a:latin typeface="inherit"/>
                <a:hlinkClick r:id="rId3"/>
              </a:rPr>
              <a:t>tại đây</a:t>
            </a:r>
            <a:r>
              <a:rPr lang="vi-VN" b="0" i="0" dirty="0">
                <a:solidFill>
                  <a:srgbClr val="1C1E21"/>
                </a:solidFill>
                <a:effectLst/>
                <a:latin typeface="Georgia" panose="02040502050405020303" pitchFamily="18" charset="0"/>
              </a:rPr>
              <a:t>)</a:t>
            </a:r>
          </a:p>
          <a:p>
            <a:pPr algn="l" rtl="0">
              <a:spcAft>
                <a:spcPts val="2100"/>
              </a:spcAft>
            </a:pPr>
            <a:r>
              <a:rPr lang="vi-VN" b="1" i="0" dirty="0">
                <a:solidFill>
                  <a:srgbClr val="1C1E21"/>
                </a:solidFill>
                <a:effectLst/>
                <a:latin typeface="inherit"/>
              </a:rPr>
              <a:t>Client, Applicationmaster and NodeManager on RM failover: </a:t>
            </a:r>
            <a:r>
              <a:rPr lang="vi-VN" b="0" i="0" dirty="0">
                <a:solidFill>
                  <a:srgbClr val="1C1E21"/>
                </a:solidFill>
                <a:effectLst/>
                <a:latin typeface="Georgia" panose="02040502050405020303" pitchFamily="18" charset="0"/>
              </a:rPr>
              <a:t>Client, ApplicationMaster và NodeManager đều được cấu hình giao tiếp với cả hai RM cùng lúc, các service này kết nối đến 2 RM theo cơ chế round-robin đến khi gặp được active RM, nếu trong quá trình running active RM bị down, các service này tiếp tục thực hiện kết nối round-robin đến khi gặp được active RM mới.</a:t>
            </a:r>
          </a:p>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48</a:t>
            </a:fld>
            <a:endParaRPr lang="en-US"/>
          </a:p>
        </p:txBody>
      </p:sp>
    </p:spTree>
    <p:extLst>
      <p:ext uri="{BB962C8B-B14F-4D97-AF65-F5344CB8AC3E}">
        <p14:creationId xmlns:p14="http://schemas.microsoft.com/office/powerpoint/2010/main" val="3515171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49</a:t>
            </a:fld>
            <a:endParaRPr lang="en-US"/>
          </a:p>
        </p:txBody>
      </p:sp>
    </p:spTree>
    <p:extLst>
      <p:ext uri="{BB962C8B-B14F-4D97-AF65-F5344CB8AC3E}">
        <p14:creationId xmlns:p14="http://schemas.microsoft.com/office/powerpoint/2010/main" val="2494479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1C1E21"/>
                </a:solidFill>
                <a:effectLst/>
                <a:latin typeface="Georgia" panose="02040502050405020303" pitchFamily="18" charset="0"/>
              </a:rPr>
              <a:t>FIFO nghĩa là First In First Out, các job submit trước sẽ thực hiện trước, giống như trong hàng đợi.</a:t>
            </a:r>
            <a:endParaRPr lang="en-US" b="0" i="0" dirty="0">
              <a:solidFill>
                <a:srgbClr val="1C1E21"/>
              </a:solidFill>
              <a:effectLst/>
              <a:latin typeface="Georgia" panose="02040502050405020303" pitchFamily="18" charset="0"/>
            </a:endParaRPr>
          </a:p>
          <a:p>
            <a:r>
              <a:rPr lang="vi-VN" b="0" i="0" dirty="0">
                <a:solidFill>
                  <a:srgbClr val="1C1E21"/>
                </a:solidFill>
                <a:effectLst/>
                <a:latin typeface="Georgia" panose="02040502050405020303" pitchFamily="18" charset="0"/>
              </a:rPr>
              <a:t>Capacity Scheduler chia tài nguyên trong YARN thành các queue, ứng dụng sẽ submit job lên các queue này trong YARN, các queue sẽ được cấu hình một lượng tài nguyên nhất định và có thể sử dụng nhiều hơn up-to max cấu hình nếu có nhiều tài nguyên đang free.</a:t>
            </a:r>
            <a:endParaRPr lang="en-US" b="0" i="0" dirty="0">
              <a:solidFill>
                <a:srgbClr val="1C1E21"/>
              </a:solidFill>
              <a:effectLst/>
              <a:latin typeface="Georgia" panose="02040502050405020303" pitchFamily="18" charset="0"/>
            </a:endParaRPr>
          </a:p>
          <a:p>
            <a:r>
              <a:rPr lang="vi-VN" b="0" i="0" dirty="0">
                <a:solidFill>
                  <a:srgbClr val="1C1E21"/>
                </a:solidFill>
                <a:effectLst/>
                <a:latin typeface="Georgia" panose="02040502050405020303" pitchFamily="18" charset="0"/>
              </a:rPr>
              <a:t>Nếu như Capacity Scheduler yêu cầu bạn phải dự trữ trước 1 lượng tài nguyên cho các queue thì Fair Scheduler không như vậy. Fair Scheduler sẽ tự động cân bằng tài nguyên giữa các queue running. Nếu job đầu tiên submit, nó sẽ chiếm toàn bộ tài nguyên trong cụm, đến khi có job 2 submit, tài nguyên sẽ dần cân bằng lại 50% giữa 2 queue.</a:t>
            </a:r>
            <a:endParaRPr lang="en-US" b="0" i="0" dirty="0">
              <a:solidFill>
                <a:srgbClr val="1C1E21"/>
              </a:solidFill>
              <a:effectLst/>
              <a:latin typeface="Georgia" panose="02040502050405020303" pitchFamily="18" charset="0"/>
            </a:endParaRPr>
          </a:p>
          <a:p>
            <a:pPr algn="l" rtl="0">
              <a:spcAft>
                <a:spcPts val="2100"/>
              </a:spcAft>
            </a:pPr>
            <a:r>
              <a:rPr lang="en-US" b="0" i="0" u="none" strike="noStrike" dirty="0">
                <a:solidFill>
                  <a:srgbClr val="385898"/>
                </a:solidFill>
                <a:effectLst/>
                <a:latin typeface="inherit"/>
                <a:hlinkClick r:id="rId3"/>
              </a:rPr>
              <a:t>https://hadoop.apache.org/docs/current/hadoop-yarn/hadoop-yarn-site/CapacityScheduler.html</a:t>
            </a:r>
            <a:endParaRPr lang="en-US" b="0" i="0" dirty="0">
              <a:solidFill>
                <a:srgbClr val="1C1E21"/>
              </a:solidFill>
              <a:effectLst/>
              <a:latin typeface="Georgia" panose="02040502050405020303" pitchFamily="18" charset="0"/>
            </a:endParaRPr>
          </a:p>
          <a:p>
            <a:pPr algn="l" rtl="0">
              <a:spcAft>
                <a:spcPts val="2100"/>
              </a:spcAft>
            </a:pPr>
            <a:r>
              <a:rPr lang="en-US" b="0" i="0" u="none" strike="noStrike" dirty="0">
                <a:solidFill>
                  <a:srgbClr val="385898"/>
                </a:solidFill>
                <a:effectLst/>
                <a:latin typeface="inherit"/>
                <a:hlinkClick r:id="rId4"/>
              </a:rPr>
              <a:t>https://hadoop.apache.org/docs/current/hadoop-yarn/hadoop-yarn-site/FairScheduler.html</a:t>
            </a:r>
            <a:endParaRPr lang="en-US" b="0" i="0" dirty="0">
              <a:solidFill>
                <a:srgbClr val="1C1E21"/>
              </a:solidFill>
              <a:effectLst/>
              <a:latin typeface="Georgia" panose="02040502050405020303" pitchFamily="18" charset="0"/>
            </a:endParaRPr>
          </a:p>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50</a:t>
            </a:fld>
            <a:endParaRPr lang="en-US"/>
          </a:p>
        </p:txBody>
      </p:sp>
    </p:spTree>
    <p:extLst>
      <p:ext uri="{BB962C8B-B14F-4D97-AF65-F5344CB8AC3E}">
        <p14:creationId xmlns:p14="http://schemas.microsoft.com/office/powerpoint/2010/main" val="4148226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https://cloud.google.com/bigtable/docs/hbase-differences</a:t>
            </a:r>
          </a:p>
        </p:txBody>
      </p:sp>
      <p:sp>
        <p:nvSpPr>
          <p:cNvPr id="4" name="Slide Number Placeholder 3"/>
          <p:cNvSpPr>
            <a:spLocks noGrp="1"/>
          </p:cNvSpPr>
          <p:nvPr>
            <p:ph type="sldNum" sz="quarter" idx="5"/>
          </p:nvPr>
        </p:nvSpPr>
        <p:spPr/>
        <p:txBody>
          <a:bodyPr/>
          <a:lstStyle/>
          <a:p>
            <a:fld id="{20824F42-4E52-4890-B167-BEF19AD4094E}" type="slidenum">
              <a:rPr lang="en-US" smtClean="0"/>
              <a:t>67</a:t>
            </a:fld>
            <a:endParaRPr lang="en-US"/>
          </a:p>
        </p:txBody>
      </p:sp>
    </p:spTree>
    <p:extLst>
      <p:ext uri="{BB962C8B-B14F-4D97-AF65-F5344CB8AC3E}">
        <p14:creationId xmlns:p14="http://schemas.microsoft.com/office/powerpoint/2010/main" val="235951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https://www.youtube.com/watch?v=cEjDR3B_3cs</a:t>
            </a:r>
          </a:p>
        </p:txBody>
      </p:sp>
      <p:sp>
        <p:nvSpPr>
          <p:cNvPr id="4" name="Slide Number Placeholder 3"/>
          <p:cNvSpPr>
            <a:spLocks noGrp="1"/>
          </p:cNvSpPr>
          <p:nvPr>
            <p:ph type="sldNum" sz="quarter" idx="5"/>
          </p:nvPr>
        </p:nvSpPr>
        <p:spPr/>
        <p:txBody>
          <a:bodyPr/>
          <a:lstStyle/>
          <a:p>
            <a:fld id="{20824F42-4E52-4890-B167-BEF19AD4094E}" type="slidenum">
              <a:rPr lang="en-US" smtClean="0"/>
              <a:t>68</a:t>
            </a:fld>
            <a:endParaRPr lang="en-US"/>
          </a:p>
        </p:txBody>
      </p:sp>
    </p:spTree>
    <p:extLst>
      <p:ext uri="{BB962C8B-B14F-4D97-AF65-F5344CB8AC3E}">
        <p14:creationId xmlns:p14="http://schemas.microsoft.com/office/powerpoint/2010/main" val="1908164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Roboto" panose="02000000000000000000" pitchFamily="2" charset="0"/>
              </a:rPr>
              <a:t>Hadoop In 5 Minutes | What Is Hadoop? | Introduction To Hadoop | Hadoop Explained |Simplilearn</a:t>
            </a:r>
          </a:p>
          <a:p>
            <a:r>
              <a:rPr lang="en-US" dirty="0"/>
              <a:t>https://www.youtube.com/watch?v=aReuLtY0YMI&amp;t=315s</a:t>
            </a:r>
          </a:p>
        </p:txBody>
      </p:sp>
      <p:sp>
        <p:nvSpPr>
          <p:cNvPr id="4" name="Slide Number Placeholder 3"/>
          <p:cNvSpPr>
            <a:spLocks noGrp="1"/>
          </p:cNvSpPr>
          <p:nvPr>
            <p:ph type="sldNum" sz="quarter" idx="5"/>
          </p:nvPr>
        </p:nvSpPr>
        <p:spPr/>
        <p:txBody>
          <a:bodyPr/>
          <a:lstStyle/>
          <a:p>
            <a:fld id="{20824F42-4E52-4890-B167-BEF19AD4094E}" type="slidenum">
              <a:rPr lang="en-US" smtClean="0"/>
              <a:t>7</a:t>
            </a:fld>
            <a:endParaRPr lang="en-US"/>
          </a:p>
        </p:txBody>
      </p:sp>
    </p:spTree>
    <p:extLst>
      <p:ext uri="{BB962C8B-B14F-4D97-AF65-F5344CB8AC3E}">
        <p14:creationId xmlns:p14="http://schemas.microsoft.com/office/powerpoint/2010/main" val="322143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9C7B1-9E67-536C-10D2-AC95AAEFE4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4718B-808F-DCCF-38F6-572A9C9EC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7D2423-8399-C603-C6C2-D95DE4503B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Roboto" panose="02000000000000000000" pitchFamily="2" charset="0"/>
              </a:rPr>
              <a:t>https://www.geeksforgeeks.org/hadoop-history-or-evolution/</a:t>
            </a:r>
            <a:endParaRPr lang="en-US" dirty="0"/>
          </a:p>
        </p:txBody>
      </p:sp>
      <p:sp>
        <p:nvSpPr>
          <p:cNvPr id="4" name="Slide Number Placeholder 3">
            <a:extLst>
              <a:ext uri="{FF2B5EF4-FFF2-40B4-BE49-F238E27FC236}">
                <a16:creationId xmlns:a16="http://schemas.microsoft.com/office/drawing/2014/main" id="{94DED6B1-5F10-9541-D941-09683924804C}"/>
              </a:ext>
            </a:extLst>
          </p:cNvPr>
          <p:cNvSpPr>
            <a:spLocks noGrp="1"/>
          </p:cNvSpPr>
          <p:nvPr>
            <p:ph type="sldNum" sz="quarter" idx="5"/>
          </p:nvPr>
        </p:nvSpPr>
        <p:spPr/>
        <p:txBody>
          <a:bodyPr/>
          <a:lstStyle/>
          <a:p>
            <a:fld id="{20824F42-4E52-4890-B167-BEF19AD4094E}" type="slidenum">
              <a:rPr lang="en-US" smtClean="0"/>
              <a:t>8</a:t>
            </a:fld>
            <a:endParaRPr lang="en-US"/>
          </a:p>
        </p:txBody>
      </p:sp>
    </p:spTree>
    <p:extLst>
      <p:ext uri="{BB962C8B-B14F-4D97-AF65-F5344CB8AC3E}">
        <p14:creationId xmlns:p14="http://schemas.microsoft.com/office/powerpoint/2010/main" val="3606641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0987E-A962-73E9-F0F4-3D4728FE7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4C7532-1366-68C6-4765-0B6C316FC4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F4B85B-E8A6-51D5-B29A-4A1EE96C52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F0F0F"/>
                </a:solidFill>
                <a:effectLst/>
                <a:latin typeface="Roboto" panose="02000000000000000000" pitchFamily="2" charset="0"/>
              </a:rPr>
              <a:t>https://www.geeksforgeeks.org/hadoop-history-or-evolution/</a:t>
            </a:r>
            <a:endParaRPr lang="en-US" dirty="0"/>
          </a:p>
        </p:txBody>
      </p:sp>
      <p:sp>
        <p:nvSpPr>
          <p:cNvPr id="4" name="Slide Number Placeholder 3">
            <a:extLst>
              <a:ext uri="{FF2B5EF4-FFF2-40B4-BE49-F238E27FC236}">
                <a16:creationId xmlns:a16="http://schemas.microsoft.com/office/drawing/2014/main" id="{EB1AA41F-2FBA-3BC9-0534-40517FFD1A92}"/>
              </a:ext>
            </a:extLst>
          </p:cNvPr>
          <p:cNvSpPr>
            <a:spLocks noGrp="1"/>
          </p:cNvSpPr>
          <p:nvPr>
            <p:ph type="sldNum" sz="quarter" idx="5"/>
          </p:nvPr>
        </p:nvSpPr>
        <p:spPr/>
        <p:txBody>
          <a:bodyPr/>
          <a:lstStyle/>
          <a:p>
            <a:fld id="{20824F42-4E52-4890-B167-BEF19AD4094E}" type="slidenum">
              <a:rPr lang="en-US" smtClean="0"/>
              <a:t>9</a:t>
            </a:fld>
            <a:endParaRPr lang="en-US"/>
          </a:p>
        </p:txBody>
      </p:sp>
    </p:spTree>
    <p:extLst>
      <p:ext uri="{BB962C8B-B14F-4D97-AF65-F5344CB8AC3E}">
        <p14:creationId xmlns:p14="http://schemas.microsoft.com/office/powerpoint/2010/main" val="4127109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https://youtu.be/9ArtEmpop7w?t=463</a:t>
            </a:r>
          </a:p>
          <a:p>
            <a:r>
              <a:rPr lang="en-US" dirty="0"/>
              <a:t>https://www.youtube.com/watch?v=olnBmYHPAf8</a:t>
            </a:r>
          </a:p>
          <a:p>
            <a:r>
              <a:rPr lang="en-US" dirty="0"/>
              <a:t>https://youtu.be/9ArtEmpop7w?t=272 – YARN workflow</a:t>
            </a:r>
          </a:p>
          <a:p>
            <a:r>
              <a:rPr lang="en-US" dirty="0"/>
              <a:t>https://www.youtube.com/watch?v=GCFCohlmWgs&amp;pp=ygULeWFybiBoYWRvb3A%3D – YARN works</a:t>
            </a:r>
          </a:p>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34</a:t>
            </a:fld>
            <a:endParaRPr lang="en-US"/>
          </a:p>
        </p:txBody>
      </p:sp>
    </p:spTree>
    <p:extLst>
      <p:ext uri="{BB962C8B-B14F-4D97-AF65-F5344CB8AC3E}">
        <p14:creationId xmlns:p14="http://schemas.microsoft.com/office/powerpoint/2010/main" val="609816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Aft>
                <a:spcPts val="900"/>
              </a:spcAft>
              <a:buFont typeface="Arial" panose="020B0604020202020204" pitchFamily="34" charset="0"/>
              <a:buChar char="•"/>
            </a:pPr>
            <a:r>
              <a:rPr lang="vi-VN" b="1" i="0" dirty="0">
                <a:solidFill>
                  <a:srgbClr val="1C1E21"/>
                </a:solidFill>
                <a:effectLst/>
                <a:latin typeface="inherit"/>
              </a:rPr>
              <a:t>Scheduler:</a:t>
            </a:r>
            <a:r>
              <a:rPr lang="vi-VN" b="0" i="0" dirty="0">
                <a:solidFill>
                  <a:srgbClr val="1C1E21"/>
                </a:solidFill>
                <a:effectLst/>
                <a:latin typeface="Georgia" panose="02040502050405020303" pitchFamily="18" charset="0"/>
              </a:rPr>
              <a:t> có nhiệm vụ cung cấp tài nguyên cho các ứng dụng sử dụng, nó là thuần scheduler và không có nhiệm vụ quản lý hay theo dõi tình trạng của ứng dụng, hoặc như việc restart các task bị fail. Việc cung cấp tài nguyên là dựa trên yêu cầu cảu ứng dụng, các tài nguyên như RAM, core,.. Việc này cũng dựa trên các chính sách chia nhỏ tài nguyên thành các queue, các chính sách như CapacityScheduler và FairScheduler.</a:t>
            </a:r>
          </a:p>
          <a:p>
            <a:pPr algn="l" rtl="0">
              <a:spcAft>
                <a:spcPts val="900"/>
              </a:spcAft>
              <a:buFont typeface="Arial" panose="020B0604020202020204" pitchFamily="34" charset="0"/>
              <a:buChar char="•"/>
            </a:pPr>
            <a:r>
              <a:rPr lang="vi-VN" b="1" i="0" dirty="0">
                <a:solidFill>
                  <a:srgbClr val="1C1E21"/>
                </a:solidFill>
                <a:effectLst/>
                <a:latin typeface="inherit"/>
              </a:rPr>
              <a:t>ApplicationManager:</a:t>
            </a:r>
            <a:r>
              <a:rPr lang="vi-VN" b="0" i="0" dirty="0">
                <a:solidFill>
                  <a:srgbClr val="1C1E21"/>
                </a:solidFill>
                <a:effectLst/>
                <a:latin typeface="Georgia" panose="02040502050405020303" pitchFamily="18" charset="0"/>
              </a:rPr>
              <a:t> Có nhiệm vụ tiếp nhận các job từ client, cấp phát tài nguyên để start ApplicationMaster cho từng ứng dụng, đồng thời cung cấp dịch vụ restart ApplicationMaster trong trường hợp lỗi.</a:t>
            </a:r>
            <a:endParaRPr lang="en-US" b="0" i="0" dirty="0">
              <a:solidFill>
                <a:srgbClr val="1C1E21"/>
              </a:solidFill>
              <a:effectLst/>
              <a:latin typeface="Georgia" panose="02040502050405020303" pitchFamily="18" charset="0"/>
            </a:endParaRPr>
          </a:p>
          <a:p>
            <a:pPr algn="l" rtl="0">
              <a:spcAft>
                <a:spcPts val="900"/>
              </a:spcAft>
              <a:buFont typeface="Arial" panose="020B0604020202020204" pitchFamily="34" charset="0"/>
              <a:buChar char="•"/>
            </a:pPr>
            <a:r>
              <a:rPr lang="vi-VN" b="1" i="0" dirty="0">
                <a:solidFill>
                  <a:srgbClr val="1C1E21"/>
                </a:solidFill>
                <a:effectLst/>
                <a:latin typeface="Georgia" panose="02040502050405020303" pitchFamily="18" charset="0"/>
              </a:rPr>
              <a:t>NodeManager </a:t>
            </a:r>
            <a:r>
              <a:rPr lang="vi-VN" b="0" i="0" dirty="0">
                <a:solidFill>
                  <a:srgbClr val="1C1E21"/>
                </a:solidFill>
                <a:effectLst/>
                <a:latin typeface="Georgia" panose="02040502050405020303" pitchFamily="18" charset="0"/>
              </a:rPr>
              <a:t>được cài trên 1 node</a:t>
            </a:r>
            <a:r>
              <a:rPr lang="vi-VN" b="1" i="0" dirty="0">
                <a:solidFill>
                  <a:srgbClr val="1C1E21"/>
                </a:solidFill>
                <a:effectLst/>
                <a:latin typeface="Georgia" panose="02040502050405020303" pitchFamily="18" charset="0"/>
              </a:rPr>
              <a:t> </a:t>
            </a:r>
            <a:r>
              <a:rPr lang="vi-VN" b="0" i="0" dirty="0">
                <a:solidFill>
                  <a:srgbClr val="1C1E21"/>
                </a:solidFill>
                <a:effectLst/>
                <a:latin typeface="Georgia" panose="02040502050405020303" pitchFamily="18" charset="0"/>
              </a:rPr>
              <a:t>có nhiệm vụ quản lý tài nguyên (RAM, core...) và job trên node đó. NodeManager thường xuyên gửi heartbeat đến RM thông báo tình trạng, mục đích chính của NM là quản lý các container mà RM giao cho nó, kill các container này nếu RM yêu cầu.</a:t>
            </a:r>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35</a:t>
            </a:fld>
            <a:endParaRPr lang="en-US"/>
          </a:p>
        </p:txBody>
      </p:sp>
    </p:spTree>
    <p:extLst>
      <p:ext uri="{BB962C8B-B14F-4D97-AF65-F5344CB8AC3E}">
        <p14:creationId xmlns:p14="http://schemas.microsoft.com/office/powerpoint/2010/main" val="289377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Aft>
                <a:spcPts val="2100"/>
              </a:spcAft>
            </a:pPr>
            <a:r>
              <a:rPr lang="vi-VN" b="1" i="0" dirty="0">
                <a:solidFill>
                  <a:srgbClr val="1C1E21"/>
                </a:solidFill>
                <a:effectLst/>
                <a:latin typeface="Georgia" panose="02040502050405020303" pitchFamily="18" charset="0"/>
              </a:rPr>
              <a:t>Container </a:t>
            </a:r>
            <a:r>
              <a:rPr lang="vi-VN" b="0" i="0" dirty="0">
                <a:solidFill>
                  <a:srgbClr val="1C1E21"/>
                </a:solidFill>
                <a:effectLst/>
                <a:latin typeface="Georgia" panose="02040502050405020303" pitchFamily="18" charset="0"/>
              </a:rPr>
              <a:t>là tiến trình của YARN, tập hợp các tài nguyên vật lý như core, RAM. YARN container được quản lý bới đối tượng Container Launch Context, đối tượng này lưu trữ các thông tin như biến môi trường, dependencies, security tokens và các chỉ thị để tạo tiến trình. Container cấp quyền cho các ứng dụng chạy trên nó sử dụng một lượng tài nguyên nhất định.</a:t>
            </a:r>
            <a:endParaRPr lang="en-US" b="0" i="0" dirty="0">
              <a:solidFill>
                <a:srgbClr val="1C1E21"/>
              </a:solidFill>
              <a:effectLst/>
              <a:latin typeface="Georgia" panose="02040502050405020303" pitchFamily="18" charset="0"/>
            </a:endParaRPr>
          </a:p>
          <a:p>
            <a:pPr algn="l" rtl="0">
              <a:spcAft>
                <a:spcPts val="2100"/>
              </a:spcAft>
            </a:pPr>
            <a:r>
              <a:rPr lang="vi-VN" b="0" i="0" dirty="0">
                <a:solidFill>
                  <a:srgbClr val="1C1E21"/>
                </a:solidFill>
                <a:effectLst/>
                <a:latin typeface="Georgia" panose="02040502050405020303" pitchFamily="18" charset="0"/>
              </a:rPr>
              <a:t>Việc thực thi job sử dụng Hadoop YARN bao gồm 3 bước chính:</a:t>
            </a:r>
          </a:p>
          <a:p>
            <a:pPr algn="l" rtl="0">
              <a:spcAft>
                <a:spcPts val="900"/>
              </a:spcAft>
              <a:buFont typeface="Arial" panose="020B0604020202020204" pitchFamily="34" charset="0"/>
              <a:buChar char="•"/>
            </a:pPr>
            <a:r>
              <a:rPr lang="vi-VN" b="0" i="0" dirty="0">
                <a:solidFill>
                  <a:srgbClr val="1C1E21"/>
                </a:solidFill>
                <a:effectLst/>
                <a:latin typeface="Georgia" panose="02040502050405020303" pitchFamily="18" charset="0"/>
              </a:rPr>
              <a:t>Client submit application tới YARN</a:t>
            </a:r>
          </a:p>
          <a:p>
            <a:pPr algn="l" rtl="0">
              <a:spcAft>
                <a:spcPts val="900"/>
              </a:spcAft>
              <a:buFont typeface="Arial" panose="020B0604020202020204" pitchFamily="34" charset="0"/>
              <a:buChar char="•"/>
            </a:pPr>
            <a:r>
              <a:rPr lang="vi-VN" b="0" i="0" dirty="0">
                <a:solidFill>
                  <a:srgbClr val="1C1E21"/>
                </a:solidFill>
                <a:effectLst/>
                <a:latin typeface="Georgia" panose="02040502050405020303" pitchFamily="18" charset="0"/>
              </a:rPr>
              <a:t>YARN khời tạo ApplicationMaster tương ứng với chương trình đó.</a:t>
            </a:r>
          </a:p>
          <a:p>
            <a:pPr algn="l" rtl="0">
              <a:spcAft>
                <a:spcPts val="900"/>
              </a:spcAft>
              <a:buFont typeface="Arial" panose="020B0604020202020204" pitchFamily="34" charset="0"/>
              <a:buChar char="•"/>
            </a:pPr>
            <a:r>
              <a:rPr lang="vi-VN" b="0" i="0" dirty="0">
                <a:solidFill>
                  <a:srgbClr val="1C1E21"/>
                </a:solidFill>
                <a:effectLst/>
                <a:latin typeface="Georgia" panose="02040502050405020303" pitchFamily="18" charset="0"/>
              </a:rPr>
              <a:t>ApplicationMaster quản lý thực thi của chương trình trên các containers.</a:t>
            </a:r>
          </a:p>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36</a:t>
            </a:fld>
            <a:endParaRPr lang="en-US"/>
          </a:p>
        </p:txBody>
      </p:sp>
    </p:spTree>
    <p:extLst>
      <p:ext uri="{BB962C8B-B14F-4D97-AF65-F5344CB8AC3E}">
        <p14:creationId xmlns:p14="http://schemas.microsoft.com/office/powerpoint/2010/main" val="1946298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spcAft>
                <a:spcPts val="2100"/>
              </a:spcAft>
            </a:pPr>
            <a:r>
              <a:rPr lang="vi-VN" b="0" i="0" dirty="0">
                <a:solidFill>
                  <a:srgbClr val="1C1E21"/>
                </a:solidFill>
                <a:effectLst/>
                <a:latin typeface="Georgia" panose="02040502050405020303" pitchFamily="18" charset="0"/>
              </a:rPr>
              <a:t>Chi tiết các bước như sau:</a:t>
            </a:r>
          </a:p>
          <a:p>
            <a:pPr algn="l" rtl="0">
              <a:spcAft>
                <a:spcPts val="2100"/>
              </a:spcAft>
            </a:pPr>
            <a:r>
              <a:rPr lang="vi-VN" b="0" i="0" dirty="0">
                <a:solidFill>
                  <a:srgbClr val="1C1E21"/>
                </a:solidFill>
                <a:effectLst/>
                <a:latin typeface="Georgia" panose="02040502050405020303" pitchFamily="18" charset="0"/>
              </a:rPr>
              <a:t>1. Client submit job đến ResourceManager bao gồm các bước, tài nguyên cần thiết để khởi tạo ApplicationMaster.</a:t>
            </a:r>
          </a:p>
          <a:p>
            <a:pPr algn="l" rtl="0">
              <a:spcAft>
                <a:spcPts val="2100"/>
              </a:spcAft>
            </a:pPr>
            <a:r>
              <a:rPr lang="vi-VN" b="0" i="0" dirty="0">
                <a:solidFill>
                  <a:srgbClr val="1C1E21"/>
                </a:solidFill>
                <a:effectLst/>
                <a:latin typeface="Georgia" panose="02040502050405020303" pitchFamily="18" charset="0"/>
              </a:rPr>
              <a:t>2. ResourceManager cấp phát tài nguyên và start ApplicationMaster.</a:t>
            </a:r>
          </a:p>
          <a:p>
            <a:pPr algn="l" rtl="0">
              <a:spcAft>
                <a:spcPts val="2100"/>
              </a:spcAft>
            </a:pPr>
            <a:r>
              <a:rPr lang="vi-VN" b="0" i="0" dirty="0">
                <a:solidFill>
                  <a:srgbClr val="1C1E21"/>
                </a:solidFill>
                <a:effectLst/>
                <a:latin typeface="Georgia" panose="02040502050405020303" pitchFamily="18" charset="0"/>
              </a:rPr>
              <a:t>3. AppMaster đăng ký với ResourceManager cho phép client giao tiếp trực tiếp đến AppMaster.</a:t>
            </a:r>
          </a:p>
          <a:p>
            <a:pPr algn="l" rtl="0">
              <a:spcAft>
                <a:spcPts val="2100"/>
              </a:spcAft>
            </a:pPr>
            <a:r>
              <a:rPr lang="vi-VN" b="0" i="0" dirty="0">
                <a:solidFill>
                  <a:srgbClr val="1C1E21"/>
                </a:solidFill>
                <a:effectLst/>
                <a:latin typeface="Georgia" panose="02040502050405020303" pitchFamily="18" charset="0"/>
              </a:rPr>
              <a:t>4. AppMaster sau đó request tài nguyên container từ ResourceManager.</a:t>
            </a:r>
          </a:p>
          <a:p>
            <a:pPr algn="l" rtl="0">
              <a:spcAft>
                <a:spcPts val="2100"/>
              </a:spcAft>
            </a:pPr>
            <a:r>
              <a:rPr lang="vi-VN" b="0" i="0" dirty="0">
                <a:solidFill>
                  <a:srgbClr val="1C1E21"/>
                </a:solidFill>
                <a:effectLst/>
                <a:latin typeface="Georgia" panose="02040502050405020303" pitchFamily="18" charset="0"/>
              </a:rPr>
              <a:t>5. Sau khi xin được tài nguyên từ RM, AppMaster cung cấp cho NodeManager chỉ dẫn để khởi tạo các container trên NM đó. Các container sau đó giao tiếp trực tiếp với AppMaster.</a:t>
            </a:r>
          </a:p>
          <a:p>
            <a:pPr algn="l" rtl="0">
              <a:spcAft>
                <a:spcPts val="2100"/>
              </a:spcAft>
            </a:pPr>
            <a:r>
              <a:rPr lang="vi-VN" b="0" i="0" dirty="0">
                <a:solidFill>
                  <a:srgbClr val="1C1E21"/>
                </a:solidFill>
                <a:effectLst/>
                <a:latin typeface="Georgia" panose="02040502050405020303" pitchFamily="18" charset="0"/>
              </a:rPr>
              <a:t>6. Việc thực thi job trên container báo cáo lại tiến độ công việc cho AppMaster.</a:t>
            </a:r>
          </a:p>
          <a:p>
            <a:pPr algn="l" rtl="0">
              <a:spcAft>
                <a:spcPts val="2100"/>
              </a:spcAft>
            </a:pPr>
            <a:r>
              <a:rPr lang="vi-VN" b="0" i="0" dirty="0">
                <a:solidFill>
                  <a:srgbClr val="1C1E21"/>
                </a:solidFill>
                <a:effectLst/>
                <a:latin typeface="Georgia" panose="02040502050405020303" pitchFamily="18" charset="0"/>
              </a:rPr>
              <a:t>7. Trong khi chương trình thực thi, client giao tiếp trực tiếp với AppMaster để nhận thông tin về tình trạng cung như cập nhật tiến độ công việc.</a:t>
            </a:r>
          </a:p>
          <a:p>
            <a:pPr algn="l" rtl="0">
              <a:spcAft>
                <a:spcPts val="2100"/>
              </a:spcAft>
            </a:pPr>
            <a:r>
              <a:rPr lang="vi-VN" b="0" i="0" dirty="0">
                <a:solidFill>
                  <a:srgbClr val="1C1E21"/>
                </a:solidFill>
                <a:effectLst/>
                <a:latin typeface="Georgia" panose="02040502050405020303" pitchFamily="18" charset="0"/>
              </a:rPr>
              <a:t>8. Khi chương trình hoàn tất, AppMaster ngắt kết nối với ResourceManger và off các containers.</a:t>
            </a:r>
          </a:p>
          <a:p>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37</a:t>
            </a:fld>
            <a:endParaRPr lang="en-US"/>
          </a:p>
        </p:txBody>
      </p:sp>
    </p:spTree>
    <p:extLst>
      <p:ext uri="{BB962C8B-B14F-4D97-AF65-F5344CB8AC3E}">
        <p14:creationId xmlns:p14="http://schemas.microsoft.com/office/powerpoint/2010/main" val="100069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i="0" dirty="0">
                <a:solidFill>
                  <a:srgbClr val="1C1E21"/>
                </a:solidFill>
                <a:effectLst/>
                <a:latin typeface="Georgia" panose="02040502050405020303" pitchFamily="18" charset="0"/>
              </a:rPr>
              <a:t>Container </a:t>
            </a:r>
            <a:r>
              <a:rPr lang="vi-VN" b="0" i="0" dirty="0">
                <a:solidFill>
                  <a:srgbClr val="1C1E21"/>
                </a:solidFill>
                <a:effectLst/>
                <a:latin typeface="Georgia" panose="02040502050405020303" pitchFamily="18" charset="0"/>
              </a:rPr>
              <a:t>là tiến trình của YARN, tập hợp các tài nguyên vật lý như core, RAM. YARN container được quản lý bới đối tượng Container Launch Context, đối tượng này lưu trữ các thông tin như biến môi trường, dependencies, security tokens và các chỉ thị để tạo tiến trình. Container cấp quyền cho các ứng dụng chạy trên nó sử dụng một lượng tài nguyên nhất định.</a:t>
            </a:r>
            <a:endParaRPr lang="en-US" dirty="0"/>
          </a:p>
        </p:txBody>
      </p:sp>
      <p:sp>
        <p:nvSpPr>
          <p:cNvPr id="4" name="Slide Number Placeholder 3"/>
          <p:cNvSpPr>
            <a:spLocks noGrp="1"/>
          </p:cNvSpPr>
          <p:nvPr>
            <p:ph type="sldNum" sz="quarter" idx="5"/>
          </p:nvPr>
        </p:nvSpPr>
        <p:spPr/>
        <p:txBody>
          <a:bodyPr/>
          <a:lstStyle/>
          <a:p>
            <a:fld id="{20824F42-4E52-4890-B167-BEF19AD4094E}" type="slidenum">
              <a:rPr lang="en-US" smtClean="0"/>
              <a:t>44</a:t>
            </a:fld>
            <a:endParaRPr lang="en-US"/>
          </a:p>
        </p:txBody>
      </p:sp>
    </p:spTree>
    <p:extLst>
      <p:ext uri="{BB962C8B-B14F-4D97-AF65-F5344CB8AC3E}">
        <p14:creationId xmlns:p14="http://schemas.microsoft.com/office/powerpoint/2010/main" val="200071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SimSun"/>
                <a:cs typeface="SimSu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SimSun"/>
                <a:cs typeface="SimSun"/>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SimSun"/>
                <a:cs typeface="SimSu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45700"/>
            <a:ext cx="9144000" cy="98425"/>
          </a:xfrm>
          <a:custGeom>
            <a:avLst/>
            <a:gdLst/>
            <a:ahLst/>
            <a:cxnLst/>
            <a:rect l="l" t="t" r="r" b="b"/>
            <a:pathLst>
              <a:path w="9144000" h="98425">
                <a:moveTo>
                  <a:pt x="9143999" y="97799"/>
                </a:moveTo>
                <a:lnTo>
                  <a:pt x="0" y="97799"/>
                </a:lnTo>
                <a:lnTo>
                  <a:pt x="0" y="0"/>
                </a:lnTo>
                <a:lnTo>
                  <a:pt x="9143999" y="0"/>
                </a:lnTo>
                <a:lnTo>
                  <a:pt x="9143999" y="97799"/>
                </a:lnTo>
                <a:close/>
              </a:path>
            </a:pathLst>
          </a:custGeom>
          <a:solidFill>
            <a:srgbClr val="63D197"/>
          </a:solidFill>
        </p:spPr>
        <p:txBody>
          <a:bodyPr wrap="square" lIns="0" tIns="0" rIns="0" bIns="0" rtlCol="0"/>
          <a:lstStyle/>
          <a:p>
            <a:endParaRPr/>
          </a:p>
        </p:txBody>
      </p:sp>
      <p:sp>
        <p:nvSpPr>
          <p:cNvPr id="2" name="Holder 2"/>
          <p:cNvSpPr>
            <a:spLocks noGrp="1"/>
          </p:cNvSpPr>
          <p:nvPr>
            <p:ph type="title"/>
          </p:nvPr>
        </p:nvSpPr>
        <p:spPr>
          <a:xfrm>
            <a:off x="559724" y="419163"/>
            <a:ext cx="8024550" cy="448309"/>
          </a:xfrm>
          <a:prstGeom prst="rect">
            <a:avLst/>
          </a:prstGeom>
        </p:spPr>
        <p:txBody>
          <a:bodyPr wrap="square" lIns="0" tIns="0" rIns="0" bIns="0">
            <a:spAutoFit/>
          </a:bodyPr>
          <a:lstStyle>
            <a:lvl1pPr>
              <a:defRPr sz="1400" b="0" i="0">
                <a:solidFill>
                  <a:schemeClr val="tx1"/>
                </a:solidFill>
                <a:latin typeface="SimSun"/>
                <a:cs typeface="SimSun"/>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1/18/2025</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image" Target="../media/image108.png"/><Relationship Id="rId16"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5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jpg"/></Relationships>
</file>

<file path=ppt/slides/_rels/slide60.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image" Target="../media/image153.jpg"/><Relationship Id="rId1" Type="http://schemas.openxmlformats.org/officeDocument/2006/relationships/slideLayout" Target="../slideLayouts/slideLayout2.xml"/><Relationship Id="rId4" Type="http://schemas.openxmlformats.org/officeDocument/2006/relationships/image" Target="../media/image15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png"/><Relationship Id="rId11" Type="http://schemas.openxmlformats.org/officeDocument/2006/relationships/image" Target="../media/image122.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71.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_rels/slide7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opentsdb.net/overview.html" TargetMode="External"/><Relationship Id="rId2" Type="http://schemas.openxmlformats.org/officeDocument/2006/relationships/image" Target="../media/image19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hive.apache.org/" TargetMode="External"/><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 Id="rId5" Type="http://schemas.openxmlformats.org/officeDocument/2006/relationships/image" Target="../media/image203.pn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jpg"/><Relationship Id="rId1" Type="http://schemas.openxmlformats.org/officeDocument/2006/relationships/slideLayout" Target="../slideLayouts/slideLayout2.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image" Target="../media/image210.jpg"/><Relationship Id="rId1" Type="http://schemas.openxmlformats.org/officeDocument/2006/relationships/slideLayout" Target="../slideLayouts/slideLayout2.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s>
</file>

<file path=ppt/slides/_rels/slide85.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image" Target="../media/image221.jp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jpg"/><Relationship Id="rId10" Type="http://schemas.openxmlformats.org/officeDocument/2006/relationships/image" Target="../media/image229.png"/><Relationship Id="rId4" Type="http://schemas.openxmlformats.org/officeDocument/2006/relationships/image" Target="../media/image223.png"/><Relationship Id="rId9" Type="http://schemas.openxmlformats.org/officeDocument/2006/relationships/image" Target="../media/image2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hyperlink" Target="http://www.uber.com/en-FI/blog/uber-big-data-" TargetMode="External"/><Relationship Id="rId2" Type="http://schemas.openxmlformats.org/officeDocument/2006/relationships/image" Target="../media/image230.jp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202729"/>
          </a:solidFill>
        </p:spPr>
        <p:txBody>
          <a:bodyPr wrap="square" lIns="0" tIns="0" rIns="0" bIns="0" rtlCol="0"/>
          <a:lstStyle/>
          <a:p>
            <a:endParaRPr dirty="0"/>
          </a:p>
        </p:txBody>
      </p:sp>
      <p:sp>
        <p:nvSpPr>
          <p:cNvPr id="3" name="object 3"/>
          <p:cNvSpPr/>
          <p:nvPr/>
        </p:nvSpPr>
        <p:spPr>
          <a:xfrm>
            <a:off x="0" y="2998149"/>
            <a:ext cx="9144000" cy="0"/>
          </a:xfrm>
          <a:custGeom>
            <a:avLst/>
            <a:gdLst/>
            <a:ahLst/>
            <a:cxnLst/>
            <a:rect l="l" t="t" r="r" b="b"/>
            <a:pathLst>
              <a:path w="9144000">
                <a:moveTo>
                  <a:pt x="0" y="0"/>
                </a:moveTo>
                <a:lnTo>
                  <a:pt x="9143999" y="0"/>
                </a:lnTo>
              </a:path>
            </a:pathLst>
          </a:custGeom>
          <a:ln w="19049">
            <a:solidFill>
              <a:srgbClr val="63D197"/>
            </a:solidFill>
          </a:ln>
        </p:spPr>
        <p:txBody>
          <a:bodyPr wrap="square" lIns="0" tIns="0" rIns="0" bIns="0" rtlCol="0"/>
          <a:lstStyle/>
          <a:p>
            <a:endParaRPr/>
          </a:p>
        </p:txBody>
      </p:sp>
      <p:sp>
        <p:nvSpPr>
          <p:cNvPr id="5" name="object 5"/>
          <p:cNvSpPr/>
          <p:nvPr/>
        </p:nvSpPr>
        <p:spPr>
          <a:xfrm>
            <a:off x="3585934" y="2112342"/>
            <a:ext cx="2077720" cy="519430"/>
          </a:xfrm>
          <a:custGeom>
            <a:avLst/>
            <a:gdLst/>
            <a:ahLst/>
            <a:cxnLst/>
            <a:rect l="l" t="t" r="r" b="b"/>
            <a:pathLst>
              <a:path w="2077720" h="519430">
                <a:moveTo>
                  <a:pt x="50601" y="406598"/>
                </a:moveTo>
                <a:lnTo>
                  <a:pt x="0" y="406598"/>
                </a:lnTo>
                <a:lnTo>
                  <a:pt x="0" y="0"/>
                </a:lnTo>
                <a:lnTo>
                  <a:pt x="50601" y="0"/>
                </a:lnTo>
                <a:lnTo>
                  <a:pt x="50601" y="175021"/>
                </a:lnTo>
                <a:lnTo>
                  <a:pt x="339030" y="175021"/>
                </a:lnTo>
                <a:lnTo>
                  <a:pt x="339030" y="220116"/>
                </a:lnTo>
                <a:lnTo>
                  <a:pt x="50601" y="220116"/>
                </a:lnTo>
                <a:lnTo>
                  <a:pt x="50601" y="406598"/>
                </a:lnTo>
                <a:close/>
              </a:path>
              <a:path w="2077720" h="519430">
                <a:moveTo>
                  <a:pt x="339030" y="175021"/>
                </a:moveTo>
                <a:lnTo>
                  <a:pt x="288428" y="175021"/>
                </a:lnTo>
                <a:lnTo>
                  <a:pt x="288428" y="0"/>
                </a:lnTo>
                <a:lnTo>
                  <a:pt x="339030" y="0"/>
                </a:lnTo>
                <a:lnTo>
                  <a:pt x="339030" y="175021"/>
                </a:lnTo>
                <a:close/>
              </a:path>
              <a:path w="2077720" h="519430">
                <a:moveTo>
                  <a:pt x="339030" y="406598"/>
                </a:moveTo>
                <a:lnTo>
                  <a:pt x="288428" y="406598"/>
                </a:lnTo>
                <a:lnTo>
                  <a:pt x="288428" y="220116"/>
                </a:lnTo>
                <a:lnTo>
                  <a:pt x="339030" y="220116"/>
                </a:lnTo>
                <a:lnTo>
                  <a:pt x="339030" y="406598"/>
                </a:lnTo>
                <a:close/>
              </a:path>
              <a:path w="2077720" h="519430">
                <a:moveTo>
                  <a:pt x="451745" y="185291"/>
                </a:moveTo>
                <a:lnTo>
                  <a:pt x="430462" y="153590"/>
                </a:lnTo>
                <a:lnTo>
                  <a:pt x="483296" y="116978"/>
                </a:lnTo>
                <a:lnTo>
                  <a:pt x="548036" y="104775"/>
                </a:lnTo>
                <a:lnTo>
                  <a:pt x="573663" y="106421"/>
                </a:lnTo>
                <a:lnTo>
                  <a:pt x="596220" y="111360"/>
                </a:lnTo>
                <a:lnTo>
                  <a:pt x="615707" y="119592"/>
                </a:lnTo>
                <a:lnTo>
                  <a:pt x="632124" y="131117"/>
                </a:lnTo>
                <a:lnTo>
                  <a:pt x="644307" y="144512"/>
                </a:lnTo>
                <a:lnTo>
                  <a:pt x="541934" y="144512"/>
                </a:lnTo>
                <a:lnTo>
                  <a:pt x="516875" y="147060"/>
                </a:lnTo>
                <a:lnTo>
                  <a:pt x="493491" y="154706"/>
                </a:lnTo>
                <a:lnTo>
                  <a:pt x="471781" y="167450"/>
                </a:lnTo>
                <a:lnTo>
                  <a:pt x="451745" y="185291"/>
                </a:lnTo>
                <a:close/>
              </a:path>
              <a:path w="2077720" h="519430">
                <a:moveTo>
                  <a:pt x="662039" y="259705"/>
                </a:moveTo>
                <a:lnTo>
                  <a:pt x="616348" y="259705"/>
                </a:lnTo>
                <a:lnTo>
                  <a:pt x="616348" y="206722"/>
                </a:lnTo>
                <a:lnTo>
                  <a:pt x="615037" y="192630"/>
                </a:lnTo>
                <a:lnTo>
                  <a:pt x="584155" y="153637"/>
                </a:lnTo>
                <a:lnTo>
                  <a:pt x="541934" y="144512"/>
                </a:lnTo>
                <a:lnTo>
                  <a:pt x="644307" y="144512"/>
                </a:lnTo>
                <a:lnTo>
                  <a:pt x="645222" y="145526"/>
                </a:lnTo>
                <a:lnTo>
                  <a:pt x="654560" y="162483"/>
                </a:lnTo>
                <a:lnTo>
                  <a:pt x="660169" y="182044"/>
                </a:lnTo>
                <a:lnTo>
                  <a:pt x="662039" y="204192"/>
                </a:lnTo>
                <a:lnTo>
                  <a:pt x="662039" y="259705"/>
                </a:lnTo>
                <a:close/>
              </a:path>
              <a:path w="2077720" h="519430">
                <a:moveTo>
                  <a:pt x="518866" y="413891"/>
                </a:moveTo>
                <a:lnTo>
                  <a:pt x="478161" y="406896"/>
                </a:lnTo>
                <a:lnTo>
                  <a:pt x="445047" y="385911"/>
                </a:lnTo>
                <a:lnTo>
                  <a:pt x="423170" y="354471"/>
                </a:lnTo>
                <a:lnTo>
                  <a:pt x="415877" y="316408"/>
                </a:lnTo>
                <a:lnTo>
                  <a:pt x="417681" y="296028"/>
                </a:lnTo>
                <a:lnTo>
                  <a:pt x="444750" y="246608"/>
                </a:lnTo>
                <a:lnTo>
                  <a:pt x="477789" y="226293"/>
                </a:lnTo>
                <a:lnTo>
                  <a:pt x="518866" y="219521"/>
                </a:lnTo>
                <a:lnTo>
                  <a:pt x="548734" y="222032"/>
                </a:lnTo>
                <a:lnTo>
                  <a:pt x="574937" y="229567"/>
                </a:lnTo>
                <a:lnTo>
                  <a:pt x="597475" y="242124"/>
                </a:lnTo>
                <a:lnTo>
                  <a:pt x="608520" y="252412"/>
                </a:lnTo>
                <a:lnTo>
                  <a:pt x="535237" y="252412"/>
                </a:lnTo>
                <a:lnTo>
                  <a:pt x="519852" y="253538"/>
                </a:lnTo>
                <a:lnTo>
                  <a:pt x="482850" y="270420"/>
                </a:lnTo>
                <a:lnTo>
                  <a:pt x="462758" y="317003"/>
                </a:lnTo>
                <a:lnTo>
                  <a:pt x="464014" y="330370"/>
                </a:lnTo>
                <a:lnTo>
                  <a:pt x="493658" y="370870"/>
                </a:lnTo>
                <a:lnTo>
                  <a:pt x="535237" y="381000"/>
                </a:lnTo>
                <a:lnTo>
                  <a:pt x="607486" y="381000"/>
                </a:lnTo>
                <a:lnTo>
                  <a:pt x="596303" y="390952"/>
                </a:lnTo>
                <a:lnTo>
                  <a:pt x="573374" y="403696"/>
                </a:lnTo>
                <a:lnTo>
                  <a:pt x="547562" y="411342"/>
                </a:lnTo>
                <a:lnTo>
                  <a:pt x="518866" y="413891"/>
                </a:lnTo>
                <a:close/>
              </a:path>
              <a:path w="2077720" h="519430">
                <a:moveTo>
                  <a:pt x="607486" y="381000"/>
                </a:moveTo>
                <a:lnTo>
                  <a:pt x="535237" y="381000"/>
                </a:lnTo>
                <a:lnTo>
                  <a:pt x="560678" y="378711"/>
                </a:lnTo>
                <a:lnTo>
                  <a:pt x="582676" y="371847"/>
                </a:lnTo>
                <a:lnTo>
                  <a:pt x="601233" y="360405"/>
                </a:lnTo>
                <a:lnTo>
                  <a:pt x="616348" y="344388"/>
                </a:lnTo>
                <a:lnTo>
                  <a:pt x="616348" y="288875"/>
                </a:lnTo>
                <a:lnTo>
                  <a:pt x="601233" y="272922"/>
                </a:lnTo>
                <a:lnTo>
                  <a:pt x="582676" y="261528"/>
                </a:lnTo>
                <a:lnTo>
                  <a:pt x="560678" y="254691"/>
                </a:lnTo>
                <a:lnTo>
                  <a:pt x="535237" y="252412"/>
                </a:lnTo>
                <a:lnTo>
                  <a:pt x="608520" y="252412"/>
                </a:lnTo>
                <a:lnTo>
                  <a:pt x="616348" y="259705"/>
                </a:lnTo>
                <a:lnTo>
                  <a:pt x="662039" y="259705"/>
                </a:lnTo>
                <a:lnTo>
                  <a:pt x="662039" y="373112"/>
                </a:lnTo>
                <a:lnTo>
                  <a:pt x="616348" y="373112"/>
                </a:lnTo>
                <a:lnTo>
                  <a:pt x="607486" y="381000"/>
                </a:lnTo>
                <a:close/>
              </a:path>
              <a:path w="2077720" h="519430">
                <a:moveTo>
                  <a:pt x="662039" y="406598"/>
                </a:moveTo>
                <a:lnTo>
                  <a:pt x="616348" y="406598"/>
                </a:lnTo>
                <a:lnTo>
                  <a:pt x="616348" y="373112"/>
                </a:lnTo>
                <a:lnTo>
                  <a:pt x="662039" y="373112"/>
                </a:lnTo>
                <a:lnTo>
                  <a:pt x="662039" y="406598"/>
                </a:lnTo>
                <a:close/>
              </a:path>
              <a:path w="2077720" h="519430">
                <a:moveTo>
                  <a:pt x="1012616" y="156716"/>
                </a:moveTo>
                <a:lnTo>
                  <a:pt x="966926" y="156716"/>
                </a:lnTo>
                <a:lnTo>
                  <a:pt x="966926" y="0"/>
                </a:lnTo>
                <a:lnTo>
                  <a:pt x="1012616" y="0"/>
                </a:lnTo>
                <a:lnTo>
                  <a:pt x="1012616" y="156716"/>
                </a:lnTo>
                <a:close/>
              </a:path>
              <a:path w="2077720" h="519430">
                <a:moveTo>
                  <a:pt x="867509" y="413891"/>
                </a:moveTo>
                <a:lnTo>
                  <a:pt x="814191" y="403398"/>
                </a:lnTo>
                <a:lnTo>
                  <a:pt x="772408" y="371921"/>
                </a:lnTo>
                <a:lnTo>
                  <a:pt x="745507" y="322808"/>
                </a:lnTo>
                <a:lnTo>
                  <a:pt x="736540" y="259705"/>
                </a:lnTo>
                <a:lnTo>
                  <a:pt x="738800" y="226144"/>
                </a:lnTo>
                <a:lnTo>
                  <a:pt x="756883" y="169738"/>
                </a:lnTo>
                <a:lnTo>
                  <a:pt x="792248" y="128466"/>
                </a:lnTo>
                <a:lnTo>
                  <a:pt x="839650" y="107407"/>
                </a:lnTo>
                <a:lnTo>
                  <a:pt x="867509" y="104775"/>
                </a:lnTo>
                <a:lnTo>
                  <a:pt x="882215" y="105640"/>
                </a:lnTo>
                <a:lnTo>
                  <a:pt x="923319" y="118616"/>
                </a:lnTo>
                <a:lnTo>
                  <a:pt x="957559" y="145181"/>
                </a:lnTo>
                <a:lnTo>
                  <a:pt x="957982" y="145702"/>
                </a:lnTo>
                <a:lnTo>
                  <a:pt x="878522" y="145702"/>
                </a:lnTo>
                <a:lnTo>
                  <a:pt x="858216" y="147646"/>
                </a:lnTo>
                <a:lnTo>
                  <a:pt x="809912" y="176807"/>
                </a:lnTo>
                <a:lnTo>
                  <a:pt x="790490" y="213084"/>
                </a:lnTo>
                <a:lnTo>
                  <a:pt x="784016" y="259705"/>
                </a:lnTo>
                <a:lnTo>
                  <a:pt x="785616" y="283805"/>
                </a:lnTo>
                <a:lnTo>
                  <a:pt x="798415" y="324808"/>
                </a:lnTo>
                <a:lnTo>
                  <a:pt x="823521" y="355448"/>
                </a:lnTo>
                <a:lnTo>
                  <a:pt x="878522" y="373112"/>
                </a:lnTo>
                <a:lnTo>
                  <a:pt x="958385" y="373112"/>
                </a:lnTo>
                <a:lnTo>
                  <a:pt x="958080" y="373484"/>
                </a:lnTo>
                <a:lnTo>
                  <a:pt x="924510" y="399603"/>
                </a:lnTo>
                <a:lnTo>
                  <a:pt x="882736" y="412998"/>
                </a:lnTo>
                <a:lnTo>
                  <a:pt x="867509" y="413891"/>
                </a:lnTo>
                <a:close/>
              </a:path>
              <a:path w="2077720" h="519430">
                <a:moveTo>
                  <a:pt x="958385" y="373112"/>
                </a:moveTo>
                <a:lnTo>
                  <a:pt x="878522" y="373112"/>
                </a:lnTo>
                <a:lnTo>
                  <a:pt x="892028" y="372274"/>
                </a:lnTo>
                <a:lnTo>
                  <a:pt x="905162" y="369763"/>
                </a:lnTo>
                <a:lnTo>
                  <a:pt x="941755" y="352573"/>
                </a:lnTo>
                <a:lnTo>
                  <a:pt x="966926" y="326677"/>
                </a:lnTo>
                <a:lnTo>
                  <a:pt x="966926" y="193178"/>
                </a:lnTo>
                <a:lnTo>
                  <a:pt x="930314" y="159692"/>
                </a:lnTo>
                <a:lnTo>
                  <a:pt x="892028" y="146577"/>
                </a:lnTo>
                <a:lnTo>
                  <a:pt x="878522" y="145702"/>
                </a:lnTo>
                <a:lnTo>
                  <a:pt x="957982" y="145702"/>
                </a:lnTo>
                <a:lnTo>
                  <a:pt x="966926" y="156716"/>
                </a:lnTo>
                <a:lnTo>
                  <a:pt x="1012616" y="156716"/>
                </a:lnTo>
                <a:lnTo>
                  <a:pt x="1012616" y="362694"/>
                </a:lnTo>
                <a:lnTo>
                  <a:pt x="966926" y="362694"/>
                </a:lnTo>
                <a:lnTo>
                  <a:pt x="958385" y="373112"/>
                </a:lnTo>
                <a:close/>
              </a:path>
              <a:path w="2077720" h="519430">
                <a:moveTo>
                  <a:pt x="1012616" y="406598"/>
                </a:moveTo>
                <a:lnTo>
                  <a:pt x="966926" y="406598"/>
                </a:lnTo>
                <a:lnTo>
                  <a:pt x="966926" y="362694"/>
                </a:lnTo>
                <a:lnTo>
                  <a:pt x="1012616" y="362694"/>
                </a:lnTo>
                <a:lnTo>
                  <a:pt x="1012616" y="406598"/>
                </a:lnTo>
                <a:close/>
              </a:path>
              <a:path w="2077720" h="519430">
                <a:moveTo>
                  <a:pt x="1232613" y="413891"/>
                </a:moveTo>
                <a:lnTo>
                  <a:pt x="1174422" y="402989"/>
                </a:lnTo>
                <a:lnTo>
                  <a:pt x="1127838" y="370284"/>
                </a:lnTo>
                <a:lnTo>
                  <a:pt x="1097254" y="320687"/>
                </a:lnTo>
                <a:lnTo>
                  <a:pt x="1087060" y="259109"/>
                </a:lnTo>
                <a:lnTo>
                  <a:pt x="1089608" y="226535"/>
                </a:lnTo>
                <a:lnTo>
                  <a:pt x="1109998" y="170873"/>
                </a:lnTo>
                <a:lnTo>
                  <a:pt x="1149679" y="128968"/>
                </a:lnTo>
                <a:lnTo>
                  <a:pt x="1202066" y="107463"/>
                </a:lnTo>
                <a:lnTo>
                  <a:pt x="1232613" y="104775"/>
                </a:lnTo>
                <a:lnTo>
                  <a:pt x="1263226" y="107463"/>
                </a:lnTo>
                <a:lnTo>
                  <a:pt x="1290917" y="115527"/>
                </a:lnTo>
                <a:lnTo>
                  <a:pt x="1315687" y="128968"/>
                </a:lnTo>
                <a:lnTo>
                  <a:pt x="1335118" y="145702"/>
                </a:lnTo>
                <a:lnTo>
                  <a:pt x="1232613" y="145702"/>
                </a:lnTo>
                <a:lnTo>
                  <a:pt x="1212252" y="147684"/>
                </a:lnTo>
                <a:lnTo>
                  <a:pt x="1177054" y="163534"/>
                </a:lnTo>
                <a:lnTo>
                  <a:pt x="1150107" y="194397"/>
                </a:lnTo>
                <a:lnTo>
                  <a:pt x="1136266" y="235250"/>
                </a:lnTo>
                <a:lnTo>
                  <a:pt x="1134536" y="259109"/>
                </a:lnTo>
                <a:lnTo>
                  <a:pt x="1136247" y="283229"/>
                </a:lnTo>
                <a:lnTo>
                  <a:pt x="1149940" y="324380"/>
                </a:lnTo>
                <a:lnTo>
                  <a:pt x="1176664" y="355280"/>
                </a:lnTo>
                <a:lnTo>
                  <a:pt x="1212010" y="371130"/>
                </a:lnTo>
                <a:lnTo>
                  <a:pt x="1232613" y="373112"/>
                </a:lnTo>
                <a:lnTo>
                  <a:pt x="1334298" y="373112"/>
                </a:lnTo>
                <a:lnTo>
                  <a:pt x="1315687" y="389362"/>
                </a:lnTo>
                <a:lnTo>
                  <a:pt x="1290916" y="402989"/>
                </a:lnTo>
                <a:lnTo>
                  <a:pt x="1263225" y="411165"/>
                </a:lnTo>
                <a:lnTo>
                  <a:pt x="1232613" y="413891"/>
                </a:lnTo>
                <a:close/>
              </a:path>
              <a:path w="2077720" h="519430">
                <a:moveTo>
                  <a:pt x="1334298" y="373112"/>
                </a:moveTo>
                <a:lnTo>
                  <a:pt x="1232613" y="373112"/>
                </a:lnTo>
                <a:lnTo>
                  <a:pt x="1253012" y="371112"/>
                </a:lnTo>
                <a:lnTo>
                  <a:pt x="1271495" y="365112"/>
                </a:lnTo>
                <a:lnTo>
                  <a:pt x="1302711" y="341114"/>
                </a:lnTo>
                <a:lnTo>
                  <a:pt x="1323361" y="304613"/>
                </a:lnTo>
                <a:lnTo>
                  <a:pt x="1330245" y="259109"/>
                </a:lnTo>
                <a:lnTo>
                  <a:pt x="1328524" y="235492"/>
                </a:lnTo>
                <a:lnTo>
                  <a:pt x="1314757" y="194788"/>
                </a:lnTo>
                <a:lnTo>
                  <a:pt x="1288061" y="163701"/>
                </a:lnTo>
                <a:lnTo>
                  <a:pt x="1253012" y="147702"/>
                </a:lnTo>
                <a:lnTo>
                  <a:pt x="1232613" y="145702"/>
                </a:lnTo>
                <a:lnTo>
                  <a:pt x="1335118" y="145702"/>
                </a:lnTo>
                <a:lnTo>
                  <a:pt x="1368121" y="197122"/>
                </a:lnTo>
                <a:lnTo>
                  <a:pt x="1378316" y="259109"/>
                </a:lnTo>
                <a:lnTo>
                  <a:pt x="1375767" y="291396"/>
                </a:lnTo>
                <a:lnTo>
                  <a:pt x="1368121" y="320687"/>
                </a:lnTo>
                <a:lnTo>
                  <a:pt x="1355378" y="346983"/>
                </a:lnTo>
                <a:lnTo>
                  <a:pt x="1337537" y="370284"/>
                </a:lnTo>
                <a:lnTo>
                  <a:pt x="1334298" y="373112"/>
                </a:lnTo>
                <a:close/>
              </a:path>
              <a:path w="2077720" h="519430">
                <a:moveTo>
                  <a:pt x="1581304" y="413891"/>
                </a:moveTo>
                <a:lnTo>
                  <a:pt x="1523112" y="402989"/>
                </a:lnTo>
                <a:lnTo>
                  <a:pt x="1476529" y="370284"/>
                </a:lnTo>
                <a:lnTo>
                  <a:pt x="1445945" y="320687"/>
                </a:lnTo>
                <a:lnTo>
                  <a:pt x="1435750" y="259109"/>
                </a:lnTo>
                <a:lnTo>
                  <a:pt x="1438299" y="226535"/>
                </a:lnTo>
                <a:lnTo>
                  <a:pt x="1458688" y="170873"/>
                </a:lnTo>
                <a:lnTo>
                  <a:pt x="1498370" y="128968"/>
                </a:lnTo>
                <a:lnTo>
                  <a:pt x="1550757" y="107463"/>
                </a:lnTo>
                <a:lnTo>
                  <a:pt x="1581304" y="104775"/>
                </a:lnTo>
                <a:lnTo>
                  <a:pt x="1611916" y="107463"/>
                </a:lnTo>
                <a:lnTo>
                  <a:pt x="1639607" y="115527"/>
                </a:lnTo>
                <a:lnTo>
                  <a:pt x="1664378" y="128968"/>
                </a:lnTo>
                <a:lnTo>
                  <a:pt x="1683809" y="145702"/>
                </a:lnTo>
                <a:lnTo>
                  <a:pt x="1581304" y="145702"/>
                </a:lnTo>
                <a:lnTo>
                  <a:pt x="1560943" y="147684"/>
                </a:lnTo>
                <a:lnTo>
                  <a:pt x="1525745" y="163534"/>
                </a:lnTo>
                <a:lnTo>
                  <a:pt x="1498798" y="194397"/>
                </a:lnTo>
                <a:lnTo>
                  <a:pt x="1484957" y="235250"/>
                </a:lnTo>
                <a:lnTo>
                  <a:pt x="1483227" y="259109"/>
                </a:lnTo>
                <a:lnTo>
                  <a:pt x="1484938" y="283229"/>
                </a:lnTo>
                <a:lnTo>
                  <a:pt x="1498630" y="324380"/>
                </a:lnTo>
                <a:lnTo>
                  <a:pt x="1525354" y="355280"/>
                </a:lnTo>
                <a:lnTo>
                  <a:pt x="1560701" y="371130"/>
                </a:lnTo>
                <a:lnTo>
                  <a:pt x="1581304" y="373112"/>
                </a:lnTo>
                <a:lnTo>
                  <a:pt x="1682989" y="373112"/>
                </a:lnTo>
                <a:lnTo>
                  <a:pt x="1664378" y="389362"/>
                </a:lnTo>
                <a:lnTo>
                  <a:pt x="1639607" y="402989"/>
                </a:lnTo>
                <a:lnTo>
                  <a:pt x="1611916" y="411165"/>
                </a:lnTo>
                <a:lnTo>
                  <a:pt x="1581304" y="413891"/>
                </a:lnTo>
                <a:close/>
              </a:path>
              <a:path w="2077720" h="519430">
                <a:moveTo>
                  <a:pt x="1682989" y="373112"/>
                </a:moveTo>
                <a:lnTo>
                  <a:pt x="1581304" y="373112"/>
                </a:lnTo>
                <a:lnTo>
                  <a:pt x="1601703" y="371112"/>
                </a:lnTo>
                <a:lnTo>
                  <a:pt x="1620185" y="365112"/>
                </a:lnTo>
                <a:lnTo>
                  <a:pt x="1651402" y="341114"/>
                </a:lnTo>
                <a:lnTo>
                  <a:pt x="1672052" y="304613"/>
                </a:lnTo>
                <a:lnTo>
                  <a:pt x="1678935" y="259109"/>
                </a:lnTo>
                <a:lnTo>
                  <a:pt x="1677215" y="235492"/>
                </a:lnTo>
                <a:lnTo>
                  <a:pt x="1663448" y="194788"/>
                </a:lnTo>
                <a:lnTo>
                  <a:pt x="1636752" y="163701"/>
                </a:lnTo>
                <a:lnTo>
                  <a:pt x="1601703" y="147702"/>
                </a:lnTo>
                <a:lnTo>
                  <a:pt x="1581304" y="145702"/>
                </a:lnTo>
                <a:lnTo>
                  <a:pt x="1683809" y="145702"/>
                </a:lnTo>
                <a:lnTo>
                  <a:pt x="1716812" y="197122"/>
                </a:lnTo>
                <a:lnTo>
                  <a:pt x="1727007" y="259109"/>
                </a:lnTo>
                <a:lnTo>
                  <a:pt x="1724458" y="291396"/>
                </a:lnTo>
                <a:lnTo>
                  <a:pt x="1716812" y="320687"/>
                </a:lnTo>
                <a:lnTo>
                  <a:pt x="1704069" y="346983"/>
                </a:lnTo>
                <a:lnTo>
                  <a:pt x="1686228" y="370284"/>
                </a:lnTo>
                <a:lnTo>
                  <a:pt x="1682989" y="373112"/>
                </a:lnTo>
                <a:close/>
              </a:path>
              <a:path w="2077720" h="519430">
                <a:moveTo>
                  <a:pt x="1890113" y="156120"/>
                </a:moveTo>
                <a:lnTo>
                  <a:pt x="1847098" y="156120"/>
                </a:lnTo>
                <a:lnTo>
                  <a:pt x="1855702" y="145330"/>
                </a:lnTo>
                <a:lnTo>
                  <a:pt x="1889216" y="119211"/>
                </a:lnTo>
                <a:lnTo>
                  <a:pt x="1931269" y="105677"/>
                </a:lnTo>
                <a:lnTo>
                  <a:pt x="1946515" y="104775"/>
                </a:lnTo>
                <a:lnTo>
                  <a:pt x="1974616" y="107370"/>
                </a:lnTo>
                <a:lnTo>
                  <a:pt x="1999833" y="115155"/>
                </a:lnTo>
                <a:lnTo>
                  <a:pt x="2022167" y="128131"/>
                </a:lnTo>
                <a:lnTo>
                  <a:pt x="2040979" y="145702"/>
                </a:lnTo>
                <a:lnTo>
                  <a:pt x="1934906" y="145702"/>
                </a:lnTo>
                <a:lnTo>
                  <a:pt x="1921419" y="146558"/>
                </a:lnTo>
                <a:lnTo>
                  <a:pt x="1908341" y="149125"/>
                </a:lnTo>
                <a:lnTo>
                  <a:pt x="1895672" y="153404"/>
                </a:lnTo>
                <a:lnTo>
                  <a:pt x="1890113" y="156120"/>
                </a:lnTo>
                <a:close/>
              </a:path>
              <a:path w="2077720" h="519430">
                <a:moveTo>
                  <a:pt x="1847098" y="518814"/>
                </a:moveTo>
                <a:lnTo>
                  <a:pt x="1801408" y="518814"/>
                </a:lnTo>
                <a:lnTo>
                  <a:pt x="1801408" y="112216"/>
                </a:lnTo>
                <a:lnTo>
                  <a:pt x="1847098" y="112216"/>
                </a:lnTo>
                <a:lnTo>
                  <a:pt x="1847098" y="156120"/>
                </a:lnTo>
                <a:lnTo>
                  <a:pt x="1890113" y="156120"/>
                </a:lnTo>
                <a:lnTo>
                  <a:pt x="1853944" y="183198"/>
                </a:lnTo>
                <a:lnTo>
                  <a:pt x="1847098" y="192583"/>
                </a:lnTo>
                <a:lnTo>
                  <a:pt x="1847098" y="325487"/>
                </a:lnTo>
                <a:lnTo>
                  <a:pt x="1883412" y="359122"/>
                </a:lnTo>
                <a:lnTo>
                  <a:pt x="1889374" y="362098"/>
                </a:lnTo>
                <a:lnTo>
                  <a:pt x="1847098" y="362098"/>
                </a:lnTo>
                <a:lnTo>
                  <a:pt x="1847098" y="518814"/>
                </a:lnTo>
                <a:close/>
              </a:path>
              <a:path w="2077720" h="519430">
                <a:moveTo>
                  <a:pt x="2040659" y="373112"/>
                </a:moveTo>
                <a:lnTo>
                  <a:pt x="1934906" y="373112"/>
                </a:lnTo>
                <a:lnTo>
                  <a:pt x="1955212" y="371168"/>
                </a:lnTo>
                <a:lnTo>
                  <a:pt x="1973416" y="365335"/>
                </a:lnTo>
                <a:lnTo>
                  <a:pt x="2014846" y="325161"/>
                </a:lnTo>
                <a:lnTo>
                  <a:pt x="2027794" y="283712"/>
                </a:lnTo>
                <a:lnTo>
                  <a:pt x="2029412" y="259109"/>
                </a:lnTo>
                <a:lnTo>
                  <a:pt x="2027812" y="235008"/>
                </a:lnTo>
                <a:lnTo>
                  <a:pt x="2015013" y="194006"/>
                </a:lnTo>
                <a:lnTo>
                  <a:pt x="1989908" y="163366"/>
                </a:lnTo>
                <a:lnTo>
                  <a:pt x="1934906" y="145702"/>
                </a:lnTo>
                <a:lnTo>
                  <a:pt x="2040979" y="145702"/>
                </a:lnTo>
                <a:lnTo>
                  <a:pt x="2068628" y="195262"/>
                </a:lnTo>
                <a:lnTo>
                  <a:pt x="2077633" y="259109"/>
                </a:lnTo>
                <a:lnTo>
                  <a:pt x="2075400" y="292670"/>
                </a:lnTo>
                <a:lnTo>
                  <a:pt x="2068703" y="322659"/>
                </a:lnTo>
                <a:lnTo>
                  <a:pt x="2057541" y="349076"/>
                </a:lnTo>
                <a:lnTo>
                  <a:pt x="2041914" y="371921"/>
                </a:lnTo>
                <a:lnTo>
                  <a:pt x="2040659" y="373112"/>
                </a:lnTo>
                <a:close/>
              </a:path>
              <a:path w="2077720" h="519430">
                <a:moveTo>
                  <a:pt x="1946515" y="413891"/>
                </a:moveTo>
                <a:lnTo>
                  <a:pt x="1916749" y="410654"/>
                </a:lnTo>
                <a:lnTo>
                  <a:pt x="1890258" y="400942"/>
                </a:lnTo>
                <a:lnTo>
                  <a:pt x="1867041" y="384757"/>
                </a:lnTo>
                <a:lnTo>
                  <a:pt x="1847098" y="362098"/>
                </a:lnTo>
                <a:lnTo>
                  <a:pt x="1889374" y="362098"/>
                </a:lnTo>
                <a:lnTo>
                  <a:pt x="1895672" y="365242"/>
                </a:lnTo>
                <a:lnTo>
                  <a:pt x="1908341" y="369614"/>
                </a:lnTo>
                <a:lnTo>
                  <a:pt x="1921419" y="372237"/>
                </a:lnTo>
                <a:lnTo>
                  <a:pt x="1934906" y="373112"/>
                </a:lnTo>
                <a:lnTo>
                  <a:pt x="2040659" y="373112"/>
                </a:lnTo>
                <a:lnTo>
                  <a:pt x="2022557" y="390283"/>
                </a:lnTo>
                <a:lnTo>
                  <a:pt x="2000205" y="403398"/>
                </a:lnTo>
                <a:lnTo>
                  <a:pt x="1974857" y="411267"/>
                </a:lnTo>
                <a:lnTo>
                  <a:pt x="1946515" y="413891"/>
                </a:lnTo>
                <a:close/>
              </a:path>
            </a:pathLst>
          </a:custGeom>
          <a:solidFill>
            <a:srgbClr val="FFFFFF"/>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2336" y="633554"/>
            <a:ext cx="4159217" cy="307627"/>
          </a:xfrm>
          <a:prstGeom prst="rect">
            <a:avLst/>
          </a:prstGeom>
        </p:spPr>
      </p:pic>
      <p:pic>
        <p:nvPicPr>
          <p:cNvPr id="3" name="object 3"/>
          <p:cNvPicPr/>
          <p:nvPr/>
        </p:nvPicPr>
        <p:blipFill>
          <a:blip r:embed="rId3" cstate="print"/>
          <a:stretch>
            <a:fillRect/>
          </a:stretch>
        </p:blipFill>
        <p:spPr>
          <a:xfrm>
            <a:off x="415284" y="1305107"/>
            <a:ext cx="1794916" cy="194667"/>
          </a:xfrm>
          <a:prstGeom prst="rect">
            <a:avLst/>
          </a:prstGeom>
        </p:spPr>
      </p:pic>
      <p:sp>
        <p:nvSpPr>
          <p:cNvPr id="4" name="object 4"/>
          <p:cNvSpPr/>
          <p:nvPr/>
        </p:nvSpPr>
        <p:spPr>
          <a:xfrm>
            <a:off x="564291" y="19092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5" name="object 5"/>
          <p:cNvPicPr/>
          <p:nvPr/>
        </p:nvPicPr>
        <p:blipFill>
          <a:blip r:embed="rId4" cstate="print"/>
          <a:stretch>
            <a:fillRect/>
          </a:stretch>
        </p:blipFill>
        <p:spPr>
          <a:xfrm>
            <a:off x="872484" y="1819457"/>
            <a:ext cx="1353716" cy="155227"/>
          </a:xfrm>
          <a:prstGeom prst="rect">
            <a:avLst/>
          </a:prstGeom>
        </p:spPr>
      </p:pic>
      <p:sp>
        <p:nvSpPr>
          <p:cNvPr id="6" name="object 6"/>
          <p:cNvSpPr/>
          <p:nvPr/>
        </p:nvSpPr>
        <p:spPr>
          <a:xfrm>
            <a:off x="564291" y="22235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sp>
        <p:nvSpPr>
          <p:cNvPr id="7" name="object 7"/>
          <p:cNvSpPr/>
          <p:nvPr/>
        </p:nvSpPr>
        <p:spPr>
          <a:xfrm>
            <a:off x="863257" y="2131549"/>
            <a:ext cx="1094105" cy="200025"/>
          </a:xfrm>
          <a:custGeom>
            <a:avLst/>
            <a:gdLst/>
            <a:ahLst/>
            <a:cxnLst/>
            <a:rect l="l" t="t" r="r" b="b"/>
            <a:pathLst>
              <a:path w="1094105" h="200025">
                <a:moveTo>
                  <a:pt x="104614" y="140642"/>
                </a:moveTo>
                <a:lnTo>
                  <a:pt x="59233" y="140642"/>
                </a:lnTo>
                <a:lnTo>
                  <a:pt x="67065" y="140186"/>
                </a:lnTo>
                <a:lnTo>
                  <a:pt x="74041" y="138819"/>
                </a:lnTo>
                <a:lnTo>
                  <a:pt x="80162" y="136540"/>
                </a:lnTo>
                <a:lnTo>
                  <a:pt x="85427" y="133350"/>
                </a:lnTo>
                <a:lnTo>
                  <a:pt x="91876" y="128389"/>
                </a:lnTo>
                <a:lnTo>
                  <a:pt x="95101" y="122039"/>
                </a:lnTo>
                <a:lnTo>
                  <a:pt x="95101" y="114300"/>
                </a:lnTo>
                <a:lnTo>
                  <a:pt x="66823" y="88552"/>
                </a:lnTo>
                <a:lnTo>
                  <a:pt x="51531" y="84320"/>
                </a:lnTo>
                <a:lnTo>
                  <a:pt x="39290" y="80553"/>
                </a:lnTo>
                <a:lnTo>
                  <a:pt x="6548" y="55909"/>
                </a:lnTo>
                <a:lnTo>
                  <a:pt x="4911" y="49609"/>
                </a:lnTo>
                <a:lnTo>
                  <a:pt x="4911" y="42267"/>
                </a:lnTo>
                <a:lnTo>
                  <a:pt x="27514" y="6780"/>
                </a:lnTo>
                <a:lnTo>
                  <a:pt x="57150" y="0"/>
                </a:lnTo>
                <a:lnTo>
                  <a:pt x="73428" y="1330"/>
                </a:lnTo>
                <a:lnTo>
                  <a:pt x="87883" y="5320"/>
                </a:lnTo>
                <a:lnTo>
                  <a:pt x="100514" y="11971"/>
                </a:lnTo>
                <a:lnTo>
                  <a:pt x="106313" y="16966"/>
                </a:lnTo>
                <a:lnTo>
                  <a:pt x="46682" y="16966"/>
                </a:lnTo>
                <a:lnTo>
                  <a:pt x="39191" y="19198"/>
                </a:lnTo>
                <a:lnTo>
                  <a:pt x="33337" y="23663"/>
                </a:lnTo>
                <a:lnTo>
                  <a:pt x="27483" y="28029"/>
                </a:lnTo>
                <a:lnTo>
                  <a:pt x="24556" y="33883"/>
                </a:lnTo>
                <a:lnTo>
                  <a:pt x="24556" y="46484"/>
                </a:lnTo>
                <a:lnTo>
                  <a:pt x="26987" y="50998"/>
                </a:lnTo>
                <a:lnTo>
                  <a:pt x="36710" y="58539"/>
                </a:lnTo>
                <a:lnTo>
                  <a:pt x="43805" y="61565"/>
                </a:lnTo>
                <a:lnTo>
                  <a:pt x="53131" y="63847"/>
                </a:lnTo>
                <a:lnTo>
                  <a:pt x="67912" y="68107"/>
                </a:lnTo>
                <a:lnTo>
                  <a:pt x="106164" y="86915"/>
                </a:lnTo>
                <a:lnTo>
                  <a:pt x="109537" y="92571"/>
                </a:lnTo>
                <a:lnTo>
                  <a:pt x="113010" y="98127"/>
                </a:lnTo>
                <a:lnTo>
                  <a:pt x="114746" y="104824"/>
                </a:lnTo>
                <a:lnTo>
                  <a:pt x="114746" y="112662"/>
                </a:lnTo>
                <a:lnTo>
                  <a:pt x="113788" y="122652"/>
                </a:lnTo>
                <a:lnTo>
                  <a:pt x="110914" y="131489"/>
                </a:lnTo>
                <a:lnTo>
                  <a:pt x="106123" y="139172"/>
                </a:lnTo>
                <a:lnTo>
                  <a:pt x="104614" y="140642"/>
                </a:lnTo>
                <a:close/>
              </a:path>
              <a:path w="1094105" h="200025">
                <a:moveTo>
                  <a:pt x="100012" y="35272"/>
                </a:moveTo>
                <a:lnTo>
                  <a:pt x="91054" y="27263"/>
                </a:lnTo>
                <a:lnTo>
                  <a:pt x="80702" y="21542"/>
                </a:lnTo>
                <a:lnTo>
                  <a:pt x="68953" y="18110"/>
                </a:lnTo>
                <a:lnTo>
                  <a:pt x="55810" y="16966"/>
                </a:lnTo>
                <a:lnTo>
                  <a:pt x="106313" y="16966"/>
                </a:lnTo>
                <a:lnTo>
                  <a:pt x="111323" y="21282"/>
                </a:lnTo>
                <a:lnTo>
                  <a:pt x="100012" y="35272"/>
                </a:lnTo>
                <a:close/>
              </a:path>
              <a:path w="1094105" h="200025">
                <a:moveTo>
                  <a:pt x="58638" y="157460"/>
                </a:moveTo>
                <a:lnTo>
                  <a:pt x="41132" y="155953"/>
                </a:lnTo>
                <a:lnTo>
                  <a:pt x="25524" y="151432"/>
                </a:lnTo>
                <a:lnTo>
                  <a:pt x="11813" y="143898"/>
                </a:lnTo>
                <a:lnTo>
                  <a:pt x="0" y="133350"/>
                </a:lnTo>
                <a:lnTo>
                  <a:pt x="11310" y="118913"/>
                </a:lnTo>
                <a:lnTo>
                  <a:pt x="16194" y="123890"/>
                </a:lnTo>
                <a:lnTo>
                  <a:pt x="21468" y="128252"/>
                </a:lnTo>
                <a:lnTo>
                  <a:pt x="59233" y="140642"/>
                </a:lnTo>
                <a:lnTo>
                  <a:pt x="104614" y="140642"/>
                </a:lnTo>
                <a:lnTo>
                  <a:pt x="99417" y="145702"/>
                </a:lnTo>
                <a:lnTo>
                  <a:pt x="91175" y="150846"/>
                </a:lnTo>
                <a:lnTo>
                  <a:pt x="81632" y="154520"/>
                </a:lnTo>
                <a:lnTo>
                  <a:pt x="70786" y="156725"/>
                </a:lnTo>
                <a:lnTo>
                  <a:pt x="58638" y="157460"/>
                </a:lnTo>
                <a:close/>
              </a:path>
              <a:path w="1094105" h="200025">
                <a:moveTo>
                  <a:pt x="191109" y="157460"/>
                </a:moveTo>
                <a:lnTo>
                  <a:pt x="151520" y="141089"/>
                </a:lnTo>
                <a:lnTo>
                  <a:pt x="136042" y="99417"/>
                </a:lnTo>
                <a:lnTo>
                  <a:pt x="137010" y="87520"/>
                </a:lnTo>
                <a:lnTo>
                  <a:pt x="159799" y="50964"/>
                </a:lnTo>
                <a:lnTo>
                  <a:pt x="191109" y="41671"/>
                </a:lnTo>
                <a:lnTo>
                  <a:pt x="203238" y="42871"/>
                </a:lnTo>
                <a:lnTo>
                  <a:pt x="214028" y="46471"/>
                </a:lnTo>
                <a:lnTo>
                  <a:pt x="223479" y="52471"/>
                </a:lnTo>
                <a:lnTo>
                  <a:pt x="227853" y="57001"/>
                </a:lnTo>
                <a:lnTo>
                  <a:pt x="192151" y="57001"/>
                </a:lnTo>
                <a:lnTo>
                  <a:pt x="184058" y="57736"/>
                </a:lnTo>
                <a:lnTo>
                  <a:pt x="154562" y="90413"/>
                </a:lnTo>
                <a:lnTo>
                  <a:pt x="153902" y="99417"/>
                </a:lnTo>
                <a:lnTo>
                  <a:pt x="154553" y="108560"/>
                </a:lnTo>
                <a:lnTo>
                  <a:pt x="183937" y="141544"/>
                </a:lnTo>
                <a:lnTo>
                  <a:pt x="192151" y="142279"/>
                </a:lnTo>
                <a:lnTo>
                  <a:pt x="227710" y="142279"/>
                </a:lnTo>
                <a:lnTo>
                  <a:pt x="223479" y="146660"/>
                </a:lnTo>
                <a:lnTo>
                  <a:pt x="214028" y="152660"/>
                </a:lnTo>
                <a:lnTo>
                  <a:pt x="203238" y="156260"/>
                </a:lnTo>
                <a:lnTo>
                  <a:pt x="191109" y="157460"/>
                </a:lnTo>
                <a:close/>
              </a:path>
              <a:path w="1094105" h="200025">
                <a:moveTo>
                  <a:pt x="220130" y="71288"/>
                </a:moveTo>
                <a:lnTo>
                  <a:pt x="214475" y="65037"/>
                </a:lnTo>
                <a:lnTo>
                  <a:pt x="207926" y="60573"/>
                </a:lnTo>
                <a:lnTo>
                  <a:pt x="200485" y="57894"/>
                </a:lnTo>
                <a:lnTo>
                  <a:pt x="192151" y="57001"/>
                </a:lnTo>
                <a:lnTo>
                  <a:pt x="227853" y="57001"/>
                </a:lnTo>
                <a:lnTo>
                  <a:pt x="231590" y="60870"/>
                </a:lnTo>
                <a:lnTo>
                  <a:pt x="220130" y="71288"/>
                </a:lnTo>
                <a:close/>
              </a:path>
              <a:path w="1094105" h="200025">
                <a:moveTo>
                  <a:pt x="227710" y="142279"/>
                </a:moveTo>
                <a:lnTo>
                  <a:pt x="192151" y="142279"/>
                </a:lnTo>
                <a:lnTo>
                  <a:pt x="200373" y="141377"/>
                </a:lnTo>
                <a:lnTo>
                  <a:pt x="207778" y="138670"/>
                </a:lnTo>
                <a:lnTo>
                  <a:pt x="214363" y="134159"/>
                </a:lnTo>
                <a:lnTo>
                  <a:pt x="220130" y="127843"/>
                </a:lnTo>
                <a:lnTo>
                  <a:pt x="231590" y="138261"/>
                </a:lnTo>
                <a:lnTo>
                  <a:pt x="227710" y="142279"/>
                </a:lnTo>
                <a:close/>
              </a:path>
              <a:path w="1094105" h="200025">
                <a:moveTo>
                  <a:pt x="272714" y="154781"/>
                </a:moveTo>
                <a:lnTo>
                  <a:pt x="255599" y="154781"/>
                </a:lnTo>
                <a:lnTo>
                  <a:pt x="255599" y="2232"/>
                </a:lnTo>
                <a:lnTo>
                  <a:pt x="272714" y="2232"/>
                </a:lnTo>
                <a:lnTo>
                  <a:pt x="272714" y="60424"/>
                </a:lnTo>
                <a:lnTo>
                  <a:pt x="289769" y="60424"/>
                </a:lnTo>
                <a:lnTo>
                  <a:pt x="281445" y="64938"/>
                </a:lnTo>
                <a:lnTo>
                  <a:pt x="276583" y="69056"/>
                </a:lnTo>
                <a:lnTo>
                  <a:pt x="272714" y="74116"/>
                </a:lnTo>
                <a:lnTo>
                  <a:pt x="272714" y="154781"/>
                </a:lnTo>
                <a:close/>
              </a:path>
              <a:path w="1094105" h="200025">
                <a:moveTo>
                  <a:pt x="289769" y="60424"/>
                </a:moveTo>
                <a:lnTo>
                  <a:pt x="272714" y="60424"/>
                </a:lnTo>
                <a:lnTo>
                  <a:pt x="277675" y="54768"/>
                </a:lnTo>
                <a:lnTo>
                  <a:pt x="283628" y="50254"/>
                </a:lnTo>
                <a:lnTo>
                  <a:pt x="297618" y="43408"/>
                </a:lnTo>
                <a:lnTo>
                  <a:pt x="304861" y="41671"/>
                </a:lnTo>
                <a:lnTo>
                  <a:pt x="312302" y="41671"/>
                </a:lnTo>
                <a:lnTo>
                  <a:pt x="327734" y="43867"/>
                </a:lnTo>
                <a:lnTo>
                  <a:pt x="338756" y="50452"/>
                </a:lnTo>
                <a:lnTo>
                  <a:pt x="342702" y="57001"/>
                </a:lnTo>
                <a:lnTo>
                  <a:pt x="299205" y="57001"/>
                </a:lnTo>
                <a:lnTo>
                  <a:pt x="293153" y="58588"/>
                </a:lnTo>
                <a:lnTo>
                  <a:pt x="289769" y="60424"/>
                </a:lnTo>
                <a:close/>
              </a:path>
              <a:path w="1094105" h="200025">
                <a:moveTo>
                  <a:pt x="347574" y="154781"/>
                </a:moveTo>
                <a:lnTo>
                  <a:pt x="330310" y="154781"/>
                </a:lnTo>
                <a:lnTo>
                  <a:pt x="330310" y="73917"/>
                </a:lnTo>
                <a:lnTo>
                  <a:pt x="328376" y="67667"/>
                </a:lnTo>
                <a:lnTo>
                  <a:pt x="320636" y="59134"/>
                </a:lnTo>
                <a:lnTo>
                  <a:pt x="314287" y="57001"/>
                </a:lnTo>
                <a:lnTo>
                  <a:pt x="342702" y="57001"/>
                </a:lnTo>
                <a:lnTo>
                  <a:pt x="345370" y="61428"/>
                </a:lnTo>
                <a:lnTo>
                  <a:pt x="347574" y="76795"/>
                </a:lnTo>
                <a:lnTo>
                  <a:pt x="347574" y="154781"/>
                </a:lnTo>
                <a:close/>
              </a:path>
              <a:path w="1094105" h="200025">
                <a:moveTo>
                  <a:pt x="431643" y="157460"/>
                </a:moveTo>
                <a:lnTo>
                  <a:pt x="391013" y="141237"/>
                </a:lnTo>
                <a:lnTo>
                  <a:pt x="375386" y="99417"/>
                </a:lnTo>
                <a:lnTo>
                  <a:pt x="376353" y="87696"/>
                </a:lnTo>
                <a:lnTo>
                  <a:pt x="399161" y="51048"/>
                </a:lnTo>
                <a:lnTo>
                  <a:pt x="429857" y="41671"/>
                </a:lnTo>
                <a:lnTo>
                  <a:pt x="441217" y="42713"/>
                </a:lnTo>
                <a:lnTo>
                  <a:pt x="451362" y="45801"/>
                </a:lnTo>
                <a:lnTo>
                  <a:pt x="460385" y="50964"/>
                </a:lnTo>
                <a:lnTo>
                  <a:pt x="465662" y="55810"/>
                </a:lnTo>
                <a:lnTo>
                  <a:pt x="429559" y="55810"/>
                </a:lnTo>
                <a:lnTo>
                  <a:pt x="422220" y="56480"/>
                </a:lnTo>
                <a:lnTo>
                  <a:pt x="394371" y="85194"/>
                </a:lnTo>
                <a:lnTo>
                  <a:pt x="393543" y="92571"/>
                </a:lnTo>
                <a:lnTo>
                  <a:pt x="482234" y="92571"/>
                </a:lnTo>
                <a:lnTo>
                  <a:pt x="482732" y="99417"/>
                </a:lnTo>
                <a:lnTo>
                  <a:pt x="482840" y="105221"/>
                </a:lnTo>
                <a:lnTo>
                  <a:pt x="393543" y="105221"/>
                </a:lnTo>
                <a:lnTo>
                  <a:pt x="394640" y="113248"/>
                </a:lnTo>
                <a:lnTo>
                  <a:pt x="425476" y="142661"/>
                </a:lnTo>
                <a:lnTo>
                  <a:pt x="433280" y="143321"/>
                </a:lnTo>
                <a:lnTo>
                  <a:pt x="472231" y="143321"/>
                </a:lnTo>
                <a:lnTo>
                  <a:pt x="466441" y="148000"/>
                </a:lnTo>
                <a:lnTo>
                  <a:pt x="456088" y="153255"/>
                </a:lnTo>
                <a:lnTo>
                  <a:pt x="444488" y="156409"/>
                </a:lnTo>
                <a:lnTo>
                  <a:pt x="431643" y="157460"/>
                </a:lnTo>
                <a:close/>
              </a:path>
              <a:path w="1094105" h="200025">
                <a:moveTo>
                  <a:pt x="482234" y="92571"/>
                </a:moveTo>
                <a:lnTo>
                  <a:pt x="465873" y="92571"/>
                </a:lnTo>
                <a:lnTo>
                  <a:pt x="465241" y="85194"/>
                </a:lnTo>
                <a:lnTo>
                  <a:pt x="463343" y="78395"/>
                </a:lnTo>
                <a:lnTo>
                  <a:pt x="429559" y="55810"/>
                </a:lnTo>
                <a:lnTo>
                  <a:pt x="465662" y="55810"/>
                </a:lnTo>
                <a:lnTo>
                  <a:pt x="468255" y="58191"/>
                </a:lnTo>
                <a:lnTo>
                  <a:pt x="474636" y="67000"/>
                </a:lnTo>
                <a:lnTo>
                  <a:pt x="479193" y="77055"/>
                </a:lnTo>
                <a:lnTo>
                  <a:pt x="481928" y="88357"/>
                </a:lnTo>
                <a:lnTo>
                  <a:pt x="482234" y="92571"/>
                </a:lnTo>
                <a:close/>
              </a:path>
              <a:path w="1094105" h="200025">
                <a:moveTo>
                  <a:pt x="472231" y="143321"/>
                </a:moveTo>
                <a:lnTo>
                  <a:pt x="433280" y="143321"/>
                </a:lnTo>
                <a:lnTo>
                  <a:pt x="442944" y="142456"/>
                </a:lnTo>
                <a:lnTo>
                  <a:pt x="451846" y="139861"/>
                </a:lnTo>
                <a:lnTo>
                  <a:pt x="459985" y="135535"/>
                </a:lnTo>
                <a:lnTo>
                  <a:pt x="467362" y="129480"/>
                </a:lnTo>
                <a:lnTo>
                  <a:pt x="475547" y="140642"/>
                </a:lnTo>
                <a:lnTo>
                  <a:pt x="472231" y="143321"/>
                </a:lnTo>
                <a:close/>
              </a:path>
              <a:path w="1094105" h="200025">
                <a:moveTo>
                  <a:pt x="607672" y="61019"/>
                </a:moveTo>
                <a:lnTo>
                  <a:pt x="590556" y="61019"/>
                </a:lnTo>
                <a:lnTo>
                  <a:pt x="590556" y="2232"/>
                </a:lnTo>
                <a:lnTo>
                  <a:pt x="607672" y="2232"/>
                </a:lnTo>
                <a:lnTo>
                  <a:pt x="607672" y="61019"/>
                </a:lnTo>
                <a:close/>
              </a:path>
              <a:path w="1094105" h="200025">
                <a:moveTo>
                  <a:pt x="561039" y="157460"/>
                </a:moveTo>
                <a:lnTo>
                  <a:pt x="553200" y="157460"/>
                </a:lnTo>
                <a:lnTo>
                  <a:pt x="542652" y="156474"/>
                </a:lnTo>
                <a:lnTo>
                  <a:pt x="511622" y="133145"/>
                </a:lnTo>
                <a:lnTo>
                  <a:pt x="504087" y="99714"/>
                </a:lnTo>
                <a:lnTo>
                  <a:pt x="504934" y="87138"/>
                </a:lnTo>
                <a:lnTo>
                  <a:pt x="524988" y="50545"/>
                </a:lnTo>
                <a:lnTo>
                  <a:pt x="553200" y="41671"/>
                </a:lnTo>
                <a:lnTo>
                  <a:pt x="560741" y="41671"/>
                </a:lnTo>
                <a:lnTo>
                  <a:pt x="567736" y="43408"/>
                </a:lnTo>
                <a:lnTo>
                  <a:pt x="574185" y="46880"/>
                </a:lnTo>
                <a:lnTo>
                  <a:pt x="580634" y="50254"/>
                </a:lnTo>
                <a:lnTo>
                  <a:pt x="586092" y="54967"/>
                </a:lnTo>
                <a:lnTo>
                  <a:pt x="587592" y="57001"/>
                </a:lnTo>
                <a:lnTo>
                  <a:pt x="557368" y="57001"/>
                </a:lnTo>
                <a:lnTo>
                  <a:pt x="549787" y="57726"/>
                </a:lnTo>
                <a:lnTo>
                  <a:pt x="522551" y="90459"/>
                </a:lnTo>
                <a:lnTo>
                  <a:pt x="521947" y="99714"/>
                </a:lnTo>
                <a:lnTo>
                  <a:pt x="522542" y="108728"/>
                </a:lnTo>
                <a:lnTo>
                  <a:pt x="549666" y="141544"/>
                </a:lnTo>
                <a:lnTo>
                  <a:pt x="557368" y="142279"/>
                </a:lnTo>
                <a:lnTo>
                  <a:pt x="587595" y="142279"/>
                </a:lnTo>
                <a:lnTo>
                  <a:pt x="586389" y="143916"/>
                </a:lnTo>
                <a:lnTo>
                  <a:pt x="581081" y="148530"/>
                </a:lnTo>
                <a:lnTo>
                  <a:pt x="568183" y="155674"/>
                </a:lnTo>
                <a:lnTo>
                  <a:pt x="561039" y="157460"/>
                </a:lnTo>
                <a:close/>
              </a:path>
              <a:path w="1094105" h="200025">
                <a:moveTo>
                  <a:pt x="587595" y="142279"/>
                </a:moveTo>
                <a:lnTo>
                  <a:pt x="564214" y="142279"/>
                </a:lnTo>
                <a:lnTo>
                  <a:pt x="570663" y="140592"/>
                </a:lnTo>
                <a:lnTo>
                  <a:pt x="582867" y="133846"/>
                </a:lnTo>
                <a:lnTo>
                  <a:pt x="587481" y="129728"/>
                </a:lnTo>
                <a:lnTo>
                  <a:pt x="590556" y="124866"/>
                </a:lnTo>
                <a:lnTo>
                  <a:pt x="590556" y="74711"/>
                </a:lnTo>
                <a:lnTo>
                  <a:pt x="587481" y="69850"/>
                </a:lnTo>
                <a:lnTo>
                  <a:pt x="582867" y="65682"/>
                </a:lnTo>
                <a:lnTo>
                  <a:pt x="570663" y="58737"/>
                </a:lnTo>
                <a:lnTo>
                  <a:pt x="564214" y="57001"/>
                </a:lnTo>
                <a:lnTo>
                  <a:pt x="587592" y="57001"/>
                </a:lnTo>
                <a:lnTo>
                  <a:pt x="590556" y="61019"/>
                </a:lnTo>
                <a:lnTo>
                  <a:pt x="607672" y="61019"/>
                </a:lnTo>
                <a:lnTo>
                  <a:pt x="607672" y="138261"/>
                </a:lnTo>
                <a:lnTo>
                  <a:pt x="590556" y="138261"/>
                </a:lnTo>
                <a:lnTo>
                  <a:pt x="587595" y="142279"/>
                </a:lnTo>
                <a:close/>
              </a:path>
              <a:path w="1094105" h="200025">
                <a:moveTo>
                  <a:pt x="607672" y="154781"/>
                </a:moveTo>
                <a:lnTo>
                  <a:pt x="590556" y="154781"/>
                </a:lnTo>
                <a:lnTo>
                  <a:pt x="590556" y="138261"/>
                </a:lnTo>
                <a:lnTo>
                  <a:pt x="607672" y="138261"/>
                </a:lnTo>
                <a:lnTo>
                  <a:pt x="607672" y="154781"/>
                </a:lnTo>
                <a:close/>
              </a:path>
              <a:path w="1094105" h="200025">
                <a:moveTo>
                  <a:pt x="685439" y="157460"/>
                </a:moveTo>
                <a:lnTo>
                  <a:pt x="677204" y="157460"/>
                </a:lnTo>
                <a:lnTo>
                  <a:pt x="661772" y="155264"/>
                </a:lnTo>
                <a:lnTo>
                  <a:pt x="650749" y="148679"/>
                </a:lnTo>
                <a:lnTo>
                  <a:pt x="644136" y="137703"/>
                </a:lnTo>
                <a:lnTo>
                  <a:pt x="641931" y="122336"/>
                </a:lnTo>
                <a:lnTo>
                  <a:pt x="641931" y="44350"/>
                </a:lnTo>
                <a:lnTo>
                  <a:pt x="659047" y="44350"/>
                </a:lnTo>
                <a:lnTo>
                  <a:pt x="659047" y="125759"/>
                </a:lnTo>
                <a:lnTo>
                  <a:pt x="661031" y="132109"/>
                </a:lnTo>
                <a:lnTo>
                  <a:pt x="668969" y="140245"/>
                </a:lnTo>
                <a:lnTo>
                  <a:pt x="675219" y="142279"/>
                </a:lnTo>
                <a:lnTo>
                  <a:pt x="713882" y="142279"/>
                </a:lnTo>
                <a:lnTo>
                  <a:pt x="712228" y="144164"/>
                </a:lnTo>
                <a:lnTo>
                  <a:pt x="706672" y="148431"/>
                </a:lnTo>
                <a:lnTo>
                  <a:pt x="699826" y="152102"/>
                </a:lnTo>
                <a:lnTo>
                  <a:pt x="692979" y="155674"/>
                </a:lnTo>
                <a:lnTo>
                  <a:pt x="685439" y="157460"/>
                </a:lnTo>
                <a:close/>
              </a:path>
              <a:path w="1094105" h="200025">
                <a:moveTo>
                  <a:pt x="713882" y="142279"/>
                </a:moveTo>
                <a:lnTo>
                  <a:pt x="690499" y="142279"/>
                </a:lnTo>
                <a:lnTo>
                  <a:pt x="696849" y="140592"/>
                </a:lnTo>
                <a:lnTo>
                  <a:pt x="708755" y="133846"/>
                </a:lnTo>
                <a:lnTo>
                  <a:pt x="713319" y="129926"/>
                </a:lnTo>
                <a:lnTo>
                  <a:pt x="716494" y="125462"/>
                </a:lnTo>
                <a:lnTo>
                  <a:pt x="716494" y="44350"/>
                </a:lnTo>
                <a:lnTo>
                  <a:pt x="733609" y="44350"/>
                </a:lnTo>
                <a:lnTo>
                  <a:pt x="733609" y="139303"/>
                </a:lnTo>
                <a:lnTo>
                  <a:pt x="716494" y="139303"/>
                </a:lnTo>
                <a:lnTo>
                  <a:pt x="713882" y="142279"/>
                </a:lnTo>
                <a:close/>
              </a:path>
              <a:path w="1094105" h="200025">
                <a:moveTo>
                  <a:pt x="733609" y="154781"/>
                </a:moveTo>
                <a:lnTo>
                  <a:pt x="716494" y="154781"/>
                </a:lnTo>
                <a:lnTo>
                  <a:pt x="716494" y="139303"/>
                </a:lnTo>
                <a:lnTo>
                  <a:pt x="733609" y="139303"/>
                </a:lnTo>
                <a:lnTo>
                  <a:pt x="733609" y="154781"/>
                </a:lnTo>
                <a:close/>
              </a:path>
              <a:path w="1094105" h="200025">
                <a:moveTo>
                  <a:pt x="785005" y="154781"/>
                </a:moveTo>
                <a:lnTo>
                  <a:pt x="767890" y="154781"/>
                </a:lnTo>
                <a:lnTo>
                  <a:pt x="767890" y="2232"/>
                </a:lnTo>
                <a:lnTo>
                  <a:pt x="785005" y="2232"/>
                </a:lnTo>
                <a:lnTo>
                  <a:pt x="785005" y="154781"/>
                </a:lnTo>
                <a:close/>
              </a:path>
              <a:path w="1094105" h="200025">
                <a:moveTo>
                  <a:pt x="830983" y="28575"/>
                </a:moveTo>
                <a:lnTo>
                  <a:pt x="824732" y="28575"/>
                </a:lnTo>
                <a:lnTo>
                  <a:pt x="822053" y="27483"/>
                </a:lnTo>
                <a:lnTo>
                  <a:pt x="817489" y="23118"/>
                </a:lnTo>
                <a:lnTo>
                  <a:pt x="816348" y="20389"/>
                </a:lnTo>
                <a:lnTo>
                  <a:pt x="816348" y="13940"/>
                </a:lnTo>
                <a:lnTo>
                  <a:pt x="817489" y="11211"/>
                </a:lnTo>
                <a:lnTo>
                  <a:pt x="822053" y="6647"/>
                </a:lnTo>
                <a:lnTo>
                  <a:pt x="824732" y="5506"/>
                </a:lnTo>
                <a:lnTo>
                  <a:pt x="830983" y="5506"/>
                </a:lnTo>
                <a:lnTo>
                  <a:pt x="833711" y="6647"/>
                </a:lnTo>
                <a:lnTo>
                  <a:pt x="838275" y="11211"/>
                </a:lnTo>
                <a:lnTo>
                  <a:pt x="839416" y="13940"/>
                </a:lnTo>
                <a:lnTo>
                  <a:pt x="839416" y="20389"/>
                </a:lnTo>
                <a:lnTo>
                  <a:pt x="838275" y="23118"/>
                </a:lnTo>
                <a:lnTo>
                  <a:pt x="833711" y="27483"/>
                </a:lnTo>
                <a:lnTo>
                  <a:pt x="830983" y="28575"/>
                </a:lnTo>
                <a:close/>
              </a:path>
              <a:path w="1094105" h="200025">
                <a:moveTo>
                  <a:pt x="836440" y="154781"/>
                </a:moveTo>
                <a:lnTo>
                  <a:pt x="819324" y="154781"/>
                </a:lnTo>
                <a:lnTo>
                  <a:pt x="819324" y="44350"/>
                </a:lnTo>
                <a:lnTo>
                  <a:pt x="836440" y="44350"/>
                </a:lnTo>
                <a:lnTo>
                  <a:pt x="836440" y="154781"/>
                </a:lnTo>
                <a:close/>
              </a:path>
              <a:path w="1094105" h="200025">
                <a:moveTo>
                  <a:pt x="904930" y="60424"/>
                </a:moveTo>
                <a:lnTo>
                  <a:pt x="887875" y="60424"/>
                </a:lnTo>
                <a:lnTo>
                  <a:pt x="892637" y="54867"/>
                </a:lnTo>
                <a:lnTo>
                  <a:pt x="898491" y="50353"/>
                </a:lnTo>
                <a:lnTo>
                  <a:pt x="912382" y="43408"/>
                </a:lnTo>
                <a:lnTo>
                  <a:pt x="919674" y="41671"/>
                </a:lnTo>
                <a:lnTo>
                  <a:pt x="927314" y="41671"/>
                </a:lnTo>
                <a:lnTo>
                  <a:pt x="942680" y="43894"/>
                </a:lnTo>
                <a:lnTo>
                  <a:pt x="953657" y="50564"/>
                </a:lnTo>
                <a:lnTo>
                  <a:pt x="957470" y="57001"/>
                </a:lnTo>
                <a:lnTo>
                  <a:pt x="914267" y="57001"/>
                </a:lnTo>
                <a:lnTo>
                  <a:pt x="907966" y="58737"/>
                </a:lnTo>
                <a:lnTo>
                  <a:pt x="904930" y="60424"/>
                </a:lnTo>
                <a:close/>
              </a:path>
              <a:path w="1094105" h="200025">
                <a:moveTo>
                  <a:pt x="887875" y="154781"/>
                </a:moveTo>
                <a:lnTo>
                  <a:pt x="870759" y="154781"/>
                </a:lnTo>
                <a:lnTo>
                  <a:pt x="870759" y="44350"/>
                </a:lnTo>
                <a:lnTo>
                  <a:pt x="887875" y="44350"/>
                </a:lnTo>
                <a:lnTo>
                  <a:pt x="887875" y="60424"/>
                </a:lnTo>
                <a:lnTo>
                  <a:pt x="904930" y="60424"/>
                </a:lnTo>
                <a:lnTo>
                  <a:pt x="895564" y="65583"/>
                </a:lnTo>
                <a:lnTo>
                  <a:pt x="890950" y="69552"/>
                </a:lnTo>
                <a:lnTo>
                  <a:pt x="887875" y="74116"/>
                </a:lnTo>
                <a:lnTo>
                  <a:pt x="887875" y="154781"/>
                </a:lnTo>
                <a:close/>
              </a:path>
              <a:path w="1094105" h="200025">
                <a:moveTo>
                  <a:pt x="962437" y="154781"/>
                </a:moveTo>
                <a:lnTo>
                  <a:pt x="945322" y="154781"/>
                </a:lnTo>
                <a:lnTo>
                  <a:pt x="945322" y="72776"/>
                </a:lnTo>
                <a:lnTo>
                  <a:pt x="943040" y="66079"/>
                </a:lnTo>
                <a:lnTo>
                  <a:pt x="938476" y="62507"/>
                </a:lnTo>
                <a:lnTo>
                  <a:pt x="934011" y="58836"/>
                </a:lnTo>
                <a:lnTo>
                  <a:pt x="928058" y="57001"/>
                </a:lnTo>
                <a:lnTo>
                  <a:pt x="957470" y="57001"/>
                </a:lnTo>
                <a:lnTo>
                  <a:pt x="960242" y="61679"/>
                </a:lnTo>
                <a:lnTo>
                  <a:pt x="962437" y="77241"/>
                </a:lnTo>
                <a:lnTo>
                  <a:pt x="962437" y="154781"/>
                </a:lnTo>
                <a:close/>
              </a:path>
              <a:path w="1094105" h="200025">
                <a:moveTo>
                  <a:pt x="1047270" y="156120"/>
                </a:moveTo>
                <a:lnTo>
                  <a:pt x="1039431" y="156120"/>
                </a:lnTo>
                <a:lnTo>
                  <a:pt x="1028827" y="155134"/>
                </a:lnTo>
                <a:lnTo>
                  <a:pt x="997852" y="131843"/>
                </a:lnTo>
                <a:lnTo>
                  <a:pt x="990318" y="98970"/>
                </a:lnTo>
                <a:lnTo>
                  <a:pt x="991165" y="86422"/>
                </a:lnTo>
                <a:lnTo>
                  <a:pt x="1011219" y="50378"/>
                </a:lnTo>
                <a:lnTo>
                  <a:pt x="1039431" y="41671"/>
                </a:lnTo>
                <a:lnTo>
                  <a:pt x="1050342" y="42881"/>
                </a:lnTo>
                <a:lnTo>
                  <a:pt x="1060156" y="46508"/>
                </a:lnTo>
                <a:lnTo>
                  <a:pt x="1068871" y="52554"/>
                </a:lnTo>
                <a:lnTo>
                  <a:pt x="1072873" y="57001"/>
                </a:lnTo>
                <a:lnTo>
                  <a:pt x="1043598" y="57001"/>
                </a:lnTo>
                <a:lnTo>
                  <a:pt x="1035897" y="57726"/>
                </a:lnTo>
                <a:lnTo>
                  <a:pt x="1008773" y="90041"/>
                </a:lnTo>
                <a:lnTo>
                  <a:pt x="1008177" y="98970"/>
                </a:lnTo>
                <a:lnTo>
                  <a:pt x="1008791" y="108030"/>
                </a:lnTo>
                <a:lnTo>
                  <a:pt x="1036083" y="140372"/>
                </a:lnTo>
                <a:lnTo>
                  <a:pt x="1043598" y="141089"/>
                </a:lnTo>
                <a:lnTo>
                  <a:pt x="1073252" y="141089"/>
                </a:lnTo>
                <a:lnTo>
                  <a:pt x="1072521" y="142130"/>
                </a:lnTo>
                <a:lnTo>
                  <a:pt x="1067312" y="146843"/>
                </a:lnTo>
                <a:lnTo>
                  <a:pt x="1060863" y="150614"/>
                </a:lnTo>
                <a:lnTo>
                  <a:pt x="1054413" y="154285"/>
                </a:lnTo>
                <a:lnTo>
                  <a:pt x="1047270" y="156120"/>
                </a:lnTo>
                <a:close/>
              </a:path>
              <a:path w="1094105" h="200025">
                <a:moveTo>
                  <a:pt x="1093605" y="61019"/>
                </a:moveTo>
                <a:lnTo>
                  <a:pt x="1076490" y="61019"/>
                </a:lnTo>
                <a:lnTo>
                  <a:pt x="1076490" y="44350"/>
                </a:lnTo>
                <a:lnTo>
                  <a:pt x="1093605" y="44350"/>
                </a:lnTo>
                <a:lnTo>
                  <a:pt x="1093605" y="61019"/>
                </a:lnTo>
                <a:close/>
              </a:path>
              <a:path w="1094105" h="200025">
                <a:moveTo>
                  <a:pt x="1073252" y="141089"/>
                </a:moveTo>
                <a:lnTo>
                  <a:pt x="1049849" y="141089"/>
                </a:lnTo>
                <a:lnTo>
                  <a:pt x="1056050" y="139402"/>
                </a:lnTo>
                <a:lnTo>
                  <a:pt x="1068354" y="132655"/>
                </a:lnTo>
                <a:lnTo>
                  <a:pt x="1073116" y="128289"/>
                </a:lnTo>
                <a:lnTo>
                  <a:pt x="1076490" y="122932"/>
                </a:lnTo>
                <a:lnTo>
                  <a:pt x="1076490" y="74711"/>
                </a:lnTo>
                <a:lnTo>
                  <a:pt x="1073116" y="69453"/>
                </a:lnTo>
                <a:lnTo>
                  <a:pt x="1068304" y="65186"/>
                </a:lnTo>
                <a:lnTo>
                  <a:pt x="1055902" y="58638"/>
                </a:lnTo>
                <a:lnTo>
                  <a:pt x="1049750" y="57001"/>
                </a:lnTo>
                <a:lnTo>
                  <a:pt x="1072873" y="57001"/>
                </a:lnTo>
                <a:lnTo>
                  <a:pt x="1076490" y="61019"/>
                </a:lnTo>
                <a:lnTo>
                  <a:pt x="1093605" y="61019"/>
                </a:lnTo>
                <a:lnTo>
                  <a:pt x="1093605" y="136475"/>
                </a:lnTo>
                <a:lnTo>
                  <a:pt x="1076490" y="136475"/>
                </a:lnTo>
                <a:lnTo>
                  <a:pt x="1073252" y="141089"/>
                </a:lnTo>
                <a:close/>
              </a:path>
              <a:path w="1094105" h="200025">
                <a:moveTo>
                  <a:pt x="1081471" y="185439"/>
                </a:moveTo>
                <a:lnTo>
                  <a:pt x="1041068" y="185439"/>
                </a:lnTo>
                <a:lnTo>
                  <a:pt x="1049068" y="184891"/>
                </a:lnTo>
                <a:lnTo>
                  <a:pt x="1056100" y="183244"/>
                </a:lnTo>
                <a:lnTo>
                  <a:pt x="1076490" y="152251"/>
                </a:lnTo>
                <a:lnTo>
                  <a:pt x="1076490" y="136475"/>
                </a:lnTo>
                <a:lnTo>
                  <a:pt x="1093605" y="136475"/>
                </a:lnTo>
                <a:lnTo>
                  <a:pt x="1093547" y="152251"/>
                </a:lnTo>
                <a:lnTo>
                  <a:pt x="1092749" y="162501"/>
                </a:lnTo>
                <a:lnTo>
                  <a:pt x="1090182" y="172119"/>
                </a:lnTo>
                <a:lnTo>
                  <a:pt x="1085903" y="180361"/>
                </a:lnTo>
                <a:lnTo>
                  <a:pt x="1081471" y="185439"/>
                </a:lnTo>
                <a:close/>
              </a:path>
              <a:path w="1094105" h="200025">
                <a:moveTo>
                  <a:pt x="1041068" y="199578"/>
                </a:moveTo>
                <a:lnTo>
                  <a:pt x="1031643" y="199578"/>
                </a:lnTo>
                <a:lnTo>
                  <a:pt x="1023507" y="198437"/>
                </a:lnTo>
                <a:lnTo>
                  <a:pt x="1009815" y="193873"/>
                </a:lnTo>
                <a:lnTo>
                  <a:pt x="1003117" y="189507"/>
                </a:lnTo>
                <a:lnTo>
                  <a:pt x="996569" y="183058"/>
                </a:lnTo>
                <a:lnTo>
                  <a:pt x="1005201" y="170259"/>
                </a:lnTo>
                <a:lnTo>
                  <a:pt x="1009765" y="175815"/>
                </a:lnTo>
                <a:lnTo>
                  <a:pt x="1014875" y="179734"/>
                </a:lnTo>
                <a:lnTo>
                  <a:pt x="1026285" y="184298"/>
                </a:lnTo>
                <a:lnTo>
                  <a:pt x="1033131" y="185439"/>
                </a:lnTo>
                <a:lnTo>
                  <a:pt x="1081471" y="185439"/>
                </a:lnTo>
                <a:lnTo>
                  <a:pt x="1079913" y="187225"/>
                </a:lnTo>
                <a:lnTo>
                  <a:pt x="1072350" y="192630"/>
                </a:lnTo>
                <a:lnTo>
                  <a:pt x="1063355" y="196490"/>
                </a:lnTo>
                <a:lnTo>
                  <a:pt x="1052928" y="198806"/>
                </a:lnTo>
                <a:lnTo>
                  <a:pt x="1041068" y="199578"/>
                </a:lnTo>
                <a:close/>
              </a:path>
            </a:pathLst>
          </a:custGeom>
          <a:solidFill>
            <a:srgbClr val="616161"/>
          </a:solidFill>
        </p:spPr>
        <p:txBody>
          <a:bodyPr wrap="square" lIns="0" tIns="0" rIns="0" bIns="0" rtlCol="0"/>
          <a:lstStyle/>
          <a:p>
            <a:endParaRPr/>
          </a:p>
        </p:txBody>
      </p:sp>
      <p:sp>
        <p:nvSpPr>
          <p:cNvPr id="8" name="object 8"/>
          <p:cNvSpPr/>
          <p:nvPr/>
        </p:nvSpPr>
        <p:spPr>
          <a:xfrm>
            <a:off x="564291" y="253785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9" name="object 9"/>
          <p:cNvPicPr/>
          <p:nvPr/>
        </p:nvPicPr>
        <p:blipFill>
          <a:blip r:embed="rId5" cstate="print"/>
          <a:stretch>
            <a:fillRect/>
          </a:stretch>
        </p:blipFill>
        <p:spPr>
          <a:xfrm>
            <a:off x="872484" y="2448107"/>
            <a:ext cx="2305878" cy="197346"/>
          </a:xfrm>
          <a:prstGeom prst="rect">
            <a:avLst/>
          </a:prstGeom>
        </p:spPr>
      </p:pic>
      <p:sp>
        <p:nvSpPr>
          <p:cNvPr id="10" name="object 10"/>
          <p:cNvSpPr/>
          <p:nvPr/>
        </p:nvSpPr>
        <p:spPr>
          <a:xfrm>
            <a:off x="564291" y="285217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1" name="object 11"/>
          <p:cNvPicPr/>
          <p:nvPr/>
        </p:nvPicPr>
        <p:blipFill>
          <a:blip r:embed="rId6" cstate="print"/>
          <a:stretch>
            <a:fillRect/>
          </a:stretch>
        </p:blipFill>
        <p:spPr>
          <a:xfrm>
            <a:off x="872484" y="2762432"/>
            <a:ext cx="2920764" cy="155227"/>
          </a:xfrm>
          <a:prstGeom prst="rect">
            <a:avLst/>
          </a:prstGeom>
        </p:spPr>
      </p:pic>
      <p:sp>
        <p:nvSpPr>
          <p:cNvPr id="12" name="object 12"/>
          <p:cNvSpPr/>
          <p:nvPr/>
        </p:nvSpPr>
        <p:spPr>
          <a:xfrm>
            <a:off x="564291" y="31665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3" name="object 13"/>
          <p:cNvPicPr/>
          <p:nvPr/>
        </p:nvPicPr>
        <p:blipFill>
          <a:blip r:embed="rId7" cstate="print"/>
          <a:stretch>
            <a:fillRect/>
          </a:stretch>
        </p:blipFill>
        <p:spPr>
          <a:xfrm>
            <a:off x="872484" y="3072292"/>
            <a:ext cx="3589431" cy="201810"/>
          </a:xfrm>
          <a:prstGeom prst="rect">
            <a:avLst/>
          </a:prstGeom>
        </p:spPr>
      </p:pic>
      <p:sp>
        <p:nvSpPr>
          <p:cNvPr id="14" name="object 14"/>
          <p:cNvSpPr/>
          <p:nvPr/>
        </p:nvSpPr>
        <p:spPr>
          <a:xfrm>
            <a:off x="564291" y="34808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sp>
        <p:nvSpPr>
          <p:cNvPr id="15" name="object 15"/>
          <p:cNvSpPr/>
          <p:nvPr/>
        </p:nvSpPr>
        <p:spPr>
          <a:xfrm>
            <a:off x="872484" y="3391082"/>
            <a:ext cx="331470" cy="155575"/>
          </a:xfrm>
          <a:custGeom>
            <a:avLst/>
            <a:gdLst/>
            <a:ahLst/>
            <a:cxnLst/>
            <a:rect l="l" t="t" r="r" b="b"/>
            <a:pathLst>
              <a:path w="331469" h="155575">
                <a:moveTo>
                  <a:pt x="99863" y="152548"/>
                </a:moveTo>
                <a:lnTo>
                  <a:pt x="0" y="152548"/>
                </a:lnTo>
                <a:lnTo>
                  <a:pt x="0" y="0"/>
                </a:lnTo>
                <a:lnTo>
                  <a:pt x="99863" y="0"/>
                </a:lnTo>
                <a:lnTo>
                  <a:pt x="99863" y="16966"/>
                </a:lnTo>
                <a:lnTo>
                  <a:pt x="18901" y="16966"/>
                </a:lnTo>
                <a:lnTo>
                  <a:pt x="18901" y="66079"/>
                </a:lnTo>
                <a:lnTo>
                  <a:pt x="98226" y="66079"/>
                </a:lnTo>
                <a:lnTo>
                  <a:pt x="98226" y="83046"/>
                </a:lnTo>
                <a:lnTo>
                  <a:pt x="18901" y="83046"/>
                </a:lnTo>
                <a:lnTo>
                  <a:pt x="18901" y="135582"/>
                </a:lnTo>
                <a:lnTo>
                  <a:pt x="99863" y="135582"/>
                </a:lnTo>
                <a:lnTo>
                  <a:pt x="99863" y="152548"/>
                </a:lnTo>
                <a:close/>
              </a:path>
              <a:path w="331469" h="155575">
                <a:moveTo>
                  <a:pt x="149867" y="42118"/>
                </a:moveTo>
                <a:lnTo>
                  <a:pt x="132751" y="42118"/>
                </a:lnTo>
                <a:lnTo>
                  <a:pt x="132751" y="11906"/>
                </a:lnTo>
                <a:lnTo>
                  <a:pt x="149867" y="11906"/>
                </a:lnTo>
                <a:lnTo>
                  <a:pt x="149867" y="42118"/>
                </a:lnTo>
                <a:close/>
              </a:path>
              <a:path w="331469" h="155575">
                <a:moveTo>
                  <a:pt x="172340" y="57150"/>
                </a:moveTo>
                <a:lnTo>
                  <a:pt x="114446" y="57150"/>
                </a:lnTo>
                <a:lnTo>
                  <a:pt x="114446" y="42118"/>
                </a:lnTo>
                <a:lnTo>
                  <a:pt x="172340" y="42118"/>
                </a:lnTo>
                <a:lnTo>
                  <a:pt x="172340" y="57150"/>
                </a:lnTo>
                <a:close/>
              </a:path>
              <a:path w="331469" h="155575">
                <a:moveTo>
                  <a:pt x="166238" y="155227"/>
                </a:moveTo>
                <a:lnTo>
                  <a:pt x="157308" y="155227"/>
                </a:lnTo>
                <a:lnTo>
                  <a:pt x="146565" y="153618"/>
                </a:lnTo>
                <a:lnTo>
                  <a:pt x="138891" y="148790"/>
                </a:lnTo>
                <a:lnTo>
                  <a:pt x="134286" y="140744"/>
                </a:lnTo>
                <a:lnTo>
                  <a:pt x="132812" y="129927"/>
                </a:lnTo>
                <a:lnTo>
                  <a:pt x="132751" y="57150"/>
                </a:lnTo>
                <a:lnTo>
                  <a:pt x="149867" y="57150"/>
                </a:lnTo>
                <a:lnTo>
                  <a:pt x="149867" y="129927"/>
                </a:lnTo>
                <a:lnTo>
                  <a:pt x="150760" y="133350"/>
                </a:lnTo>
                <a:lnTo>
                  <a:pt x="152546" y="136028"/>
                </a:lnTo>
                <a:lnTo>
                  <a:pt x="154431" y="138707"/>
                </a:lnTo>
                <a:lnTo>
                  <a:pt x="157308" y="140047"/>
                </a:lnTo>
                <a:lnTo>
                  <a:pt x="174610" y="140047"/>
                </a:lnTo>
                <a:lnTo>
                  <a:pt x="177846" y="148232"/>
                </a:lnTo>
                <a:lnTo>
                  <a:pt x="173084" y="152896"/>
                </a:lnTo>
                <a:lnTo>
                  <a:pt x="166238" y="155227"/>
                </a:lnTo>
                <a:close/>
              </a:path>
              <a:path w="331469" h="155575">
                <a:moveTo>
                  <a:pt x="174610" y="140047"/>
                </a:moveTo>
                <a:lnTo>
                  <a:pt x="165841" y="140047"/>
                </a:lnTo>
                <a:lnTo>
                  <a:pt x="169710" y="138509"/>
                </a:lnTo>
                <a:lnTo>
                  <a:pt x="172786" y="135433"/>
                </a:lnTo>
                <a:lnTo>
                  <a:pt x="174610" y="140047"/>
                </a:lnTo>
                <a:close/>
              </a:path>
              <a:path w="331469" h="155575">
                <a:moveTo>
                  <a:pt x="245203" y="155227"/>
                </a:moveTo>
                <a:lnTo>
                  <a:pt x="205615" y="138856"/>
                </a:lnTo>
                <a:lnTo>
                  <a:pt x="190137" y="97184"/>
                </a:lnTo>
                <a:lnTo>
                  <a:pt x="191104" y="85287"/>
                </a:lnTo>
                <a:lnTo>
                  <a:pt x="213894" y="48731"/>
                </a:lnTo>
                <a:lnTo>
                  <a:pt x="245203" y="39439"/>
                </a:lnTo>
                <a:lnTo>
                  <a:pt x="257333" y="40639"/>
                </a:lnTo>
                <a:lnTo>
                  <a:pt x="268123" y="44239"/>
                </a:lnTo>
                <a:lnTo>
                  <a:pt x="277574" y="50238"/>
                </a:lnTo>
                <a:lnTo>
                  <a:pt x="281948" y="54768"/>
                </a:lnTo>
                <a:lnTo>
                  <a:pt x="246245" y="54768"/>
                </a:lnTo>
                <a:lnTo>
                  <a:pt x="238153" y="55503"/>
                </a:lnTo>
                <a:lnTo>
                  <a:pt x="208657" y="88180"/>
                </a:lnTo>
                <a:lnTo>
                  <a:pt x="207996" y="97184"/>
                </a:lnTo>
                <a:lnTo>
                  <a:pt x="208648" y="106328"/>
                </a:lnTo>
                <a:lnTo>
                  <a:pt x="238032" y="139312"/>
                </a:lnTo>
                <a:lnTo>
                  <a:pt x="246245" y="140047"/>
                </a:lnTo>
                <a:lnTo>
                  <a:pt x="281804" y="140047"/>
                </a:lnTo>
                <a:lnTo>
                  <a:pt x="277574" y="144428"/>
                </a:lnTo>
                <a:lnTo>
                  <a:pt x="268123" y="150428"/>
                </a:lnTo>
                <a:lnTo>
                  <a:pt x="257333" y="154027"/>
                </a:lnTo>
                <a:lnTo>
                  <a:pt x="245203" y="155227"/>
                </a:lnTo>
                <a:close/>
              </a:path>
              <a:path w="331469" h="155575">
                <a:moveTo>
                  <a:pt x="274225" y="69056"/>
                </a:moveTo>
                <a:lnTo>
                  <a:pt x="268569" y="62805"/>
                </a:lnTo>
                <a:lnTo>
                  <a:pt x="262021" y="58340"/>
                </a:lnTo>
                <a:lnTo>
                  <a:pt x="254580" y="55661"/>
                </a:lnTo>
                <a:lnTo>
                  <a:pt x="246245" y="54768"/>
                </a:lnTo>
                <a:lnTo>
                  <a:pt x="281948" y="54768"/>
                </a:lnTo>
                <a:lnTo>
                  <a:pt x="285685" y="58638"/>
                </a:lnTo>
                <a:lnTo>
                  <a:pt x="274225" y="69056"/>
                </a:lnTo>
                <a:close/>
              </a:path>
              <a:path w="331469" h="155575">
                <a:moveTo>
                  <a:pt x="281804" y="140047"/>
                </a:moveTo>
                <a:lnTo>
                  <a:pt x="246245" y="140047"/>
                </a:lnTo>
                <a:lnTo>
                  <a:pt x="254468" y="139145"/>
                </a:lnTo>
                <a:lnTo>
                  <a:pt x="261872" y="136438"/>
                </a:lnTo>
                <a:lnTo>
                  <a:pt x="268458" y="131926"/>
                </a:lnTo>
                <a:lnTo>
                  <a:pt x="274225" y="125610"/>
                </a:lnTo>
                <a:lnTo>
                  <a:pt x="285685" y="136028"/>
                </a:lnTo>
                <a:lnTo>
                  <a:pt x="281804" y="140047"/>
                </a:lnTo>
                <a:close/>
              </a:path>
              <a:path w="331469" h="155575">
                <a:moveTo>
                  <a:pt x="322393" y="154781"/>
                </a:moveTo>
                <a:lnTo>
                  <a:pt x="315349" y="154781"/>
                </a:lnTo>
                <a:lnTo>
                  <a:pt x="312323" y="153590"/>
                </a:lnTo>
                <a:lnTo>
                  <a:pt x="309842" y="151209"/>
                </a:lnTo>
                <a:lnTo>
                  <a:pt x="307461" y="148728"/>
                </a:lnTo>
                <a:lnTo>
                  <a:pt x="306270" y="145752"/>
                </a:lnTo>
                <a:lnTo>
                  <a:pt x="306270" y="138807"/>
                </a:lnTo>
                <a:lnTo>
                  <a:pt x="307461" y="135830"/>
                </a:lnTo>
                <a:lnTo>
                  <a:pt x="309842" y="133350"/>
                </a:lnTo>
                <a:lnTo>
                  <a:pt x="312323" y="130869"/>
                </a:lnTo>
                <a:lnTo>
                  <a:pt x="315349" y="129629"/>
                </a:lnTo>
                <a:lnTo>
                  <a:pt x="322393" y="129629"/>
                </a:lnTo>
                <a:lnTo>
                  <a:pt x="325320" y="130869"/>
                </a:lnTo>
                <a:lnTo>
                  <a:pt x="327701" y="133350"/>
                </a:lnTo>
                <a:lnTo>
                  <a:pt x="330182" y="135830"/>
                </a:lnTo>
                <a:lnTo>
                  <a:pt x="331422" y="138807"/>
                </a:lnTo>
                <a:lnTo>
                  <a:pt x="331422" y="145752"/>
                </a:lnTo>
                <a:lnTo>
                  <a:pt x="330182" y="148728"/>
                </a:lnTo>
                <a:lnTo>
                  <a:pt x="325320" y="153590"/>
                </a:lnTo>
                <a:lnTo>
                  <a:pt x="322393" y="154781"/>
                </a:lnTo>
                <a:close/>
              </a:path>
            </a:pathLst>
          </a:custGeom>
          <a:solidFill>
            <a:srgbClr val="616161"/>
          </a:solidFill>
        </p:spPr>
        <p:txBody>
          <a:bodyPr wrap="square" lIns="0" tIns="0" rIns="0" bIns="0" rtlCol="0"/>
          <a:lstStyle/>
          <a:p>
            <a:endParaRPr/>
          </a:p>
        </p:txBody>
      </p:sp>
      <p:sp>
        <p:nvSpPr>
          <p:cNvPr id="16" name="object 16"/>
          <p:cNvSpPr/>
          <p:nvPr/>
        </p:nvSpPr>
        <p:spPr>
          <a:xfrm>
            <a:off x="397421" y="4219765"/>
            <a:ext cx="7735570" cy="197485"/>
          </a:xfrm>
          <a:custGeom>
            <a:avLst/>
            <a:gdLst/>
            <a:ahLst/>
            <a:cxnLst/>
            <a:rect l="l" t="t" r="r" b="b"/>
            <a:pathLst>
              <a:path w="7735570" h="197485">
                <a:moveTo>
                  <a:pt x="128435" y="152552"/>
                </a:moveTo>
                <a:lnTo>
                  <a:pt x="88442" y="91973"/>
                </a:lnTo>
                <a:lnTo>
                  <a:pt x="87363" y="90335"/>
                </a:lnTo>
                <a:lnTo>
                  <a:pt x="95605" y="88887"/>
                </a:lnTo>
                <a:lnTo>
                  <a:pt x="103060" y="86169"/>
                </a:lnTo>
                <a:lnTo>
                  <a:pt x="126098" y="55118"/>
                </a:lnTo>
                <a:lnTo>
                  <a:pt x="126796" y="45986"/>
                </a:lnTo>
                <a:lnTo>
                  <a:pt x="125984" y="36334"/>
                </a:lnTo>
                <a:lnTo>
                  <a:pt x="123520" y="27609"/>
                </a:lnTo>
                <a:lnTo>
                  <a:pt x="119430" y="19812"/>
                </a:lnTo>
                <a:lnTo>
                  <a:pt x="117055" y="16967"/>
                </a:lnTo>
                <a:lnTo>
                  <a:pt x="113703" y="12941"/>
                </a:lnTo>
                <a:lnTo>
                  <a:pt x="107149" y="7696"/>
                </a:lnTo>
                <a:lnTo>
                  <a:pt x="107149" y="37350"/>
                </a:lnTo>
                <a:lnTo>
                  <a:pt x="107149" y="54711"/>
                </a:lnTo>
                <a:lnTo>
                  <a:pt x="104381" y="61810"/>
                </a:lnTo>
                <a:lnTo>
                  <a:pt x="98818" y="67271"/>
                </a:lnTo>
                <a:lnTo>
                  <a:pt x="93268" y="72631"/>
                </a:lnTo>
                <a:lnTo>
                  <a:pt x="85915" y="75311"/>
                </a:lnTo>
                <a:lnTo>
                  <a:pt x="36753" y="75311"/>
                </a:lnTo>
                <a:lnTo>
                  <a:pt x="36753" y="16967"/>
                </a:lnTo>
                <a:lnTo>
                  <a:pt x="85915" y="16967"/>
                </a:lnTo>
                <a:lnTo>
                  <a:pt x="93268" y="19646"/>
                </a:lnTo>
                <a:lnTo>
                  <a:pt x="104381" y="30353"/>
                </a:lnTo>
                <a:lnTo>
                  <a:pt x="107149" y="37350"/>
                </a:lnTo>
                <a:lnTo>
                  <a:pt x="107149" y="7696"/>
                </a:lnTo>
                <a:lnTo>
                  <a:pt x="106629" y="7277"/>
                </a:lnTo>
                <a:lnTo>
                  <a:pt x="98488" y="3238"/>
                </a:lnTo>
                <a:lnTo>
                  <a:pt x="89281" y="812"/>
                </a:lnTo>
                <a:lnTo>
                  <a:pt x="79019" y="0"/>
                </a:lnTo>
                <a:lnTo>
                  <a:pt x="17856" y="0"/>
                </a:lnTo>
                <a:lnTo>
                  <a:pt x="17856" y="152552"/>
                </a:lnTo>
                <a:lnTo>
                  <a:pt x="36753" y="152552"/>
                </a:lnTo>
                <a:lnTo>
                  <a:pt x="36753" y="91973"/>
                </a:lnTo>
                <a:lnTo>
                  <a:pt x="67271" y="91973"/>
                </a:lnTo>
                <a:lnTo>
                  <a:pt x="106108" y="152552"/>
                </a:lnTo>
                <a:lnTo>
                  <a:pt x="128435" y="152552"/>
                </a:lnTo>
                <a:close/>
              </a:path>
              <a:path w="7735570" h="197485">
                <a:moveTo>
                  <a:pt x="257149" y="102984"/>
                </a:moveTo>
                <a:lnTo>
                  <a:pt x="257048" y="97180"/>
                </a:lnTo>
                <a:lnTo>
                  <a:pt x="256552" y="90335"/>
                </a:lnTo>
                <a:lnTo>
                  <a:pt x="256247" y="86118"/>
                </a:lnTo>
                <a:lnTo>
                  <a:pt x="253504" y="74815"/>
                </a:lnTo>
                <a:lnTo>
                  <a:pt x="248945" y="64770"/>
                </a:lnTo>
                <a:lnTo>
                  <a:pt x="242570" y="55956"/>
                </a:lnTo>
                <a:lnTo>
                  <a:pt x="240195" y="53784"/>
                </a:lnTo>
                <a:lnTo>
                  <a:pt x="240195" y="90335"/>
                </a:lnTo>
                <a:lnTo>
                  <a:pt x="167855" y="90335"/>
                </a:lnTo>
                <a:lnTo>
                  <a:pt x="189852" y="56261"/>
                </a:lnTo>
                <a:lnTo>
                  <a:pt x="203873" y="53581"/>
                </a:lnTo>
                <a:lnTo>
                  <a:pt x="211594" y="54241"/>
                </a:lnTo>
                <a:lnTo>
                  <a:pt x="239560" y="82956"/>
                </a:lnTo>
                <a:lnTo>
                  <a:pt x="240195" y="90335"/>
                </a:lnTo>
                <a:lnTo>
                  <a:pt x="240195" y="53784"/>
                </a:lnTo>
                <a:lnTo>
                  <a:pt x="204177" y="39433"/>
                </a:lnTo>
                <a:lnTo>
                  <a:pt x="192976" y="40474"/>
                </a:lnTo>
                <a:lnTo>
                  <a:pt x="158407" y="64922"/>
                </a:lnTo>
                <a:lnTo>
                  <a:pt x="149707" y="97180"/>
                </a:lnTo>
                <a:lnTo>
                  <a:pt x="150672" y="109397"/>
                </a:lnTo>
                <a:lnTo>
                  <a:pt x="173786" y="146100"/>
                </a:lnTo>
                <a:lnTo>
                  <a:pt x="205955" y="155232"/>
                </a:lnTo>
                <a:lnTo>
                  <a:pt x="218808" y="154178"/>
                </a:lnTo>
                <a:lnTo>
                  <a:pt x="230403" y="151015"/>
                </a:lnTo>
                <a:lnTo>
                  <a:pt x="240753" y="145770"/>
                </a:lnTo>
                <a:lnTo>
                  <a:pt x="246545" y="141084"/>
                </a:lnTo>
                <a:lnTo>
                  <a:pt x="249859" y="138404"/>
                </a:lnTo>
                <a:lnTo>
                  <a:pt x="241681" y="127241"/>
                </a:lnTo>
                <a:lnTo>
                  <a:pt x="234302" y="133299"/>
                </a:lnTo>
                <a:lnTo>
                  <a:pt x="226161" y="137629"/>
                </a:lnTo>
                <a:lnTo>
                  <a:pt x="217258" y="140220"/>
                </a:lnTo>
                <a:lnTo>
                  <a:pt x="207594" y="141084"/>
                </a:lnTo>
                <a:lnTo>
                  <a:pt x="199796" y="140423"/>
                </a:lnTo>
                <a:lnTo>
                  <a:pt x="168960" y="111010"/>
                </a:lnTo>
                <a:lnTo>
                  <a:pt x="167855" y="102984"/>
                </a:lnTo>
                <a:lnTo>
                  <a:pt x="257149" y="102984"/>
                </a:lnTo>
                <a:close/>
              </a:path>
              <a:path w="7735570" h="197485">
                <a:moveTo>
                  <a:pt x="370979" y="76644"/>
                </a:moveTo>
                <a:lnTo>
                  <a:pt x="346341" y="41897"/>
                </a:lnTo>
                <a:lnTo>
                  <a:pt x="328256" y="39433"/>
                </a:lnTo>
                <a:lnTo>
                  <a:pt x="315569" y="40576"/>
                </a:lnTo>
                <a:lnTo>
                  <a:pt x="303999" y="44018"/>
                </a:lnTo>
                <a:lnTo>
                  <a:pt x="293547" y="49733"/>
                </a:lnTo>
                <a:lnTo>
                  <a:pt x="284213" y="57746"/>
                </a:lnTo>
                <a:lnTo>
                  <a:pt x="292100" y="69507"/>
                </a:lnTo>
                <a:lnTo>
                  <a:pt x="299631" y="62865"/>
                </a:lnTo>
                <a:lnTo>
                  <a:pt x="307797" y="58115"/>
                </a:lnTo>
                <a:lnTo>
                  <a:pt x="316598" y="55270"/>
                </a:lnTo>
                <a:lnTo>
                  <a:pt x="326034" y="54317"/>
                </a:lnTo>
                <a:lnTo>
                  <a:pt x="334060" y="54317"/>
                </a:lnTo>
                <a:lnTo>
                  <a:pt x="340715" y="56349"/>
                </a:lnTo>
                <a:lnTo>
                  <a:pt x="345973" y="60426"/>
                </a:lnTo>
                <a:lnTo>
                  <a:pt x="351231" y="64389"/>
                </a:lnTo>
                <a:lnTo>
                  <a:pt x="353860" y="70091"/>
                </a:lnTo>
                <a:lnTo>
                  <a:pt x="353860" y="97485"/>
                </a:lnTo>
                <a:lnTo>
                  <a:pt x="353860" y="108496"/>
                </a:lnTo>
                <a:lnTo>
                  <a:pt x="353860" y="129184"/>
                </a:lnTo>
                <a:lnTo>
                  <a:pt x="348170" y="135166"/>
                </a:lnTo>
                <a:lnTo>
                  <a:pt x="341210" y="139446"/>
                </a:lnTo>
                <a:lnTo>
                  <a:pt x="332981" y="142011"/>
                </a:lnTo>
                <a:lnTo>
                  <a:pt x="323494" y="142875"/>
                </a:lnTo>
                <a:lnTo>
                  <a:pt x="315366" y="142875"/>
                </a:lnTo>
                <a:lnTo>
                  <a:pt x="296265" y="111772"/>
                </a:lnTo>
                <a:lnTo>
                  <a:pt x="298742" y="105968"/>
                </a:lnTo>
                <a:lnTo>
                  <a:pt x="308762" y="96939"/>
                </a:lnTo>
                <a:lnTo>
                  <a:pt x="315366" y="94653"/>
                </a:lnTo>
                <a:lnTo>
                  <a:pt x="323494" y="94653"/>
                </a:lnTo>
                <a:lnTo>
                  <a:pt x="332981" y="95516"/>
                </a:lnTo>
                <a:lnTo>
                  <a:pt x="341210" y="98107"/>
                </a:lnTo>
                <a:lnTo>
                  <a:pt x="348170" y="102438"/>
                </a:lnTo>
                <a:lnTo>
                  <a:pt x="353860" y="108496"/>
                </a:lnTo>
                <a:lnTo>
                  <a:pt x="353860" y="97485"/>
                </a:lnTo>
                <a:lnTo>
                  <a:pt x="350837" y="94653"/>
                </a:lnTo>
                <a:lnTo>
                  <a:pt x="346773" y="90843"/>
                </a:lnTo>
                <a:lnTo>
                  <a:pt x="338302" y="86093"/>
                </a:lnTo>
                <a:lnTo>
                  <a:pt x="328460" y="83248"/>
                </a:lnTo>
                <a:lnTo>
                  <a:pt x="317246" y="82296"/>
                </a:lnTo>
                <a:lnTo>
                  <a:pt x="309206" y="82943"/>
                </a:lnTo>
                <a:lnTo>
                  <a:pt x="279374" y="111099"/>
                </a:lnTo>
                <a:lnTo>
                  <a:pt x="278701" y="118757"/>
                </a:lnTo>
                <a:lnTo>
                  <a:pt x="279374" y="126199"/>
                </a:lnTo>
                <a:lnTo>
                  <a:pt x="309270" y="154571"/>
                </a:lnTo>
                <a:lnTo>
                  <a:pt x="317246" y="155232"/>
                </a:lnTo>
                <a:lnTo>
                  <a:pt x="328015" y="154279"/>
                </a:lnTo>
                <a:lnTo>
                  <a:pt x="337705" y="151434"/>
                </a:lnTo>
                <a:lnTo>
                  <a:pt x="346329" y="146685"/>
                </a:lnTo>
                <a:lnTo>
                  <a:pt x="350647" y="142875"/>
                </a:lnTo>
                <a:lnTo>
                  <a:pt x="353860" y="140042"/>
                </a:lnTo>
                <a:lnTo>
                  <a:pt x="353860" y="152552"/>
                </a:lnTo>
                <a:lnTo>
                  <a:pt x="370979" y="152552"/>
                </a:lnTo>
                <a:lnTo>
                  <a:pt x="370979" y="140042"/>
                </a:lnTo>
                <a:lnTo>
                  <a:pt x="370979" y="97485"/>
                </a:lnTo>
                <a:lnTo>
                  <a:pt x="370979" y="76644"/>
                </a:lnTo>
                <a:close/>
              </a:path>
              <a:path w="7735570" h="197485">
                <a:moveTo>
                  <a:pt x="483704" y="113258"/>
                </a:moveTo>
                <a:lnTo>
                  <a:pt x="449630" y="89293"/>
                </a:lnTo>
                <a:lnTo>
                  <a:pt x="440575" y="87236"/>
                </a:lnTo>
                <a:lnTo>
                  <a:pt x="433070" y="85204"/>
                </a:lnTo>
                <a:lnTo>
                  <a:pt x="427101" y="83210"/>
                </a:lnTo>
                <a:lnTo>
                  <a:pt x="422681" y="81254"/>
                </a:lnTo>
                <a:lnTo>
                  <a:pt x="417830" y="78676"/>
                </a:lnTo>
                <a:lnTo>
                  <a:pt x="415391" y="75158"/>
                </a:lnTo>
                <a:lnTo>
                  <a:pt x="415391" y="65824"/>
                </a:lnTo>
                <a:lnTo>
                  <a:pt x="417525" y="61709"/>
                </a:lnTo>
                <a:lnTo>
                  <a:pt x="421792" y="58343"/>
                </a:lnTo>
                <a:lnTo>
                  <a:pt x="426161" y="54965"/>
                </a:lnTo>
                <a:lnTo>
                  <a:pt x="432168" y="53276"/>
                </a:lnTo>
                <a:lnTo>
                  <a:pt x="446951" y="53276"/>
                </a:lnTo>
                <a:lnTo>
                  <a:pt x="453390" y="54622"/>
                </a:lnTo>
                <a:lnTo>
                  <a:pt x="464908" y="59982"/>
                </a:lnTo>
                <a:lnTo>
                  <a:pt x="469417" y="63296"/>
                </a:lnTo>
                <a:lnTo>
                  <a:pt x="472694" y="67271"/>
                </a:lnTo>
                <a:lnTo>
                  <a:pt x="480733" y="55359"/>
                </a:lnTo>
                <a:lnTo>
                  <a:pt x="439801" y="39433"/>
                </a:lnTo>
                <a:lnTo>
                  <a:pt x="430898" y="39992"/>
                </a:lnTo>
                <a:lnTo>
                  <a:pt x="398780" y="61709"/>
                </a:lnTo>
                <a:lnTo>
                  <a:pt x="398729" y="79565"/>
                </a:lnTo>
                <a:lnTo>
                  <a:pt x="401650" y="86271"/>
                </a:lnTo>
                <a:lnTo>
                  <a:pt x="441998" y="104317"/>
                </a:lnTo>
                <a:lnTo>
                  <a:pt x="449478" y="106527"/>
                </a:lnTo>
                <a:lnTo>
                  <a:pt x="455396" y="108712"/>
                </a:lnTo>
                <a:lnTo>
                  <a:pt x="459740" y="110871"/>
                </a:lnTo>
                <a:lnTo>
                  <a:pt x="464604" y="113652"/>
                </a:lnTo>
                <a:lnTo>
                  <a:pt x="467042" y="117475"/>
                </a:lnTo>
                <a:lnTo>
                  <a:pt x="467042" y="127889"/>
                </a:lnTo>
                <a:lnTo>
                  <a:pt x="464807" y="132461"/>
                </a:lnTo>
                <a:lnTo>
                  <a:pt x="460336" y="136029"/>
                </a:lnTo>
                <a:lnTo>
                  <a:pt x="455980" y="139598"/>
                </a:lnTo>
                <a:lnTo>
                  <a:pt x="449529" y="141389"/>
                </a:lnTo>
                <a:lnTo>
                  <a:pt x="433349" y="141389"/>
                </a:lnTo>
                <a:lnTo>
                  <a:pt x="404685" y="125603"/>
                </a:lnTo>
                <a:lnTo>
                  <a:pt x="395744" y="137960"/>
                </a:lnTo>
                <a:lnTo>
                  <a:pt x="404672" y="145516"/>
                </a:lnTo>
                <a:lnTo>
                  <a:pt x="415061" y="150914"/>
                </a:lnTo>
                <a:lnTo>
                  <a:pt x="426923" y="154152"/>
                </a:lnTo>
                <a:lnTo>
                  <a:pt x="440245" y="155232"/>
                </a:lnTo>
                <a:lnTo>
                  <a:pt x="449592" y="154673"/>
                </a:lnTo>
                <a:lnTo>
                  <a:pt x="482968" y="129159"/>
                </a:lnTo>
                <a:lnTo>
                  <a:pt x="483704" y="121894"/>
                </a:lnTo>
                <a:lnTo>
                  <a:pt x="483704" y="113258"/>
                </a:lnTo>
                <a:close/>
              </a:path>
              <a:path w="7735570" h="197485">
                <a:moveTo>
                  <a:pt x="614413" y="97180"/>
                </a:moveTo>
                <a:lnTo>
                  <a:pt x="599097" y="55524"/>
                </a:lnTo>
                <a:lnTo>
                  <a:pt x="596404" y="53200"/>
                </a:lnTo>
                <a:lnTo>
                  <a:pt x="596404" y="97180"/>
                </a:lnTo>
                <a:lnTo>
                  <a:pt x="595769" y="106146"/>
                </a:lnTo>
                <a:lnTo>
                  <a:pt x="567461" y="139293"/>
                </a:lnTo>
                <a:lnTo>
                  <a:pt x="559790" y="140042"/>
                </a:lnTo>
                <a:lnTo>
                  <a:pt x="552056" y="139306"/>
                </a:lnTo>
                <a:lnTo>
                  <a:pt x="523671" y="106260"/>
                </a:lnTo>
                <a:lnTo>
                  <a:pt x="523036" y="97180"/>
                </a:lnTo>
                <a:lnTo>
                  <a:pt x="523684" y="88239"/>
                </a:lnTo>
                <a:lnTo>
                  <a:pt x="552145" y="55524"/>
                </a:lnTo>
                <a:lnTo>
                  <a:pt x="559790" y="54762"/>
                </a:lnTo>
                <a:lnTo>
                  <a:pt x="567461" y="55524"/>
                </a:lnTo>
                <a:lnTo>
                  <a:pt x="595769" y="88366"/>
                </a:lnTo>
                <a:lnTo>
                  <a:pt x="596404" y="97180"/>
                </a:lnTo>
                <a:lnTo>
                  <a:pt x="596404" y="53200"/>
                </a:lnTo>
                <a:lnTo>
                  <a:pt x="590931" y="48475"/>
                </a:lnTo>
                <a:lnTo>
                  <a:pt x="581672" y="43459"/>
                </a:lnTo>
                <a:lnTo>
                  <a:pt x="571296" y="40436"/>
                </a:lnTo>
                <a:lnTo>
                  <a:pt x="559790" y="39433"/>
                </a:lnTo>
                <a:lnTo>
                  <a:pt x="548347" y="40436"/>
                </a:lnTo>
                <a:lnTo>
                  <a:pt x="513791" y="64147"/>
                </a:lnTo>
                <a:lnTo>
                  <a:pt x="505167" y="97180"/>
                </a:lnTo>
                <a:lnTo>
                  <a:pt x="506133" y="109334"/>
                </a:lnTo>
                <a:lnTo>
                  <a:pt x="528701" y="146100"/>
                </a:lnTo>
                <a:lnTo>
                  <a:pt x="559790" y="155232"/>
                </a:lnTo>
                <a:lnTo>
                  <a:pt x="571296" y="154216"/>
                </a:lnTo>
                <a:lnTo>
                  <a:pt x="605790" y="130251"/>
                </a:lnTo>
                <a:lnTo>
                  <a:pt x="613460" y="109334"/>
                </a:lnTo>
                <a:lnTo>
                  <a:pt x="614413" y="97180"/>
                </a:lnTo>
                <a:close/>
              </a:path>
              <a:path w="7735570" h="197485">
                <a:moveTo>
                  <a:pt x="734009" y="75006"/>
                </a:moveTo>
                <a:lnTo>
                  <a:pt x="714248" y="41656"/>
                </a:lnTo>
                <a:lnTo>
                  <a:pt x="698881" y="39433"/>
                </a:lnTo>
                <a:lnTo>
                  <a:pt x="691248" y="39433"/>
                </a:lnTo>
                <a:lnTo>
                  <a:pt x="683958" y="41173"/>
                </a:lnTo>
                <a:lnTo>
                  <a:pt x="670064" y="48120"/>
                </a:lnTo>
                <a:lnTo>
                  <a:pt x="664210" y="52628"/>
                </a:lnTo>
                <a:lnTo>
                  <a:pt x="659447" y="58191"/>
                </a:lnTo>
                <a:lnTo>
                  <a:pt x="659447" y="42113"/>
                </a:lnTo>
                <a:lnTo>
                  <a:pt x="642327" y="42113"/>
                </a:lnTo>
                <a:lnTo>
                  <a:pt x="642327" y="152552"/>
                </a:lnTo>
                <a:lnTo>
                  <a:pt x="659447" y="152552"/>
                </a:lnTo>
                <a:lnTo>
                  <a:pt x="659447" y="71882"/>
                </a:lnTo>
                <a:lnTo>
                  <a:pt x="662520" y="67322"/>
                </a:lnTo>
                <a:lnTo>
                  <a:pt x="667131" y="63347"/>
                </a:lnTo>
                <a:lnTo>
                  <a:pt x="676503" y="58191"/>
                </a:lnTo>
                <a:lnTo>
                  <a:pt x="679538" y="56502"/>
                </a:lnTo>
                <a:lnTo>
                  <a:pt x="685838" y="54762"/>
                </a:lnTo>
                <a:lnTo>
                  <a:pt x="699630" y="54762"/>
                </a:lnTo>
                <a:lnTo>
                  <a:pt x="705586" y="56603"/>
                </a:lnTo>
                <a:lnTo>
                  <a:pt x="710044" y="60274"/>
                </a:lnTo>
                <a:lnTo>
                  <a:pt x="714616" y="63842"/>
                </a:lnTo>
                <a:lnTo>
                  <a:pt x="716889" y="70548"/>
                </a:lnTo>
                <a:lnTo>
                  <a:pt x="716889" y="152552"/>
                </a:lnTo>
                <a:lnTo>
                  <a:pt x="734009" y="152552"/>
                </a:lnTo>
                <a:lnTo>
                  <a:pt x="734009" y="75006"/>
                </a:lnTo>
                <a:close/>
              </a:path>
              <a:path w="7735570" h="197485">
                <a:moveTo>
                  <a:pt x="785406" y="42113"/>
                </a:moveTo>
                <a:lnTo>
                  <a:pt x="768286" y="42113"/>
                </a:lnTo>
                <a:lnTo>
                  <a:pt x="768286" y="152552"/>
                </a:lnTo>
                <a:lnTo>
                  <a:pt x="785406" y="152552"/>
                </a:lnTo>
                <a:lnTo>
                  <a:pt x="785406" y="42113"/>
                </a:lnTo>
                <a:close/>
              </a:path>
              <a:path w="7735570" h="197485">
                <a:moveTo>
                  <a:pt x="788377" y="11709"/>
                </a:moveTo>
                <a:lnTo>
                  <a:pt x="787247" y="8978"/>
                </a:lnTo>
                <a:lnTo>
                  <a:pt x="782675" y="4406"/>
                </a:lnTo>
                <a:lnTo>
                  <a:pt x="779945" y="3276"/>
                </a:lnTo>
                <a:lnTo>
                  <a:pt x="773696" y="3276"/>
                </a:lnTo>
                <a:lnTo>
                  <a:pt x="771017" y="4406"/>
                </a:lnTo>
                <a:lnTo>
                  <a:pt x="766457" y="8978"/>
                </a:lnTo>
                <a:lnTo>
                  <a:pt x="765314" y="11709"/>
                </a:lnTo>
                <a:lnTo>
                  <a:pt x="765314" y="18161"/>
                </a:lnTo>
                <a:lnTo>
                  <a:pt x="766457" y="20878"/>
                </a:lnTo>
                <a:lnTo>
                  <a:pt x="771017" y="25247"/>
                </a:lnTo>
                <a:lnTo>
                  <a:pt x="773696" y="26339"/>
                </a:lnTo>
                <a:lnTo>
                  <a:pt x="779945" y="26339"/>
                </a:lnTo>
                <a:lnTo>
                  <a:pt x="782675" y="25247"/>
                </a:lnTo>
                <a:lnTo>
                  <a:pt x="787247" y="20878"/>
                </a:lnTo>
                <a:lnTo>
                  <a:pt x="788377" y="18161"/>
                </a:lnTo>
                <a:lnTo>
                  <a:pt x="788377" y="11709"/>
                </a:lnTo>
                <a:close/>
              </a:path>
              <a:path w="7735570" h="197485">
                <a:moveTo>
                  <a:pt x="911402" y="75006"/>
                </a:moveTo>
                <a:lnTo>
                  <a:pt x="891641" y="41656"/>
                </a:lnTo>
                <a:lnTo>
                  <a:pt x="876274" y="39433"/>
                </a:lnTo>
                <a:lnTo>
                  <a:pt x="868641" y="39433"/>
                </a:lnTo>
                <a:lnTo>
                  <a:pt x="861352" y="41173"/>
                </a:lnTo>
                <a:lnTo>
                  <a:pt x="847458" y="48120"/>
                </a:lnTo>
                <a:lnTo>
                  <a:pt x="841603" y="52628"/>
                </a:lnTo>
                <a:lnTo>
                  <a:pt x="836841" y="58191"/>
                </a:lnTo>
                <a:lnTo>
                  <a:pt x="836841" y="42113"/>
                </a:lnTo>
                <a:lnTo>
                  <a:pt x="819721" y="42113"/>
                </a:lnTo>
                <a:lnTo>
                  <a:pt x="819721" y="152552"/>
                </a:lnTo>
                <a:lnTo>
                  <a:pt x="836841" y="152552"/>
                </a:lnTo>
                <a:lnTo>
                  <a:pt x="836841" y="71882"/>
                </a:lnTo>
                <a:lnTo>
                  <a:pt x="839914" y="67322"/>
                </a:lnTo>
                <a:lnTo>
                  <a:pt x="844524" y="63347"/>
                </a:lnTo>
                <a:lnTo>
                  <a:pt x="853897" y="58191"/>
                </a:lnTo>
                <a:lnTo>
                  <a:pt x="856932" y="56502"/>
                </a:lnTo>
                <a:lnTo>
                  <a:pt x="863231" y="54762"/>
                </a:lnTo>
                <a:lnTo>
                  <a:pt x="877023" y="54762"/>
                </a:lnTo>
                <a:lnTo>
                  <a:pt x="882980" y="56603"/>
                </a:lnTo>
                <a:lnTo>
                  <a:pt x="887437" y="60274"/>
                </a:lnTo>
                <a:lnTo>
                  <a:pt x="892009" y="63842"/>
                </a:lnTo>
                <a:lnTo>
                  <a:pt x="894283" y="70548"/>
                </a:lnTo>
                <a:lnTo>
                  <a:pt x="894283" y="152552"/>
                </a:lnTo>
                <a:lnTo>
                  <a:pt x="911402" y="152552"/>
                </a:lnTo>
                <a:lnTo>
                  <a:pt x="911402" y="75006"/>
                </a:lnTo>
                <a:close/>
              </a:path>
              <a:path w="7735570" h="197485">
                <a:moveTo>
                  <a:pt x="1059789" y="170840"/>
                </a:moveTo>
                <a:lnTo>
                  <a:pt x="1038656" y="170840"/>
                </a:lnTo>
                <a:lnTo>
                  <a:pt x="1039152" y="169887"/>
                </a:lnTo>
                <a:lnTo>
                  <a:pt x="1041717" y="160261"/>
                </a:lnTo>
                <a:lnTo>
                  <a:pt x="1042517" y="150012"/>
                </a:lnTo>
                <a:lnTo>
                  <a:pt x="1042568" y="134239"/>
                </a:lnTo>
                <a:lnTo>
                  <a:pt x="1042568" y="58788"/>
                </a:lnTo>
                <a:lnTo>
                  <a:pt x="1042568" y="42113"/>
                </a:lnTo>
                <a:lnTo>
                  <a:pt x="1025461" y="42113"/>
                </a:lnTo>
                <a:lnTo>
                  <a:pt x="1025461" y="58788"/>
                </a:lnTo>
                <a:lnTo>
                  <a:pt x="1025461" y="72478"/>
                </a:lnTo>
                <a:lnTo>
                  <a:pt x="1025461" y="120700"/>
                </a:lnTo>
                <a:lnTo>
                  <a:pt x="1022083" y="126060"/>
                </a:lnTo>
                <a:lnTo>
                  <a:pt x="1017320" y="130416"/>
                </a:lnTo>
                <a:lnTo>
                  <a:pt x="1005014" y="137172"/>
                </a:lnTo>
                <a:lnTo>
                  <a:pt x="998816" y="138849"/>
                </a:lnTo>
                <a:lnTo>
                  <a:pt x="992568" y="138849"/>
                </a:lnTo>
                <a:lnTo>
                  <a:pt x="959599" y="113931"/>
                </a:lnTo>
                <a:lnTo>
                  <a:pt x="957148" y="96735"/>
                </a:lnTo>
                <a:lnTo>
                  <a:pt x="957732" y="87807"/>
                </a:lnTo>
                <a:lnTo>
                  <a:pt x="984859" y="55486"/>
                </a:lnTo>
                <a:lnTo>
                  <a:pt x="992568" y="54762"/>
                </a:lnTo>
                <a:lnTo>
                  <a:pt x="998715" y="54762"/>
                </a:lnTo>
                <a:lnTo>
                  <a:pt x="1004862" y="56400"/>
                </a:lnTo>
                <a:lnTo>
                  <a:pt x="1017270" y="62953"/>
                </a:lnTo>
                <a:lnTo>
                  <a:pt x="1022083" y="67221"/>
                </a:lnTo>
                <a:lnTo>
                  <a:pt x="1025461" y="72478"/>
                </a:lnTo>
                <a:lnTo>
                  <a:pt x="1025461" y="58788"/>
                </a:lnTo>
                <a:lnTo>
                  <a:pt x="988402" y="39433"/>
                </a:lnTo>
                <a:lnTo>
                  <a:pt x="977976" y="40398"/>
                </a:lnTo>
                <a:lnTo>
                  <a:pt x="946899" y="63284"/>
                </a:lnTo>
                <a:lnTo>
                  <a:pt x="939279" y="96735"/>
                </a:lnTo>
                <a:lnTo>
                  <a:pt x="940117" y="108927"/>
                </a:lnTo>
                <a:lnTo>
                  <a:pt x="959929" y="145008"/>
                </a:lnTo>
                <a:lnTo>
                  <a:pt x="988402" y="153885"/>
                </a:lnTo>
                <a:lnTo>
                  <a:pt x="996238" y="153885"/>
                </a:lnTo>
                <a:lnTo>
                  <a:pt x="1025461" y="134239"/>
                </a:lnTo>
                <a:lnTo>
                  <a:pt x="1025461" y="150012"/>
                </a:lnTo>
                <a:lnTo>
                  <a:pt x="1024877" y="157403"/>
                </a:lnTo>
                <a:lnTo>
                  <a:pt x="1023150" y="163931"/>
                </a:lnTo>
                <a:lnTo>
                  <a:pt x="1020267" y="169608"/>
                </a:lnTo>
                <a:lnTo>
                  <a:pt x="1019225" y="170840"/>
                </a:lnTo>
                <a:lnTo>
                  <a:pt x="956475" y="170840"/>
                </a:lnTo>
                <a:lnTo>
                  <a:pt x="954163" y="168021"/>
                </a:lnTo>
                <a:lnTo>
                  <a:pt x="952258" y="170840"/>
                </a:lnTo>
                <a:lnTo>
                  <a:pt x="0" y="170840"/>
                </a:lnTo>
                <a:lnTo>
                  <a:pt x="0" y="184556"/>
                </a:lnTo>
                <a:lnTo>
                  <a:pt x="949325" y="184556"/>
                </a:lnTo>
                <a:lnTo>
                  <a:pt x="952080" y="187274"/>
                </a:lnTo>
                <a:lnTo>
                  <a:pt x="958786" y="191643"/>
                </a:lnTo>
                <a:lnTo>
                  <a:pt x="972477" y="196202"/>
                </a:lnTo>
                <a:lnTo>
                  <a:pt x="980605" y="197345"/>
                </a:lnTo>
                <a:lnTo>
                  <a:pt x="990028" y="197345"/>
                </a:lnTo>
                <a:lnTo>
                  <a:pt x="1028877" y="184988"/>
                </a:lnTo>
                <a:lnTo>
                  <a:pt x="1029246" y="184556"/>
                </a:lnTo>
                <a:lnTo>
                  <a:pt x="1059789" y="184556"/>
                </a:lnTo>
                <a:lnTo>
                  <a:pt x="1059789" y="170840"/>
                </a:lnTo>
                <a:close/>
              </a:path>
              <a:path w="7735570" h="197485">
                <a:moveTo>
                  <a:pt x="1098626" y="138811"/>
                </a:moveTo>
                <a:lnTo>
                  <a:pt x="1097394" y="135826"/>
                </a:lnTo>
                <a:lnTo>
                  <a:pt x="1094905" y="133350"/>
                </a:lnTo>
                <a:lnTo>
                  <a:pt x="1092530" y="130873"/>
                </a:lnTo>
                <a:lnTo>
                  <a:pt x="1089596" y="129628"/>
                </a:lnTo>
                <a:lnTo>
                  <a:pt x="1082560" y="129628"/>
                </a:lnTo>
                <a:lnTo>
                  <a:pt x="1079525" y="130873"/>
                </a:lnTo>
                <a:lnTo>
                  <a:pt x="1077048" y="133350"/>
                </a:lnTo>
                <a:lnTo>
                  <a:pt x="1074661" y="135826"/>
                </a:lnTo>
                <a:lnTo>
                  <a:pt x="1073480" y="138811"/>
                </a:lnTo>
                <a:lnTo>
                  <a:pt x="1073480" y="145745"/>
                </a:lnTo>
                <a:lnTo>
                  <a:pt x="1074661" y="148729"/>
                </a:lnTo>
                <a:lnTo>
                  <a:pt x="1077048" y="151206"/>
                </a:lnTo>
                <a:lnTo>
                  <a:pt x="1079525" y="153593"/>
                </a:lnTo>
                <a:lnTo>
                  <a:pt x="1082560" y="154774"/>
                </a:lnTo>
                <a:lnTo>
                  <a:pt x="1089596" y="154774"/>
                </a:lnTo>
                <a:lnTo>
                  <a:pt x="1092530" y="153593"/>
                </a:lnTo>
                <a:lnTo>
                  <a:pt x="1097394" y="148729"/>
                </a:lnTo>
                <a:lnTo>
                  <a:pt x="1098626" y="145745"/>
                </a:lnTo>
                <a:lnTo>
                  <a:pt x="1098626" y="138811"/>
                </a:lnTo>
                <a:close/>
              </a:path>
              <a:path w="7735570" h="197485">
                <a:moveTo>
                  <a:pt x="1098626" y="49657"/>
                </a:moveTo>
                <a:lnTo>
                  <a:pt x="1097394" y="46685"/>
                </a:lnTo>
                <a:lnTo>
                  <a:pt x="1094905" y="44196"/>
                </a:lnTo>
                <a:lnTo>
                  <a:pt x="1092530" y="41719"/>
                </a:lnTo>
                <a:lnTo>
                  <a:pt x="1089596" y="40474"/>
                </a:lnTo>
                <a:lnTo>
                  <a:pt x="1082560" y="40474"/>
                </a:lnTo>
                <a:lnTo>
                  <a:pt x="1079525" y="41719"/>
                </a:lnTo>
                <a:lnTo>
                  <a:pt x="1077048" y="44196"/>
                </a:lnTo>
                <a:lnTo>
                  <a:pt x="1074661" y="46685"/>
                </a:lnTo>
                <a:lnTo>
                  <a:pt x="1073480" y="49657"/>
                </a:lnTo>
                <a:lnTo>
                  <a:pt x="1073480" y="56603"/>
                </a:lnTo>
                <a:lnTo>
                  <a:pt x="1074661" y="59575"/>
                </a:lnTo>
                <a:lnTo>
                  <a:pt x="1077048" y="62064"/>
                </a:lnTo>
                <a:lnTo>
                  <a:pt x="1079525" y="64439"/>
                </a:lnTo>
                <a:lnTo>
                  <a:pt x="1082560" y="65633"/>
                </a:lnTo>
                <a:lnTo>
                  <a:pt x="1089596" y="65633"/>
                </a:lnTo>
                <a:lnTo>
                  <a:pt x="1092530" y="64439"/>
                </a:lnTo>
                <a:lnTo>
                  <a:pt x="1097394" y="59575"/>
                </a:lnTo>
                <a:lnTo>
                  <a:pt x="1098626" y="56603"/>
                </a:lnTo>
                <a:lnTo>
                  <a:pt x="1098626" y="49657"/>
                </a:lnTo>
                <a:close/>
              </a:path>
              <a:path w="7735570" h="197485">
                <a:moveTo>
                  <a:pt x="1289062" y="0"/>
                </a:moveTo>
                <a:lnTo>
                  <a:pt x="1189202" y="0"/>
                </a:lnTo>
                <a:lnTo>
                  <a:pt x="1189202" y="152552"/>
                </a:lnTo>
                <a:lnTo>
                  <a:pt x="1289062" y="152552"/>
                </a:lnTo>
                <a:lnTo>
                  <a:pt x="1289062" y="135585"/>
                </a:lnTo>
                <a:lnTo>
                  <a:pt x="1208100" y="135585"/>
                </a:lnTo>
                <a:lnTo>
                  <a:pt x="1208100" y="83045"/>
                </a:lnTo>
                <a:lnTo>
                  <a:pt x="1287424" y="83045"/>
                </a:lnTo>
                <a:lnTo>
                  <a:pt x="1287424" y="66078"/>
                </a:lnTo>
                <a:lnTo>
                  <a:pt x="1208100" y="66078"/>
                </a:lnTo>
                <a:lnTo>
                  <a:pt x="1208100" y="16967"/>
                </a:lnTo>
                <a:lnTo>
                  <a:pt x="1289062" y="16967"/>
                </a:lnTo>
                <a:lnTo>
                  <a:pt x="1289062" y="0"/>
                </a:lnTo>
                <a:close/>
              </a:path>
              <a:path w="7735570" h="197485">
                <a:moveTo>
                  <a:pt x="1410055" y="152552"/>
                </a:moveTo>
                <a:lnTo>
                  <a:pt x="1376095" y="107302"/>
                </a:lnTo>
                <a:lnTo>
                  <a:pt x="1367497" y="95846"/>
                </a:lnTo>
                <a:lnTo>
                  <a:pt x="1376146" y="84239"/>
                </a:lnTo>
                <a:lnTo>
                  <a:pt x="1407528" y="42113"/>
                </a:lnTo>
                <a:lnTo>
                  <a:pt x="1387589" y="42113"/>
                </a:lnTo>
                <a:lnTo>
                  <a:pt x="1356931" y="84239"/>
                </a:lnTo>
                <a:lnTo>
                  <a:pt x="1326273" y="42113"/>
                </a:lnTo>
                <a:lnTo>
                  <a:pt x="1306474" y="42113"/>
                </a:lnTo>
                <a:lnTo>
                  <a:pt x="1346504" y="95846"/>
                </a:lnTo>
                <a:lnTo>
                  <a:pt x="1304086" y="152552"/>
                </a:lnTo>
                <a:lnTo>
                  <a:pt x="1323886" y="152552"/>
                </a:lnTo>
                <a:lnTo>
                  <a:pt x="1356931" y="107302"/>
                </a:lnTo>
                <a:lnTo>
                  <a:pt x="1390116" y="152552"/>
                </a:lnTo>
                <a:lnTo>
                  <a:pt x="1410055" y="152552"/>
                </a:lnTo>
                <a:close/>
              </a:path>
              <a:path w="7735570" h="197485">
                <a:moveTo>
                  <a:pt x="1478140" y="148234"/>
                </a:moveTo>
                <a:lnTo>
                  <a:pt x="1474914" y="140042"/>
                </a:lnTo>
                <a:lnTo>
                  <a:pt x="1473085" y="135432"/>
                </a:lnTo>
                <a:lnTo>
                  <a:pt x="1470012" y="138506"/>
                </a:lnTo>
                <a:lnTo>
                  <a:pt x="1466138" y="140042"/>
                </a:lnTo>
                <a:lnTo>
                  <a:pt x="1457604" y="140042"/>
                </a:lnTo>
                <a:lnTo>
                  <a:pt x="1454734" y="138709"/>
                </a:lnTo>
                <a:lnTo>
                  <a:pt x="1452841" y="136029"/>
                </a:lnTo>
                <a:lnTo>
                  <a:pt x="1451063" y="133350"/>
                </a:lnTo>
                <a:lnTo>
                  <a:pt x="1450162" y="129921"/>
                </a:lnTo>
                <a:lnTo>
                  <a:pt x="1450162" y="57150"/>
                </a:lnTo>
                <a:lnTo>
                  <a:pt x="1472641" y="57150"/>
                </a:lnTo>
                <a:lnTo>
                  <a:pt x="1472641" y="42113"/>
                </a:lnTo>
                <a:lnTo>
                  <a:pt x="1450162" y="42113"/>
                </a:lnTo>
                <a:lnTo>
                  <a:pt x="1450162" y="11899"/>
                </a:lnTo>
                <a:lnTo>
                  <a:pt x="1433055" y="11899"/>
                </a:lnTo>
                <a:lnTo>
                  <a:pt x="1433055" y="42113"/>
                </a:lnTo>
                <a:lnTo>
                  <a:pt x="1414741" y="42113"/>
                </a:lnTo>
                <a:lnTo>
                  <a:pt x="1414741" y="57150"/>
                </a:lnTo>
                <a:lnTo>
                  <a:pt x="1433055" y="57150"/>
                </a:lnTo>
                <a:lnTo>
                  <a:pt x="1433106" y="129921"/>
                </a:lnTo>
                <a:lnTo>
                  <a:pt x="1434592" y="140741"/>
                </a:lnTo>
                <a:lnTo>
                  <a:pt x="1439189" y="148793"/>
                </a:lnTo>
                <a:lnTo>
                  <a:pt x="1446860" y="153619"/>
                </a:lnTo>
                <a:lnTo>
                  <a:pt x="1457604" y="155232"/>
                </a:lnTo>
                <a:lnTo>
                  <a:pt x="1466532" y="155232"/>
                </a:lnTo>
                <a:lnTo>
                  <a:pt x="1473377" y="152895"/>
                </a:lnTo>
                <a:lnTo>
                  <a:pt x="1478140" y="148234"/>
                </a:lnTo>
                <a:close/>
              </a:path>
              <a:path w="7735570" h="197485">
                <a:moveTo>
                  <a:pt x="1550860" y="39878"/>
                </a:moveTo>
                <a:lnTo>
                  <a:pt x="1540459" y="41135"/>
                </a:lnTo>
                <a:lnTo>
                  <a:pt x="1530845" y="44907"/>
                </a:lnTo>
                <a:lnTo>
                  <a:pt x="1522006" y="51181"/>
                </a:lnTo>
                <a:lnTo>
                  <a:pt x="1513954" y="59982"/>
                </a:lnTo>
                <a:lnTo>
                  <a:pt x="1513954" y="42113"/>
                </a:lnTo>
                <a:lnTo>
                  <a:pt x="1496834" y="42113"/>
                </a:lnTo>
                <a:lnTo>
                  <a:pt x="1496834" y="152552"/>
                </a:lnTo>
                <a:lnTo>
                  <a:pt x="1513954" y="152552"/>
                </a:lnTo>
                <a:lnTo>
                  <a:pt x="1513954" y="74409"/>
                </a:lnTo>
                <a:lnTo>
                  <a:pt x="1516240" y="70142"/>
                </a:lnTo>
                <a:lnTo>
                  <a:pt x="1520494" y="66128"/>
                </a:lnTo>
                <a:lnTo>
                  <a:pt x="1530692" y="59982"/>
                </a:lnTo>
                <a:lnTo>
                  <a:pt x="1533004" y="58585"/>
                </a:lnTo>
                <a:lnTo>
                  <a:pt x="1538757" y="56705"/>
                </a:lnTo>
                <a:lnTo>
                  <a:pt x="1544015" y="56705"/>
                </a:lnTo>
                <a:lnTo>
                  <a:pt x="1550860" y="57442"/>
                </a:lnTo>
                <a:lnTo>
                  <a:pt x="1550860" y="56705"/>
                </a:lnTo>
                <a:lnTo>
                  <a:pt x="1550860" y="39878"/>
                </a:lnTo>
                <a:close/>
              </a:path>
              <a:path w="7735570" h="197485">
                <a:moveTo>
                  <a:pt x="1658442" y="76644"/>
                </a:moveTo>
                <a:lnTo>
                  <a:pt x="1633816" y="41897"/>
                </a:lnTo>
                <a:lnTo>
                  <a:pt x="1615732" y="39433"/>
                </a:lnTo>
                <a:lnTo>
                  <a:pt x="1603044" y="40576"/>
                </a:lnTo>
                <a:lnTo>
                  <a:pt x="1591475" y="44018"/>
                </a:lnTo>
                <a:lnTo>
                  <a:pt x="1581023" y="49733"/>
                </a:lnTo>
                <a:lnTo>
                  <a:pt x="1571675" y="57746"/>
                </a:lnTo>
                <a:lnTo>
                  <a:pt x="1579562" y="69507"/>
                </a:lnTo>
                <a:lnTo>
                  <a:pt x="1587106" y="62865"/>
                </a:lnTo>
                <a:lnTo>
                  <a:pt x="1595272" y="58115"/>
                </a:lnTo>
                <a:lnTo>
                  <a:pt x="1604073" y="55270"/>
                </a:lnTo>
                <a:lnTo>
                  <a:pt x="1613496" y="54317"/>
                </a:lnTo>
                <a:lnTo>
                  <a:pt x="1621536" y="54317"/>
                </a:lnTo>
                <a:lnTo>
                  <a:pt x="1628178" y="56349"/>
                </a:lnTo>
                <a:lnTo>
                  <a:pt x="1633448" y="60426"/>
                </a:lnTo>
                <a:lnTo>
                  <a:pt x="1638706" y="64389"/>
                </a:lnTo>
                <a:lnTo>
                  <a:pt x="1641335" y="70091"/>
                </a:lnTo>
                <a:lnTo>
                  <a:pt x="1641335" y="97485"/>
                </a:lnTo>
                <a:lnTo>
                  <a:pt x="1641335" y="108496"/>
                </a:lnTo>
                <a:lnTo>
                  <a:pt x="1641335" y="129184"/>
                </a:lnTo>
                <a:lnTo>
                  <a:pt x="1635633" y="135166"/>
                </a:lnTo>
                <a:lnTo>
                  <a:pt x="1628686" y="139446"/>
                </a:lnTo>
                <a:lnTo>
                  <a:pt x="1620456" y="142011"/>
                </a:lnTo>
                <a:lnTo>
                  <a:pt x="1610969" y="142875"/>
                </a:lnTo>
                <a:lnTo>
                  <a:pt x="1602828" y="142875"/>
                </a:lnTo>
                <a:lnTo>
                  <a:pt x="1583728" y="111772"/>
                </a:lnTo>
                <a:lnTo>
                  <a:pt x="1586217" y="105968"/>
                </a:lnTo>
                <a:lnTo>
                  <a:pt x="1596237" y="96939"/>
                </a:lnTo>
                <a:lnTo>
                  <a:pt x="1602828" y="94653"/>
                </a:lnTo>
                <a:lnTo>
                  <a:pt x="1610969" y="94653"/>
                </a:lnTo>
                <a:lnTo>
                  <a:pt x="1620456" y="95516"/>
                </a:lnTo>
                <a:lnTo>
                  <a:pt x="1628686" y="98107"/>
                </a:lnTo>
                <a:lnTo>
                  <a:pt x="1635633" y="102438"/>
                </a:lnTo>
                <a:lnTo>
                  <a:pt x="1641335" y="108496"/>
                </a:lnTo>
                <a:lnTo>
                  <a:pt x="1641335" y="97485"/>
                </a:lnTo>
                <a:lnTo>
                  <a:pt x="1638312" y="94653"/>
                </a:lnTo>
                <a:lnTo>
                  <a:pt x="1634248" y="90843"/>
                </a:lnTo>
                <a:lnTo>
                  <a:pt x="1625777" y="86093"/>
                </a:lnTo>
                <a:lnTo>
                  <a:pt x="1615935" y="83248"/>
                </a:lnTo>
                <a:lnTo>
                  <a:pt x="1604721" y="82296"/>
                </a:lnTo>
                <a:lnTo>
                  <a:pt x="1596682" y="82943"/>
                </a:lnTo>
                <a:lnTo>
                  <a:pt x="1566849" y="111099"/>
                </a:lnTo>
                <a:lnTo>
                  <a:pt x="1566176" y="118757"/>
                </a:lnTo>
                <a:lnTo>
                  <a:pt x="1566849" y="126199"/>
                </a:lnTo>
                <a:lnTo>
                  <a:pt x="1596732" y="154571"/>
                </a:lnTo>
                <a:lnTo>
                  <a:pt x="1604721" y="155232"/>
                </a:lnTo>
                <a:lnTo>
                  <a:pt x="1615490" y="154279"/>
                </a:lnTo>
                <a:lnTo>
                  <a:pt x="1625180" y="151434"/>
                </a:lnTo>
                <a:lnTo>
                  <a:pt x="1633791" y="146685"/>
                </a:lnTo>
                <a:lnTo>
                  <a:pt x="1638122" y="142875"/>
                </a:lnTo>
                <a:lnTo>
                  <a:pt x="1641335" y="140042"/>
                </a:lnTo>
                <a:lnTo>
                  <a:pt x="1641335" y="152552"/>
                </a:lnTo>
                <a:lnTo>
                  <a:pt x="1658442" y="152552"/>
                </a:lnTo>
                <a:lnTo>
                  <a:pt x="1658442" y="140042"/>
                </a:lnTo>
                <a:lnTo>
                  <a:pt x="1658442" y="97485"/>
                </a:lnTo>
                <a:lnTo>
                  <a:pt x="1658442" y="76644"/>
                </a:lnTo>
                <a:close/>
              </a:path>
              <a:path w="7735570" h="197485">
                <a:moveTo>
                  <a:pt x="1781898" y="58635"/>
                </a:moveTo>
                <a:lnTo>
                  <a:pt x="1778152" y="54762"/>
                </a:lnTo>
                <a:lnTo>
                  <a:pt x="1773783" y="50241"/>
                </a:lnTo>
                <a:lnTo>
                  <a:pt x="1764334" y="44234"/>
                </a:lnTo>
                <a:lnTo>
                  <a:pt x="1753539" y="40640"/>
                </a:lnTo>
                <a:lnTo>
                  <a:pt x="1741411" y="39433"/>
                </a:lnTo>
                <a:lnTo>
                  <a:pt x="1729892" y="40474"/>
                </a:lnTo>
                <a:lnTo>
                  <a:pt x="1695056" y="64668"/>
                </a:lnTo>
                <a:lnTo>
                  <a:pt x="1686344" y="97180"/>
                </a:lnTo>
                <a:lnTo>
                  <a:pt x="1687309" y="109220"/>
                </a:lnTo>
                <a:lnTo>
                  <a:pt x="1710105" y="146011"/>
                </a:lnTo>
                <a:lnTo>
                  <a:pt x="1741411" y="155232"/>
                </a:lnTo>
                <a:lnTo>
                  <a:pt x="1753539" y="154025"/>
                </a:lnTo>
                <a:lnTo>
                  <a:pt x="1764334" y="150431"/>
                </a:lnTo>
                <a:lnTo>
                  <a:pt x="1773783" y="144424"/>
                </a:lnTo>
                <a:lnTo>
                  <a:pt x="1778012" y="140042"/>
                </a:lnTo>
                <a:lnTo>
                  <a:pt x="1781898" y="136029"/>
                </a:lnTo>
                <a:lnTo>
                  <a:pt x="1770430" y="125603"/>
                </a:lnTo>
                <a:lnTo>
                  <a:pt x="1764665" y="131927"/>
                </a:lnTo>
                <a:lnTo>
                  <a:pt x="1758086" y="136436"/>
                </a:lnTo>
                <a:lnTo>
                  <a:pt x="1750682" y="139141"/>
                </a:lnTo>
                <a:lnTo>
                  <a:pt x="1742452" y="140042"/>
                </a:lnTo>
                <a:lnTo>
                  <a:pt x="1734235" y="139306"/>
                </a:lnTo>
                <a:lnTo>
                  <a:pt x="1704860" y="106324"/>
                </a:lnTo>
                <a:lnTo>
                  <a:pt x="1704200" y="97180"/>
                </a:lnTo>
                <a:lnTo>
                  <a:pt x="1704860" y="88176"/>
                </a:lnTo>
                <a:lnTo>
                  <a:pt x="1734362" y="55499"/>
                </a:lnTo>
                <a:lnTo>
                  <a:pt x="1742452" y="54762"/>
                </a:lnTo>
                <a:lnTo>
                  <a:pt x="1750783" y="55664"/>
                </a:lnTo>
                <a:lnTo>
                  <a:pt x="1758226" y="58343"/>
                </a:lnTo>
                <a:lnTo>
                  <a:pt x="1764779" y="62801"/>
                </a:lnTo>
                <a:lnTo>
                  <a:pt x="1770430" y="69049"/>
                </a:lnTo>
                <a:lnTo>
                  <a:pt x="1781898" y="58635"/>
                </a:lnTo>
                <a:close/>
              </a:path>
              <a:path w="7735570" h="197485">
                <a:moveTo>
                  <a:pt x="1854415" y="148234"/>
                </a:moveTo>
                <a:lnTo>
                  <a:pt x="1851190" y="140042"/>
                </a:lnTo>
                <a:lnTo>
                  <a:pt x="1849361" y="135432"/>
                </a:lnTo>
                <a:lnTo>
                  <a:pt x="1846287" y="138506"/>
                </a:lnTo>
                <a:lnTo>
                  <a:pt x="1842414" y="140042"/>
                </a:lnTo>
                <a:lnTo>
                  <a:pt x="1833880" y="140042"/>
                </a:lnTo>
                <a:lnTo>
                  <a:pt x="1831009" y="138709"/>
                </a:lnTo>
                <a:lnTo>
                  <a:pt x="1829117" y="136029"/>
                </a:lnTo>
                <a:lnTo>
                  <a:pt x="1827339" y="133350"/>
                </a:lnTo>
                <a:lnTo>
                  <a:pt x="1826437" y="129921"/>
                </a:lnTo>
                <a:lnTo>
                  <a:pt x="1826437" y="57150"/>
                </a:lnTo>
                <a:lnTo>
                  <a:pt x="1848916" y="57150"/>
                </a:lnTo>
                <a:lnTo>
                  <a:pt x="1848916" y="42113"/>
                </a:lnTo>
                <a:lnTo>
                  <a:pt x="1826437" y="42113"/>
                </a:lnTo>
                <a:lnTo>
                  <a:pt x="1826437" y="11899"/>
                </a:lnTo>
                <a:lnTo>
                  <a:pt x="1809330" y="11899"/>
                </a:lnTo>
                <a:lnTo>
                  <a:pt x="1809330" y="42113"/>
                </a:lnTo>
                <a:lnTo>
                  <a:pt x="1791017" y="42113"/>
                </a:lnTo>
                <a:lnTo>
                  <a:pt x="1791017" y="57150"/>
                </a:lnTo>
                <a:lnTo>
                  <a:pt x="1809330" y="57150"/>
                </a:lnTo>
                <a:lnTo>
                  <a:pt x="1809381" y="129921"/>
                </a:lnTo>
                <a:lnTo>
                  <a:pt x="1810854" y="140741"/>
                </a:lnTo>
                <a:lnTo>
                  <a:pt x="1815465" y="148793"/>
                </a:lnTo>
                <a:lnTo>
                  <a:pt x="1823135" y="153619"/>
                </a:lnTo>
                <a:lnTo>
                  <a:pt x="1833880" y="155232"/>
                </a:lnTo>
                <a:lnTo>
                  <a:pt x="1842808" y="155232"/>
                </a:lnTo>
                <a:lnTo>
                  <a:pt x="1849653" y="152895"/>
                </a:lnTo>
                <a:lnTo>
                  <a:pt x="1854415" y="148234"/>
                </a:lnTo>
                <a:close/>
              </a:path>
              <a:path w="7735570" h="197485">
                <a:moveTo>
                  <a:pt x="2021243" y="58635"/>
                </a:moveTo>
                <a:lnTo>
                  <a:pt x="2017496" y="54762"/>
                </a:lnTo>
                <a:lnTo>
                  <a:pt x="2013127" y="50241"/>
                </a:lnTo>
                <a:lnTo>
                  <a:pt x="2003679" y="44234"/>
                </a:lnTo>
                <a:lnTo>
                  <a:pt x="1992884" y="40640"/>
                </a:lnTo>
                <a:lnTo>
                  <a:pt x="1980755" y="39433"/>
                </a:lnTo>
                <a:lnTo>
                  <a:pt x="1969236" y="40474"/>
                </a:lnTo>
                <a:lnTo>
                  <a:pt x="1934400" y="64668"/>
                </a:lnTo>
                <a:lnTo>
                  <a:pt x="1925688" y="97180"/>
                </a:lnTo>
                <a:lnTo>
                  <a:pt x="1926653" y="109220"/>
                </a:lnTo>
                <a:lnTo>
                  <a:pt x="1949450" y="146011"/>
                </a:lnTo>
                <a:lnTo>
                  <a:pt x="1980755" y="155232"/>
                </a:lnTo>
                <a:lnTo>
                  <a:pt x="1992884" y="154025"/>
                </a:lnTo>
                <a:lnTo>
                  <a:pt x="2003679" y="150431"/>
                </a:lnTo>
                <a:lnTo>
                  <a:pt x="2013127" y="144424"/>
                </a:lnTo>
                <a:lnTo>
                  <a:pt x="2017356" y="140042"/>
                </a:lnTo>
                <a:lnTo>
                  <a:pt x="2021243" y="136029"/>
                </a:lnTo>
                <a:lnTo>
                  <a:pt x="2009775" y="125603"/>
                </a:lnTo>
                <a:lnTo>
                  <a:pt x="2004009" y="131927"/>
                </a:lnTo>
                <a:lnTo>
                  <a:pt x="1997430" y="136436"/>
                </a:lnTo>
                <a:lnTo>
                  <a:pt x="1990026" y="139141"/>
                </a:lnTo>
                <a:lnTo>
                  <a:pt x="1981796" y="140042"/>
                </a:lnTo>
                <a:lnTo>
                  <a:pt x="1973580" y="139306"/>
                </a:lnTo>
                <a:lnTo>
                  <a:pt x="1944204" y="106324"/>
                </a:lnTo>
                <a:lnTo>
                  <a:pt x="1943544" y="97180"/>
                </a:lnTo>
                <a:lnTo>
                  <a:pt x="1944204" y="88176"/>
                </a:lnTo>
                <a:lnTo>
                  <a:pt x="1973707" y="55499"/>
                </a:lnTo>
                <a:lnTo>
                  <a:pt x="1981796" y="54762"/>
                </a:lnTo>
                <a:lnTo>
                  <a:pt x="1990128" y="55664"/>
                </a:lnTo>
                <a:lnTo>
                  <a:pt x="1997570" y="58343"/>
                </a:lnTo>
                <a:lnTo>
                  <a:pt x="2004123" y="62801"/>
                </a:lnTo>
                <a:lnTo>
                  <a:pt x="2009775" y="69049"/>
                </a:lnTo>
                <a:lnTo>
                  <a:pt x="2021243" y="58635"/>
                </a:lnTo>
                <a:close/>
              </a:path>
              <a:path w="7735570" h="197485">
                <a:moveTo>
                  <a:pt x="2148090" y="97180"/>
                </a:moveTo>
                <a:lnTo>
                  <a:pt x="2132761" y="55524"/>
                </a:lnTo>
                <a:lnTo>
                  <a:pt x="2130082" y="53200"/>
                </a:lnTo>
                <a:lnTo>
                  <a:pt x="2130082" y="97180"/>
                </a:lnTo>
                <a:lnTo>
                  <a:pt x="2129434" y="106146"/>
                </a:lnTo>
                <a:lnTo>
                  <a:pt x="2101138" y="139293"/>
                </a:lnTo>
                <a:lnTo>
                  <a:pt x="2093468" y="140042"/>
                </a:lnTo>
                <a:lnTo>
                  <a:pt x="2085733" y="139306"/>
                </a:lnTo>
                <a:lnTo>
                  <a:pt x="2057349" y="106260"/>
                </a:lnTo>
                <a:lnTo>
                  <a:pt x="2056701" y="97180"/>
                </a:lnTo>
                <a:lnTo>
                  <a:pt x="2057361" y="88239"/>
                </a:lnTo>
                <a:lnTo>
                  <a:pt x="2085822" y="55524"/>
                </a:lnTo>
                <a:lnTo>
                  <a:pt x="2093468" y="54762"/>
                </a:lnTo>
                <a:lnTo>
                  <a:pt x="2101138" y="55524"/>
                </a:lnTo>
                <a:lnTo>
                  <a:pt x="2129434" y="88366"/>
                </a:lnTo>
                <a:lnTo>
                  <a:pt x="2130082" y="97180"/>
                </a:lnTo>
                <a:lnTo>
                  <a:pt x="2130082" y="53200"/>
                </a:lnTo>
                <a:lnTo>
                  <a:pt x="2124608" y="48475"/>
                </a:lnTo>
                <a:lnTo>
                  <a:pt x="2115350" y="43459"/>
                </a:lnTo>
                <a:lnTo>
                  <a:pt x="2104961" y="40436"/>
                </a:lnTo>
                <a:lnTo>
                  <a:pt x="2093468" y="39433"/>
                </a:lnTo>
                <a:lnTo>
                  <a:pt x="2082025" y="40436"/>
                </a:lnTo>
                <a:lnTo>
                  <a:pt x="2047468" y="64147"/>
                </a:lnTo>
                <a:lnTo>
                  <a:pt x="2038845" y="97180"/>
                </a:lnTo>
                <a:lnTo>
                  <a:pt x="2039810" y="109334"/>
                </a:lnTo>
                <a:lnTo>
                  <a:pt x="2062378" y="146100"/>
                </a:lnTo>
                <a:lnTo>
                  <a:pt x="2093468" y="155232"/>
                </a:lnTo>
                <a:lnTo>
                  <a:pt x="2104961" y="154216"/>
                </a:lnTo>
                <a:lnTo>
                  <a:pt x="2115350" y="151168"/>
                </a:lnTo>
                <a:lnTo>
                  <a:pt x="2124608" y="146100"/>
                </a:lnTo>
                <a:lnTo>
                  <a:pt x="2131555" y="140042"/>
                </a:lnTo>
                <a:lnTo>
                  <a:pt x="2132761" y="139001"/>
                </a:lnTo>
                <a:lnTo>
                  <a:pt x="2139467" y="130251"/>
                </a:lnTo>
                <a:lnTo>
                  <a:pt x="2144255" y="120357"/>
                </a:lnTo>
                <a:lnTo>
                  <a:pt x="2147125" y="109334"/>
                </a:lnTo>
                <a:lnTo>
                  <a:pt x="2148090" y="97180"/>
                </a:lnTo>
                <a:close/>
              </a:path>
              <a:path w="7735570" h="197485">
                <a:moveTo>
                  <a:pt x="2326475" y="152552"/>
                </a:moveTo>
                <a:lnTo>
                  <a:pt x="2326348" y="71882"/>
                </a:lnTo>
                <a:lnTo>
                  <a:pt x="2295664" y="39433"/>
                </a:lnTo>
                <a:lnTo>
                  <a:pt x="2288717" y="39433"/>
                </a:lnTo>
                <a:lnTo>
                  <a:pt x="2281720" y="41376"/>
                </a:lnTo>
                <a:lnTo>
                  <a:pt x="2267737" y="49110"/>
                </a:lnTo>
                <a:lnTo>
                  <a:pt x="2262378" y="54025"/>
                </a:lnTo>
                <a:lnTo>
                  <a:pt x="2258606" y="59982"/>
                </a:lnTo>
                <a:lnTo>
                  <a:pt x="2257082" y="54762"/>
                </a:lnTo>
                <a:lnTo>
                  <a:pt x="2256917" y="54216"/>
                </a:lnTo>
                <a:lnTo>
                  <a:pt x="2253640" y="49364"/>
                </a:lnTo>
                <a:lnTo>
                  <a:pt x="2248776" y="45389"/>
                </a:lnTo>
                <a:lnTo>
                  <a:pt x="2244013" y="41427"/>
                </a:lnTo>
                <a:lnTo>
                  <a:pt x="2237371" y="39433"/>
                </a:lnTo>
                <a:lnTo>
                  <a:pt x="2221992" y="39433"/>
                </a:lnTo>
                <a:lnTo>
                  <a:pt x="2214994" y="41465"/>
                </a:lnTo>
                <a:lnTo>
                  <a:pt x="2207857" y="45542"/>
                </a:lnTo>
                <a:lnTo>
                  <a:pt x="2200706" y="49504"/>
                </a:lnTo>
                <a:lnTo>
                  <a:pt x="2195804" y="53721"/>
                </a:lnTo>
                <a:lnTo>
                  <a:pt x="2193125" y="58191"/>
                </a:lnTo>
                <a:lnTo>
                  <a:pt x="2193125" y="42113"/>
                </a:lnTo>
                <a:lnTo>
                  <a:pt x="2176005" y="42113"/>
                </a:lnTo>
                <a:lnTo>
                  <a:pt x="2176005" y="152552"/>
                </a:lnTo>
                <a:lnTo>
                  <a:pt x="2193125" y="152552"/>
                </a:lnTo>
                <a:lnTo>
                  <a:pt x="2193125" y="71882"/>
                </a:lnTo>
                <a:lnTo>
                  <a:pt x="2196198" y="67411"/>
                </a:lnTo>
                <a:lnTo>
                  <a:pt x="2200414" y="63449"/>
                </a:lnTo>
                <a:lnTo>
                  <a:pt x="2208530" y="58191"/>
                </a:lnTo>
                <a:lnTo>
                  <a:pt x="2211133" y="56502"/>
                </a:lnTo>
                <a:lnTo>
                  <a:pt x="2216581" y="54762"/>
                </a:lnTo>
                <a:lnTo>
                  <a:pt x="2222144" y="54762"/>
                </a:lnTo>
                <a:lnTo>
                  <a:pt x="2231059" y="56184"/>
                </a:lnTo>
                <a:lnTo>
                  <a:pt x="2237435" y="60464"/>
                </a:lnTo>
                <a:lnTo>
                  <a:pt x="2241258" y="67576"/>
                </a:lnTo>
                <a:lnTo>
                  <a:pt x="2242528" y="77533"/>
                </a:lnTo>
                <a:lnTo>
                  <a:pt x="2242528" y="152552"/>
                </a:lnTo>
                <a:lnTo>
                  <a:pt x="2259647" y="152552"/>
                </a:lnTo>
                <a:lnTo>
                  <a:pt x="2259647" y="71589"/>
                </a:lnTo>
                <a:lnTo>
                  <a:pt x="2262619" y="67221"/>
                </a:lnTo>
                <a:lnTo>
                  <a:pt x="2266785" y="63347"/>
                </a:lnTo>
                <a:lnTo>
                  <a:pt x="2272144" y="59982"/>
                </a:lnTo>
                <a:lnTo>
                  <a:pt x="2277605" y="56502"/>
                </a:lnTo>
                <a:lnTo>
                  <a:pt x="2283206" y="54762"/>
                </a:lnTo>
                <a:lnTo>
                  <a:pt x="2288971" y="54762"/>
                </a:lnTo>
                <a:lnTo>
                  <a:pt x="2297887" y="56184"/>
                </a:lnTo>
                <a:lnTo>
                  <a:pt x="2304262" y="60464"/>
                </a:lnTo>
                <a:lnTo>
                  <a:pt x="2308085" y="67576"/>
                </a:lnTo>
                <a:lnTo>
                  <a:pt x="2309355" y="77533"/>
                </a:lnTo>
                <a:lnTo>
                  <a:pt x="2309355" y="152552"/>
                </a:lnTo>
                <a:lnTo>
                  <a:pt x="2326475" y="152552"/>
                </a:lnTo>
                <a:close/>
              </a:path>
              <a:path w="7735570" h="197485">
                <a:moveTo>
                  <a:pt x="2511183" y="152552"/>
                </a:moveTo>
                <a:lnTo>
                  <a:pt x="2511056" y="71882"/>
                </a:lnTo>
                <a:lnTo>
                  <a:pt x="2480373" y="39433"/>
                </a:lnTo>
                <a:lnTo>
                  <a:pt x="2473426" y="39433"/>
                </a:lnTo>
                <a:lnTo>
                  <a:pt x="2466429" y="41376"/>
                </a:lnTo>
                <a:lnTo>
                  <a:pt x="2452446" y="49110"/>
                </a:lnTo>
                <a:lnTo>
                  <a:pt x="2447086" y="54025"/>
                </a:lnTo>
                <a:lnTo>
                  <a:pt x="2443315" y="59982"/>
                </a:lnTo>
                <a:lnTo>
                  <a:pt x="2441791" y="54762"/>
                </a:lnTo>
                <a:lnTo>
                  <a:pt x="2441625" y="54216"/>
                </a:lnTo>
                <a:lnTo>
                  <a:pt x="2438349" y="49364"/>
                </a:lnTo>
                <a:lnTo>
                  <a:pt x="2433485" y="45389"/>
                </a:lnTo>
                <a:lnTo>
                  <a:pt x="2428722" y="41427"/>
                </a:lnTo>
                <a:lnTo>
                  <a:pt x="2422080" y="39433"/>
                </a:lnTo>
                <a:lnTo>
                  <a:pt x="2406700" y="39433"/>
                </a:lnTo>
                <a:lnTo>
                  <a:pt x="2399703" y="41465"/>
                </a:lnTo>
                <a:lnTo>
                  <a:pt x="2392565" y="45542"/>
                </a:lnTo>
                <a:lnTo>
                  <a:pt x="2385415" y="49504"/>
                </a:lnTo>
                <a:lnTo>
                  <a:pt x="2380513" y="53721"/>
                </a:lnTo>
                <a:lnTo>
                  <a:pt x="2377833" y="58191"/>
                </a:lnTo>
                <a:lnTo>
                  <a:pt x="2377833" y="42113"/>
                </a:lnTo>
                <a:lnTo>
                  <a:pt x="2360714" y="42113"/>
                </a:lnTo>
                <a:lnTo>
                  <a:pt x="2360714" y="152552"/>
                </a:lnTo>
                <a:lnTo>
                  <a:pt x="2377833" y="152552"/>
                </a:lnTo>
                <a:lnTo>
                  <a:pt x="2377833" y="71882"/>
                </a:lnTo>
                <a:lnTo>
                  <a:pt x="2380907" y="67411"/>
                </a:lnTo>
                <a:lnTo>
                  <a:pt x="2385123" y="63449"/>
                </a:lnTo>
                <a:lnTo>
                  <a:pt x="2393238" y="58191"/>
                </a:lnTo>
                <a:lnTo>
                  <a:pt x="2395842" y="56502"/>
                </a:lnTo>
                <a:lnTo>
                  <a:pt x="2401290" y="54762"/>
                </a:lnTo>
                <a:lnTo>
                  <a:pt x="2406853" y="54762"/>
                </a:lnTo>
                <a:lnTo>
                  <a:pt x="2415768" y="56184"/>
                </a:lnTo>
                <a:lnTo>
                  <a:pt x="2422144" y="60464"/>
                </a:lnTo>
                <a:lnTo>
                  <a:pt x="2425966" y="67576"/>
                </a:lnTo>
                <a:lnTo>
                  <a:pt x="2427236" y="77533"/>
                </a:lnTo>
                <a:lnTo>
                  <a:pt x="2427236" y="152552"/>
                </a:lnTo>
                <a:lnTo>
                  <a:pt x="2444356" y="152552"/>
                </a:lnTo>
                <a:lnTo>
                  <a:pt x="2444356" y="71589"/>
                </a:lnTo>
                <a:lnTo>
                  <a:pt x="2447328" y="67221"/>
                </a:lnTo>
                <a:lnTo>
                  <a:pt x="2451493" y="63347"/>
                </a:lnTo>
                <a:lnTo>
                  <a:pt x="2456853" y="59982"/>
                </a:lnTo>
                <a:lnTo>
                  <a:pt x="2462314" y="56502"/>
                </a:lnTo>
                <a:lnTo>
                  <a:pt x="2467914" y="54762"/>
                </a:lnTo>
                <a:lnTo>
                  <a:pt x="2473668" y="54762"/>
                </a:lnTo>
                <a:lnTo>
                  <a:pt x="2482596" y="56184"/>
                </a:lnTo>
                <a:lnTo>
                  <a:pt x="2488971" y="60464"/>
                </a:lnTo>
                <a:lnTo>
                  <a:pt x="2492794" y="67576"/>
                </a:lnTo>
                <a:lnTo>
                  <a:pt x="2494064" y="77533"/>
                </a:lnTo>
                <a:lnTo>
                  <a:pt x="2494064" y="152552"/>
                </a:lnTo>
                <a:lnTo>
                  <a:pt x="2511183" y="152552"/>
                </a:lnTo>
                <a:close/>
              </a:path>
              <a:path w="7735570" h="197485">
                <a:moveTo>
                  <a:pt x="2648267" y="97180"/>
                </a:moveTo>
                <a:lnTo>
                  <a:pt x="2632938" y="55524"/>
                </a:lnTo>
                <a:lnTo>
                  <a:pt x="2630259" y="53200"/>
                </a:lnTo>
                <a:lnTo>
                  <a:pt x="2630259" y="97180"/>
                </a:lnTo>
                <a:lnTo>
                  <a:pt x="2629611" y="106146"/>
                </a:lnTo>
                <a:lnTo>
                  <a:pt x="2601315" y="139293"/>
                </a:lnTo>
                <a:lnTo>
                  <a:pt x="2593644" y="140042"/>
                </a:lnTo>
                <a:lnTo>
                  <a:pt x="2585897" y="139306"/>
                </a:lnTo>
                <a:lnTo>
                  <a:pt x="2557526" y="106260"/>
                </a:lnTo>
                <a:lnTo>
                  <a:pt x="2556878" y="97180"/>
                </a:lnTo>
                <a:lnTo>
                  <a:pt x="2557538" y="88239"/>
                </a:lnTo>
                <a:lnTo>
                  <a:pt x="2585999" y="55524"/>
                </a:lnTo>
                <a:lnTo>
                  <a:pt x="2593644" y="54762"/>
                </a:lnTo>
                <a:lnTo>
                  <a:pt x="2601315" y="55524"/>
                </a:lnTo>
                <a:lnTo>
                  <a:pt x="2629611" y="88366"/>
                </a:lnTo>
                <a:lnTo>
                  <a:pt x="2630259" y="97180"/>
                </a:lnTo>
                <a:lnTo>
                  <a:pt x="2630259" y="53200"/>
                </a:lnTo>
                <a:lnTo>
                  <a:pt x="2624785" y="48475"/>
                </a:lnTo>
                <a:lnTo>
                  <a:pt x="2615514" y="43459"/>
                </a:lnTo>
                <a:lnTo>
                  <a:pt x="2605138" y="40436"/>
                </a:lnTo>
                <a:lnTo>
                  <a:pt x="2593644" y="39433"/>
                </a:lnTo>
                <a:lnTo>
                  <a:pt x="2582202" y="40436"/>
                </a:lnTo>
                <a:lnTo>
                  <a:pt x="2547645" y="64147"/>
                </a:lnTo>
                <a:lnTo>
                  <a:pt x="2539022" y="97180"/>
                </a:lnTo>
                <a:lnTo>
                  <a:pt x="2539974" y="109334"/>
                </a:lnTo>
                <a:lnTo>
                  <a:pt x="2562555" y="146100"/>
                </a:lnTo>
                <a:lnTo>
                  <a:pt x="2593644" y="155232"/>
                </a:lnTo>
                <a:lnTo>
                  <a:pt x="2605138" y="154216"/>
                </a:lnTo>
                <a:lnTo>
                  <a:pt x="2615514" y="151168"/>
                </a:lnTo>
                <a:lnTo>
                  <a:pt x="2624785" y="146100"/>
                </a:lnTo>
                <a:lnTo>
                  <a:pt x="2631732" y="140042"/>
                </a:lnTo>
                <a:lnTo>
                  <a:pt x="2632938" y="139001"/>
                </a:lnTo>
                <a:lnTo>
                  <a:pt x="2639644" y="130251"/>
                </a:lnTo>
                <a:lnTo>
                  <a:pt x="2644432" y="120357"/>
                </a:lnTo>
                <a:lnTo>
                  <a:pt x="2647302" y="109334"/>
                </a:lnTo>
                <a:lnTo>
                  <a:pt x="2648267" y="97180"/>
                </a:lnTo>
                <a:close/>
              </a:path>
              <a:path w="7735570" h="197485">
                <a:moveTo>
                  <a:pt x="2767863" y="75006"/>
                </a:moveTo>
                <a:lnTo>
                  <a:pt x="2748102" y="41656"/>
                </a:lnTo>
                <a:lnTo>
                  <a:pt x="2732735" y="39433"/>
                </a:lnTo>
                <a:lnTo>
                  <a:pt x="2725089" y="39433"/>
                </a:lnTo>
                <a:lnTo>
                  <a:pt x="2717800" y="41173"/>
                </a:lnTo>
                <a:lnTo>
                  <a:pt x="2703906" y="48120"/>
                </a:lnTo>
                <a:lnTo>
                  <a:pt x="2698064" y="52628"/>
                </a:lnTo>
                <a:lnTo>
                  <a:pt x="2693301" y="58191"/>
                </a:lnTo>
                <a:lnTo>
                  <a:pt x="2693301" y="42113"/>
                </a:lnTo>
                <a:lnTo>
                  <a:pt x="2676182" y="42113"/>
                </a:lnTo>
                <a:lnTo>
                  <a:pt x="2676182" y="152552"/>
                </a:lnTo>
                <a:lnTo>
                  <a:pt x="2693301" y="152552"/>
                </a:lnTo>
                <a:lnTo>
                  <a:pt x="2693301" y="71882"/>
                </a:lnTo>
                <a:lnTo>
                  <a:pt x="2696375" y="67322"/>
                </a:lnTo>
                <a:lnTo>
                  <a:pt x="2700985" y="63347"/>
                </a:lnTo>
                <a:lnTo>
                  <a:pt x="2710357" y="58191"/>
                </a:lnTo>
                <a:lnTo>
                  <a:pt x="2713393" y="56502"/>
                </a:lnTo>
                <a:lnTo>
                  <a:pt x="2719692" y="54762"/>
                </a:lnTo>
                <a:lnTo>
                  <a:pt x="2733484" y="54762"/>
                </a:lnTo>
                <a:lnTo>
                  <a:pt x="2739428" y="56603"/>
                </a:lnTo>
                <a:lnTo>
                  <a:pt x="2743898" y="60274"/>
                </a:lnTo>
                <a:lnTo>
                  <a:pt x="2748457" y="63842"/>
                </a:lnTo>
                <a:lnTo>
                  <a:pt x="2750743" y="70548"/>
                </a:lnTo>
                <a:lnTo>
                  <a:pt x="2750743" y="152552"/>
                </a:lnTo>
                <a:lnTo>
                  <a:pt x="2767863" y="152552"/>
                </a:lnTo>
                <a:lnTo>
                  <a:pt x="2767863" y="75006"/>
                </a:lnTo>
                <a:close/>
              </a:path>
              <a:path w="7735570" h="197485">
                <a:moveTo>
                  <a:pt x="2950260" y="58635"/>
                </a:moveTo>
                <a:lnTo>
                  <a:pt x="2909786" y="39433"/>
                </a:lnTo>
                <a:lnTo>
                  <a:pt x="2898267" y="40474"/>
                </a:lnTo>
                <a:lnTo>
                  <a:pt x="2863431" y="64668"/>
                </a:lnTo>
                <a:lnTo>
                  <a:pt x="2854718" y="97180"/>
                </a:lnTo>
                <a:lnTo>
                  <a:pt x="2855684" y="109220"/>
                </a:lnTo>
                <a:lnTo>
                  <a:pt x="2878480" y="146011"/>
                </a:lnTo>
                <a:lnTo>
                  <a:pt x="2909786" y="155232"/>
                </a:lnTo>
                <a:lnTo>
                  <a:pt x="2921914" y="154025"/>
                </a:lnTo>
                <a:lnTo>
                  <a:pt x="2932709" y="150431"/>
                </a:lnTo>
                <a:lnTo>
                  <a:pt x="2942158" y="144424"/>
                </a:lnTo>
                <a:lnTo>
                  <a:pt x="2946387" y="140042"/>
                </a:lnTo>
                <a:lnTo>
                  <a:pt x="2950260" y="136029"/>
                </a:lnTo>
                <a:lnTo>
                  <a:pt x="2938805" y="125603"/>
                </a:lnTo>
                <a:lnTo>
                  <a:pt x="2933039" y="131927"/>
                </a:lnTo>
                <a:lnTo>
                  <a:pt x="2926448" y="136436"/>
                </a:lnTo>
                <a:lnTo>
                  <a:pt x="2919044" y="139141"/>
                </a:lnTo>
                <a:lnTo>
                  <a:pt x="2910827" y="140042"/>
                </a:lnTo>
                <a:lnTo>
                  <a:pt x="2902610" y="139306"/>
                </a:lnTo>
                <a:lnTo>
                  <a:pt x="2873222" y="106324"/>
                </a:lnTo>
                <a:lnTo>
                  <a:pt x="2872575" y="97180"/>
                </a:lnTo>
                <a:lnTo>
                  <a:pt x="2873235" y="88176"/>
                </a:lnTo>
                <a:lnTo>
                  <a:pt x="2902737" y="55499"/>
                </a:lnTo>
                <a:lnTo>
                  <a:pt x="2910827" y="54762"/>
                </a:lnTo>
                <a:lnTo>
                  <a:pt x="2919158" y="55664"/>
                </a:lnTo>
                <a:lnTo>
                  <a:pt x="2926600" y="58343"/>
                </a:lnTo>
                <a:lnTo>
                  <a:pt x="2933154" y="62801"/>
                </a:lnTo>
                <a:lnTo>
                  <a:pt x="2938805" y="69049"/>
                </a:lnTo>
                <a:lnTo>
                  <a:pt x="2950260" y="58635"/>
                </a:lnTo>
                <a:close/>
              </a:path>
              <a:path w="7735570" h="197485">
                <a:moveTo>
                  <a:pt x="2991383" y="0"/>
                </a:moveTo>
                <a:lnTo>
                  <a:pt x="2974276" y="0"/>
                </a:lnTo>
                <a:lnTo>
                  <a:pt x="2974276" y="152552"/>
                </a:lnTo>
                <a:lnTo>
                  <a:pt x="2991383" y="152552"/>
                </a:lnTo>
                <a:lnTo>
                  <a:pt x="2991383" y="0"/>
                </a:lnTo>
                <a:close/>
              </a:path>
              <a:path w="7735570" h="197485">
                <a:moveTo>
                  <a:pt x="3128543" y="97180"/>
                </a:moveTo>
                <a:lnTo>
                  <a:pt x="3113227" y="55524"/>
                </a:lnTo>
                <a:lnTo>
                  <a:pt x="3110534" y="53187"/>
                </a:lnTo>
                <a:lnTo>
                  <a:pt x="3110534" y="97180"/>
                </a:lnTo>
                <a:lnTo>
                  <a:pt x="3109899" y="106146"/>
                </a:lnTo>
                <a:lnTo>
                  <a:pt x="3081604" y="139293"/>
                </a:lnTo>
                <a:lnTo>
                  <a:pt x="3073933" y="140042"/>
                </a:lnTo>
                <a:lnTo>
                  <a:pt x="3066186" y="139306"/>
                </a:lnTo>
                <a:lnTo>
                  <a:pt x="3037814" y="106260"/>
                </a:lnTo>
                <a:lnTo>
                  <a:pt x="3037167" y="97180"/>
                </a:lnTo>
                <a:lnTo>
                  <a:pt x="3037814" y="88239"/>
                </a:lnTo>
                <a:lnTo>
                  <a:pt x="3066288" y="55524"/>
                </a:lnTo>
                <a:lnTo>
                  <a:pt x="3073933" y="54762"/>
                </a:lnTo>
                <a:lnTo>
                  <a:pt x="3081604" y="55524"/>
                </a:lnTo>
                <a:lnTo>
                  <a:pt x="3109899" y="88366"/>
                </a:lnTo>
                <a:lnTo>
                  <a:pt x="3110534" y="97180"/>
                </a:lnTo>
                <a:lnTo>
                  <a:pt x="3110534" y="53187"/>
                </a:lnTo>
                <a:lnTo>
                  <a:pt x="3105073" y="48475"/>
                </a:lnTo>
                <a:lnTo>
                  <a:pt x="3095802" y="43459"/>
                </a:lnTo>
                <a:lnTo>
                  <a:pt x="3085427" y="40436"/>
                </a:lnTo>
                <a:lnTo>
                  <a:pt x="3073933" y="39433"/>
                </a:lnTo>
                <a:lnTo>
                  <a:pt x="3062490" y="40436"/>
                </a:lnTo>
                <a:lnTo>
                  <a:pt x="3027934" y="64147"/>
                </a:lnTo>
                <a:lnTo>
                  <a:pt x="3019310" y="97180"/>
                </a:lnTo>
                <a:lnTo>
                  <a:pt x="3020263" y="109334"/>
                </a:lnTo>
                <a:lnTo>
                  <a:pt x="3042843" y="146100"/>
                </a:lnTo>
                <a:lnTo>
                  <a:pt x="3073933" y="155232"/>
                </a:lnTo>
                <a:lnTo>
                  <a:pt x="3085427" y="154216"/>
                </a:lnTo>
                <a:lnTo>
                  <a:pt x="3119920" y="130251"/>
                </a:lnTo>
                <a:lnTo>
                  <a:pt x="3127591" y="109334"/>
                </a:lnTo>
                <a:lnTo>
                  <a:pt x="3128543" y="97180"/>
                </a:lnTo>
                <a:close/>
              </a:path>
              <a:path w="7735570" h="197485">
                <a:moveTo>
                  <a:pt x="3248152" y="42113"/>
                </a:moveTo>
                <a:lnTo>
                  <a:pt x="3231032" y="42113"/>
                </a:lnTo>
                <a:lnTo>
                  <a:pt x="3231032" y="123228"/>
                </a:lnTo>
                <a:lnTo>
                  <a:pt x="3227857" y="127698"/>
                </a:lnTo>
                <a:lnTo>
                  <a:pt x="3223285" y="131610"/>
                </a:lnTo>
                <a:lnTo>
                  <a:pt x="3211385" y="138353"/>
                </a:lnTo>
                <a:lnTo>
                  <a:pt x="3205035" y="140042"/>
                </a:lnTo>
                <a:lnTo>
                  <a:pt x="3189757" y="140042"/>
                </a:lnTo>
                <a:lnTo>
                  <a:pt x="3183509" y="138010"/>
                </a:lnTo>
                <a:lnTo>
                  <a:pt x="3175571" y="129870"/>
                </a:lnTo>
                <a:lnTo>
                  <a:pt x="3173577" y="123520"/>
                </a:lnTo>
                <a:lnTo>
                  <a:pt x="3173577" y="42113"/>
                </a:lnTo>
                <a:lnTo>
                  <a:pt x="3156470" y="42113"/>
                </a:lnTo>
                <a:lnTo>
                  <a:pt x="3156470" y="120103"/>
                </a:lnTo>
                <a:lnTo>
                  <a:pt x="3158667" y="135470"/>
                </a:lnTo>
                <a:lnTo>
                  <a:pt x="3165284" y="146443"/>
                </a:lnTo>
                <a:lnTo>
                  <a:pt x="3176308" y="153035"/>
                </a:lnTo>
                <a:lnTo>
                  <a:pt x="3191738" y="155232"/>
                </a:lnTo>
                <a:lnTo>
                  <a:pt x="3199981" y="155232"/>
                </a:lnTo>
                <a:lnTo>
                  <a:pt x="3228416" y="140042"/>
                </a:lnTo>
                <a:lnTo>
                  <a:pt x="3231032" y="137071"/>
                </a:lnTo>
                <a:lnTo>
                  <a:pt x="3231032" y="152552"/>
                </a:lnTo>
                <a:lnTo>
                  <a:pt x="3248152" y="152552"/>
                </a:lnTo>
                <a:lnTo>
                  <a:pt x="3248152" y="137071"/>
                </a:lnTo>
                <a:lnTo>
                  <a:pt x="3248152" y="42113"/>
                </a:lnTo>
                <a:close/>
              </a:path>
              <a:path w="7735570" h="197485">
                <a:moveTo>
                  <a:pt x="3379609" y="0"/>
                </a:moveTo>
                <a:lnTo>
                  <a:pt x="3362490" y="0"/>
                </a:lnTo>
                <a:lnTo>
                  <a:pt x="3362490" y="58788"/>
                </a:lnTo>
                <a:lnTo>
                  <a:pt x="3362490" y="72478"/>
                </a:lnTo>
                <a:lnTo>
                  <a:pt x="3362490" y="122631"/>
                </a:lnTo>
                <a:lnTo>
                  <a:pt x="3359416" y="127495"/>
                </a:lnTo>
                <a:lnTo>
                  <a:pt x="3354806" y="131610"/>
                </a:lnTo>
                <a:lnTo>
                  <a:pt x="3342602" y="138353"/>
                </a:lnTo>
                <a:lnTo>
                  <a:pt x="3336150" y="140042"/>
                </a:lnTo>
                <a:lnTo>
                  <a:pt x="3329305" y="140042"/>
                </a:lnTo>
                <a:lnTo>
                  <a:pt x="3296272" y="114630"/>
                </a:lnTo>
                <a:lnTo>
                  <a:pt x="3293884" y="97485"/>
                </a:lnTo>
                <a:lnTo>
                  <a:pt x="3294494" y="88226"/>
                </a:lnTo>
                <a:lnTo>
                  <a:pt x="3321723" y="55486"/>
                </a:lnTo>
                <a:lnTo>
                  <a:pt x="3329305" y="54762"/>
                </a:lnTo>
                <a:lnTo>
                  <a:pt x="3336150" y="54762"/>
                </a:lnTo>
                <a:lnTo>
                  <a:pt x="3342602" y="56502"/>
                </a:lnTo>
                <a:lnTo>
                  <a:pt x="3354806" y="63449"/>
                </a:lnTo>
                <a:lnTo>
                  <a:pt x="3359416" y="67614"/>
                </a:lnTo>
                <a:lnTo>
                  <a:pt x="3362490" y="72478"/>
                </a:lnTo>
                <a:lnTo>
                  <a:pt x="3362490" y="58788"/>
                </a:lnTo>
                <a:lnTo>
                  <a:pt x="3359531" y="54762"/>
                </a:lnTo>
                <a:lnTo>
                  <a:pt x="3358032" y="52730"/>
                </a:lnTo>
                <a:lnTo>
                  <a:pt x="3352571" y="48018"/>
                </a:lnTo>
                <a:lnTo>
                  <a:pt x="3346119" y="44640"/>
                </a:lnTo>
                <a:lnTo>
                  <a:pt x="3339681" y="41173"/>
                </a:lnTo>
                <a:lnTo>
                  <a:pt x="3332683" y="39433"/>
                </a:lnTo>
                <a:lnTo>
                  <a:pt x="3325139" y="39433"/>
                </a:lnTo>
                <a:lnTo>
                  <a:pt x="3289566" y="55219"/>
                </a:lnTo>
                <a:lnTo>
                  <a:pt x="3276028" y="97485"/>
                </a:lnTo>
                <a:lnTo>
                  <a:pt x="3276866" y="109931"/>
                </a:lnTo>
                <a:lnTo>
                  <a:pt x="3296729" y="146354"/>
                </a:lnTo>
                <a:lnTo>
                  <a:pt x="3325139" y="155232"/>
                </a:lnTo>
                <a:lnTo>
                  <a:pt x="3332975" y="155232"/>
                </a:lnTo>
                <a:lnTo>
                  <a:pt x="3340125" y="153441"/>
                </a:lnTo>
                <a:lnTo>
                  <a:pt x="3353016" y="146291"/>
                </a:lnTo>
                <a:lnTo>
                  <a:pt x="3358324" y="141681"/>
                </a:lnTo>
                <a:lnTo>
                  <a:pt x="3359531" y="140042"/>
                </a:lnTo>
                <a:lnTo>
                  <a:pt x="3362490" y="136029"/>
                </a:lnTo>
                <a:lnTo>
                  <a:pt x="3362490" y="152552"/>
                </a:lnTo>
                <a:lnTo>
                  <a:pt x="3379609" y="152552"/>
                </a:lnTo>
                <a:lnTo>
                  <a:pt x="3379609" y="136029"/>
                </a:lnTo>
                <a:lnTo>
                  <a:pt x="3379609" y="58788"/>
                </a:lnTo>
                <a:lnTo>
                  <a:pt x="3379609" y="0"/>
                </a:lnTo>
                <a:close/>
              </a:path>
              <a:path w="7735570" h="197485">
                <a:moveTo>
                  <a:pt x="3561994" y="58635"/>
                </a:moveTo>
                <a:lnTo>
                  <a:pt x="3521519" y="39433"/>
                </a:lnTo>
                <a:lnTo>
                  <a:pt x="3510000" y="40474"/>
                </a:lnTo>
                <a:lnTo>
                  <a:pt x="3475151" y="64668"/>
                </a:lnTo>
                <a:lnTo>
                  <a:pt x="3466452" y="97180"/>
                </a:lnTo>
                <a:lnTo>
                  <a:pt x="3467417" y="109220"/>
                </a:lnTo>
                <a:lnTo>
                  <a:pt x="3490201" y="146011"/>
                </a:lnTo>
                <a:lnTo>
                  <a:pt x="3521519" y="155232"/>
                </a:lnTo>
                <a:lnTo>
                  <a:pt x="3533648" y="154025"/>
                </a:lnTo>
                <a:lnTo>
                  <a:pt x="3544430" y="150431"/>
                </a:lnTo>
                <a:lnTo>
                  <a:pt x="3553891" y="144424"/>
                </a:lnTo>
                <a:lnTo>
                  <a:pt x="3558121" y="140042"/>
                </a:lnTo>
                <a:lnTo>
                  <a:pt x="3561994" y="136029"/>
                </a:lnTo>
                <a:lnTo>
                  <a:pt x="3550539" y="125603"/>
                </a:lnTo>
                <a:lnTo>
                  <a:pt x="3544773" y="131927"/>
                </a:lnTo>
                <a:lnTo>
                  <a:pt x="3538182" y="136436"/>
                </a:lnTo>
                <a:lnTo>
                  <a:pt x="3530777" y="139141"/>
                </a:lnTo>
                <a:lnTo>
                  <a:pt x="3522561" y="140042"/>
                </a:lnTo>
                <a:lnTo>
                  <a:pt x="3514344" y="139306"/>
                </a:lnTo>
                <a:lnTo>
                  <a:pt x="3484956" y="106324"/>
                </a:lnTo>
                <a:lnTo>
                  <a:pt x="3484308" y="97180"/>
                </a:lnTo>
                <a:lnTo>
                  <a:pt x="3484969" y="88176"/>
                </a:lnTo>
                <a:lnTo>
                  <a:pt x="3514471" y="55499"/>
                </a:lnTo>
                <a:lnTo>
                  <a:pt x="3522561" y="54762"/>
                </a:lnTo>
                <a:lnTo>
                  <a:pt x="3530892" y="55664"/>
                </a:lnTo>
                <a:lnTo>
                  <a:pt x="3538334" y="58343"/>
                </a:lnTo>
                <a:lnTo>
                  <a:pt x="3544887" y="62801"/>
                </a:lnTo>
                <a:lnTo>
                  <a:pt x="3550539" y="69049"/>
                </a:lnTo>
                <a:lnTo>
                  <a:pt x="3561994" y="58635"/>
                </a:lnTo>
                <a:close/>
              </a:path>
              <a:path w="7735570" h="197485">
                <a:moveTo>
                  <a:pt x="3688842" y="97180"/>
                </a:moveTo>
                <a:lnTo>
                  <a:pt x="3673525" y="55524"/>
                </a:lnTo>
                <a:lnTo>
                  <a:pt x="3670833" y="53200"/>
                </a:lnTo>
                <a:lnTo>
                  <a:pt x="3670833" y="97180"/>
                </a:lnTo>
                <a:lnTo>
                  <a:pt x="3670198" y="106146"/>
                </a:lnTo>
                <a:lnTo>
                  <a:pt x="3641902" y="139293"/>
                </a:lnTo>
                <a:lnTo>
                  <a:pt x="3634232" y="140042"/>
                </a:lnTo>
                <a:lnTo>
                  <a:pt x="3626485" y="139306"/>
                </a:lnTo>
                <a:lnTo>
                  <a:pt x="3598113" y="106260"/>
                </a:lnTo>
                <a:lnTo>
                  <a:pt x="3597465" y="97180"/>
                </a:lnTo>
                <a:lnTo>
                  <a:pt x="3598113" y="88239"/>
                </a:lnTo>
                <a:lnTo>
                  <a:pt x="3626574" y="55524"/>
                </a:lnTo>
                <a:lnTo>
                  <a:pt x="3634232" y="54762"/>
                </a:lnTo>
                <a:lnTo>
                  <a:pt x="3641902" y="55524"/>
                </a:lnTo>
                <a:lnTo>
                  <a:pt x="3670198" y="88366"/>
                </a:lnTo>
                <a:lnTo>
                  <a:pt x="3670833" y="97180"/>
                </a:lnTo>
                <a:lnTo>
                  <a:pt x="3670833" y="53200"/>
                </a:lnTo>
                <a:lnTo>
                  <a:pt x="3665372" y="48475"/>
                </a:lnTo>
                <a:lnTo>
                  <a:pt x="3656101" y="43459"/>
                </a:lnTo>
                <a:lnTo>
                  <a:pt x="3645725" y="40436"/>
                </a:lnTo>
                <a:lnTo>
                  <a:pt x="3634232" y="39433"/>
                </a:lnTo>
                <a:lnTo>
                  <a:pt x="3622789" y="40436"/>
                </a:lnTo>
                <a:lnTo>
                  <a:pt x="3588232" y="64147"/>
                </a:lnTo>
                <a:lnTo>
                  <a:pt x="3579609" y="97180"/>
                </a:lnTo>
                <a:lnTo>
                  <a:pt x="3580561" y="109334"/>
                </a:lnTo>
                <a:lnTo>
                  <a:pt x="3603142" y="146100"/>
                </a:lnTo>
                <a:lnTo>
                  <a:pt x="3634232" y="155232"/>
                </a:lnTo>
                <a:lnTo>
                  <a:pt x="3645725" y="154216"/>
                </a:lnTo>
                <a:lnTo>
                  <a:pt x="3680218" y="130251"/>
                </a:lnTo>
                <a:lnTo>
                  <a:pt x="3687889" y="109334"/>
                </a:lnTo>
                <a:lnTo>
                  <a:pt x="3688842" y="97180"/>
                </a:lnTo>
                <a:close/>
              </a:path>
              <a:path w="7735570" h="197485">
                <a:moveTo>
                  <a:pt x="3867226" y="152552"/>
                </a:moveTo>
                <a:lnTo>
                  <a:pt x="3867112" y="71882"/>
                </a:lnTo>
                <a:lnTo>
                  <a:pt x="3865308" y="58191"/>
                </a:lnTo>
                <a:lnTo>
                  <a:pt x="3863403" y="54762"/>
                </a:lnTo>
                <a:lnTo>
                  <a:pt x="3859530" y="47777"/>
                </a:lnTo>
                <a:lnTo>
                  <a:pt x="3849903" y="41516"/>
                </a:lnTo>
                <a:lnTo>
                  <a:pt x="3836428" y="39433"/>
                </a:lnTo>
                <a:lnTo>
                  <a:pt x="3829481" y="39433"/>
                </a:lnTo>
                <a:lnTo>
                  <a:pt x="3822484" y="41376"/>
                </a:lnTo>
                <a:lnTo>
                  <a:pt x="3808488" y="49110"/>
                </a:lnTo>
                <a:lnTo>
                  <a:pt x="3803129" y="54025"/>
                </a:lnTo>
                <a:lnTo>
                  <a:pt x="3799370" y="59982"/>
                </a:lnTo>
                <a:lnTo>
                  <a:pt x="3797833" y="54762"/>
                </a:lnTo>
                <a:lnTo>
                  <a:pt x="3797681" y="54216"/>
                </a:lnTo>
                <a:lnTo>
                  <a:pt x="3794404" y="49364"/>
                </a:lnTo>
                <a:lnTo>
                  <a:pt x="3789540" y="45389"/>
                </a:lnTo>
                <a:lnTo>
                  <a:pt x="3784777" y="41427"/>
                </a:lnTo>
                <a:lnTo>
                  <a:pt x="3778135" y="39433"/>
                </a:lnTo>
                <a:lnTo>
                  <a:pt x="3762756" y="39433"/>
                </a:lnTo>
                <a:lnTo>
                  <a:pt x="3755758" y="41465"/>
                </a:lnTo>
                <a:lnTo>
                  <a:pt x="3748608" y="45542"/>
                </a:lnTo>
                <a:lnTo>
                  <a:pt x="3741470" y="49504"/>
                </a:lnTo>
                <a:lnTo>
                  <a:pt x="3736556" y="53721"/>
                </a:lnTo>
                <a:lnTo>
                  <a:pt x="3733876" y="58191"/>
                </a:lnTo>
                <a:lnTo>
                  <a:pt x="3733876" y="42113"/>
                </a:lnTo>
                <a:lnTo>
                  <a:pt x="3716769" y="42113"/>
                </a:lnTo>
                <a:lnTo>
                  <a:pt x="3716769" y="152552"/>
                </a:lnTo>
                <a:lnTo>
                  <a:pt x="3733876" y="152552"/>
                </a:lnTo>
                <a:lnTo>
                  <a:pt x="3733876" y="71882"/>
                </a:lnTo>
                <a:lnTo>
                  <a:pt x="3736949" y="67411"/>
                </a:lnTo>
                <a:lnTo>
                  <a:pt x="3741178" y="63449"/>
                </a:lnTo>
                <a:lnTo>
                  <a:pt x="3749281" y="58191"/>
                </a:lnTo>
                <a:lnTo>
                  <a:pt x="3751884" y="56502"/>
                </a:lnTo>
                <a:lnTo>
                  <a:pt x="3757345" y="54762"/>
                </a:lnTo>
                <a:lnTo>
                  <a:pt x="3762895" y="54762"/>
                </a:lnTo>
                <a:lnTo>
                  <a:pt x="3771823" y="56184"/>
                </a:lnTo>
                <a:lnTo>
                  <a:pt x="3778199" y="60464"/>
                </a:lnTo>
                <a:lnTo>
                  <a:pt x="3782022" y="67576"/>
                </a:lnTo>
                <a:lnTo>
                  <a:pt x="3783292" y="77533"/>
                </a:lnTo>
                <a:lnTo>
                  <a:pt x="3783292" y="152552"/>
                </a:lnTo>
                <a:lnTo>
                  <a:pt x="3800411" y="152552"/>
                </a:lnTo>
                <a:lnTo>
                  <a:pt x="3800411" y="71589"/>
                </a:lnTo>
                <a:lnTo>
                  <a:pt x="3803383" y="67221"/>
                </a:lnTo>
                <a:lnTo>
                  <a:pt x="3807549" y="63347"/>
                </a:lnTo>
                <a:lnTo>
                  <a:pt x="3812908" y="59982"/>
                </a:lnTo>
                <a:lnTo>
                  <a:pt x="3818369" y="56502"/>
                </a:lnTo>
                <a:lnTo>
                  <a:pt x="3823970" y="54762"/>
                </a:lnTo>
                <a:lnTo>
                  <a:pt x="3829723" y="54762"/>
                </a:lnTo>
                <a:lnTo>
                  <a:pt x="3838651" y="56184"/>
                </a:lnTo>
                <a:lnTo>
                  <a:pt x="3845014" y="60464"/>
                </a:lnTo>
                <a:lnTo>
                  <a:pt x="3848836" y="67576"/>
                </a:lnTo>
                <a:lnTo>
                  <a:pt x="3850119" y="77533"/>
                </a:lnTo>
                <a:lnTo>
                  <a:pt x="3850119" y="152552"/>
                </a:lnTo>
                <a:lnTo>
                  <a:pt x="3867226" y="152552"/>
                </a:lnTo>
                <a:close/>
              </a:path>
              <a:path w="7735570" h="197485">
                <a:moveTo>
                  <a:pt x="4005059" y="97180"/>
                </a:moveTo>
                <a:lnTo>
                  <a:pt x="3991508" y="55067"/>
                </a:lnTo>
                <a:lnTo>
                  <a:pt x="3987050" y="50850"/>
                </a:lnTo>
                <a:lnTo>
                  <a:pt x="3987050" y="97180"/>
                </a:lnTo>
                <a:lnTo>
                  <a:pt x="3986441" y="106451"/>
                </a:lnTo>
                <a:lnTo>
                  <a:pt x="3959199" y="139319"/>
                </a:lnTo>
                <a:lnTo>
                  <a:pt x="3951630" y="140042"/>
                </a:lnTo>
                <a:lnTo>
                  <a:pt x="3944683" y="140042"/>
                </a:lnTo>
                <a:lnTo>
                  <a:pt x="3938181" y="138303"/>
                </a:lnTo>
                <a:lnTo>
                  <a:pt x="3933952" y="135877"/>
                </a:lnTo>
                <a:lnTo>
                  <a:pt x="3932136" y="134835"/>
                </a:lnTo>
                <a:lnTo>
                  <a:pt x="3926179" y="131267"/>
                </a:lnTo>
                <a:lnTo>
                  <a:pt x="3921658" y="127050"/>
                </a:lnTo>
                <a:lnTo>
                  <a:pt x="3918585" y="122186"/>
                </a:lnTo>
                <a:lnTo>
                  <a:pt x="3918585" y="72326"/>
                </a:lnTo>
                <a:lnTo>
                  <a:pt x="3921658" y="67462"/>
                </a:lnTo>
                <a:lnTo>
                  <a:pt x="3926179" y="63347"/>
                </a:lnTo>
                <a:lnTo>
                  <a:pt x="3934472" y="58635"/>
                </a:lnTo>
                <a:lnTo>
                  <a:pt x="3938181" y="56502"/>
                </a:lnTo>
                <a:lnTo>
                  <a:pt x="3944683" y="54762"/>
                </a:lnTo>
                <a:lnTo>
                  <a:pt x="3951630" y="54762"/>
                </a:lnTo>
                <a:lnTo>
                  <a:pt x="3984625" y="80073"/>
                </a:lnTo>
                <a:lnTo>
                  <a:pt x="3987050" y="97180"/>
                </a:lnTo>
                <a:lnTo>
                  <a:pt x="3987050" y="50850"/>
                </a:lnTo>
                <a:lnTo>
                  <a:pt x="3984269" y="48221"/>
                </a:lnTo>
                <a:lnTo>
                  <a:pt x="3975925" y="43345"/>
                </a:lnTo>
                <a:lnTo>
                  <a:pt x="3966489" y="40411"/>
                </a:lnTo>
                <a:lnTo>
                  <a:pt x="3955948" y="39433"/>
                </a:lnTo>
                <a:lnTo>
                  <a:pt x="3948099" y="39433"/>
                </a:lnTo>
                <a:lnTo>
                  <a:pt x="3940911" y="41224"/>
                </a:lnTo>
                <a:lnTo>
                  <a:pt x="3927818" y="48361"/>
                </a:lnTo>
                <a:lnTo>
                  <a:pt x="3922560" y="52984"/>
                </a:lnTo>
                <a:lnTo>
                  <a:pt x="3918585" y="58635"/>
                </a:lnTo>
                <a:lnTo>
                  <a:pt x="3918585" y="42113"/>
                </a:lnTo>
                <a:lnTo>
                  <a:pt x="3901478" y="42113"/>
                </a:lnTo>
                <a:lnTo>
                  <a:pt x="3901478" y="194665"/>
                </a:lnTo>
                <a:lnTo>
                  <a:pt x="3918585" y="194665"/>
                </a:lnTo>
                <a:lnTo>
                  <a:pt x="3918585" y="135877"/>
                </a:lnTo>
                <a:lnTo>
                  <a:pt x="3926116" y="144348"/>
                </a:lnTo>
                <a:lnTo>
                  <a:pt x="3934853" y="150393"/>
                </a:lnTo>
                <a:lnTo>
                  <a:pt x="3944797" y="154012"/>
                </a:lnTo>
                <a:lnTo>
                  <a:pt x="3955948" y="155232"/>
                </a:lnTo>
                <a:lnTo>
                  <a:pt x="3966553" y="154241"/>
                </a:lnTo>
                <a:lnTo>
                  <a:pt x="3997528" y="130886"/>
                </a:lnTo>
                <a:lnTo>
                  <a:pt x="4004221" y="109753"/>
                </a:lnTo>
                <a:lnTo>
                  <a:pt x="4005059" y="97180"/>
                </a:lnTo>
                <a:close/>
              </a:path>
              <a:path w="7735570" h="197485">
                <a:moveTo>
                  <a:pt x="4123906" y="42113"/>
                </a:moveTo>
                <a:lnTo>
                  <a:pt x="4106799" y="42113"/>
                </a:lnTo>
                <a:lnTo>
                  <a:pt x="4106799" y="123228"/>
                </a:lnTo>
                <a:lnTo>
                  <a:pt x="4103624" y="127698"/>
                </a:lnTo>
                <a:lnTo>
                  <a:pt x="4099052" y="131610"/>
                </a:lnTo>
                <a:lnTo>
                  <a:pt x="4087152" y="138353"/>
                </a:lnTo>
                <a:lnTo>
                  <a:pt x="4080802" y="140042"/>
                </a:lnTo>
                <a:lnTo>
                  <a:pt x="4065524" y="140042"/>
                </a:lnTo>
                <a:lnTo>
                  <a:pt x="4059263" y="138010"/>
                </a:lnTo>
                <a:lnTo>
                  <a:pt x="4051325" y="129870"/>
                </a:lnTo>
                <a:lnTo>
                  <a:pt x="4049344" y="123520"/>
                </a:lnTo>
                <a:lnTo>
                  <a:pt x="4049344" y="42113"/>
                </a:lnTo>
                <a:lnTo>
                  <a:pt x="4032237" y="42113"/>
                </a:lnTo>
                <a:lnTo>
                  <a:pt x="4032237" y="120103"/>
                </a:lnTo>
                <a:lnTo>
                  <a:pt x="4034434" y="135470"/>
                </a:lnTo>
                <a:lnTo>
                  <a:pt x="4041051" y="146443"/>
                </a:lnTo>
                <a:lnTo>
                  <a:pt x="4052074" y="153035"/>
                </a:lnTo>
                <a:lnTo>
                  <a:pt x="4067505" y="155232"/>
                </a:lnTo>
                <a:lnTo>
                  <a:pt x="4075734" y="155232"/>
                </a:lnTo>
                <a:lnTo>
                  <a:pt x="4104182" y="140042"/>
                </a:lnTo>
                <a:lnTo>
                  <a:pt x="4106799" y="137071"/>
                </a:lnTo>
                <a:lnTo>
                  <a:pt x="4106799" y="152552"/>
                </a:lnTo>
                <a:lnTo>
                  <a:pt x="4123906" y="152552"/>
                </a:lnTo>
                <a:lnTo>
                  <a:pt x="4123906" y="137071"/>
                </a:lnTo>
                <a:lnTo>
                  <a:pt x="4123906" y="42113"/>
                </a:lnTo>
                <a:close/>
              </a:path>
              <a:path w="7735570" h="197485">
                <a:moveTo>
                  <a:pt x="4206710" y="148234"/>
                </a:moveTo>
                <a:lnTo>
                  <a:pt x="4203471" y="140042"/>
                </a:lnTo>
                <a:lnTo>
                  <a:pt x="4201642" y="135432"/>
                </a:lnTo>
                <a:lnTo>
                  <a:pt x="4198569" y="138506"/>
                </a:lnTo>
                <a:lnTo>
                  <a:pt x="4194708" y="140042"/>
                </a:lnTo>
                <a:lnTo>
                  <a:pt x="4186174" y="140042"/>
                </a:lnTo>
                <a:lnTo>
                  <a:pt x="4183291" y="138709"/>
                </a:lnTo>
                <a:lnTo>
                  <a:pt x="4181411" y="136029"/>
                </a:lnTo>
                <a:lnTo>
                  <a:pt x="4179620" y="133350"/>
                </a:lnTo>
                <a:lnTo>
                  <a:pt x="4178731" y="129921"/>
                </a:lnTo>
                <a:lnTo>
                  <a:pt x="4178731" y="57150"/>
                </a:lnTo>
                <a:lnTo>
                  <a:pt x="4201198" y="57150"/>
                </a:lnTo>
                <a:lnTo>
                  <a:pt x="4201198" y="42113"/>
                </a:lnTo>
                <a:lnTo>
                  <a:pt x="4178731" y="42113"/>
                </a:lnTo>
                <a:lnTo>
                  <a:pt x="4178731" y="11899"/>
                </a:lnTo>
                <a:lnTo>
                  <a:pt x="4161612" y="11899"/>
                </a:lnTo>
                <a:lnTo>
                  <a:pt x="4161612" y="42113"/>
                </a:lnTo>
                <a:lnTo>
                  <a:pt x="4143311" y="42113"/>
                </a:lnTo>
                <a:lnTo>
                  <a:pt x="4143311" y="57150"/>
                </a:lnTo>
                <a:lnTo>
                  <a:pt x="4161612" y="57150"/>
                </a:lnTo>
                <a:lnTo>
                  <a:pt x="4161675" y="129921"/>
                </a:lnTo>
                <a:lnTo>
                  <a:pt x="4163149" y="140741"/>
                </a:lnTo>
                <a:lnTo>
                  <a:pt x="4167746" y="148793"/>
                </a:lnTo>
                <a:lnTo>
                  <a:pt x="4175429" y="153619"/>
                </a:lnTo>
                <a:lnTo>
                  <a:pt x="4186174" y="155232"/>
                </a:lnTo>
                <a:lnTo>
                  <a:pt x="4195102" y="155232"/>
                </a:lnTo>
                <a:lnTo>
                  <a:pt x="4201947" y="152895"/>
                </a:lnTo>
                <a:lnTo>
                  <a:pt x="4206710" y="148234"/>
                </a:lnTo>
                <a:close/>
              </a:path>
              <a:path w="7735570" h="197485">
                <a:moveTo>
                  <a:pt x="4242511" y="42113"/>
                </a:moveTo>
                <a:lnTo>
                  <a:pt x="4225404" y="42113"/>
                </a:lnTo>
                <a:lnTo>
                  <a:pt x="4225404" y="152552"/>
                </a:lnTo>
                <a:lnTo>
                  <a:pt x="4242511" y="152552"/>
                </a:lnTo>
                <a:lnTo>
                  <a:pt x="4242511" y="42113"/>
                </a:lnTo>
                <a:close/>
              </a:path>
              <a:path w="7735570" h="197485">
                <a:moveTo>
                  <a:pt x="4245495" y="11709"/>
                </a:moveTo>
                <a:lnTo>
                  <a:pt x="4244352" y="8978"/>
                </a:lnTo>
                <a:lnTo>
                  <a:pt x="4239780" y="4406"/>
                </a:lnTo>
                <a:lnTo>
                  <a:pt x="4237063" y="3276"/>
                </a:lnTo>
                <a:lnTo>
                  <a:pt x="4230802" y="3276"/>
                </a:lnTo>
                <a:lnTo>
                  <a:pt x="4228122" y="4406"/>
                </a:lnTo>
                <a:lnTo>
                  <a:pt x="4223563" y="8978"/>
                </a:lnTo>
                <a:lnTo>
                  <a:pt x="4222420" y="11709"/>
                </a:lnTo>
                <a:lnTo>
                  <a:pt x="4222420" y="18161"/>
                </a:lnTo>
                <a:lnTo>
                  <a:pt x="4223563" y="20878"/>
                </a:lnTo>
                <a:lnTo>
                  <a:pt x="4228122" y="25247"/>
                </a:lnTo>
                <a:lnTo>
                  <a:pt x="4230802" y="26339"/>
                </a:lnTo>
                <a:lnTo>
                  <a:pt x="4237050" y="26339"/>
                </a:lnTo>
                <a:lnTo>
                  <a:pt x="4239780" y="25247"/>
                </a:lnTo>
                <a:lnTo>
                  <a:pt x="4244352" y="20878"/>
                </a:lnTo>
                <a:lnTo>
                  <a:pt x="4245495" y="18161"/>
                </a:lnTo>
                <a:lnTo>
                  <a:pt x="4245495" y="11709"/>
                </a:lnTo>
                <a:close/>
              </a:path>
              <a:path w="7735570" h="197485">
                <a:moveTo>
                  <a:pt x="4368508" y="75006"/>
                </a:moveTo>
                <a:lnTo>
                  <a:pt x="4348759" y="41656"/>
                </a:lnTo>
                <a:lnTo>
                  <a:pt x="4333392" y="39433"/>
                </a:lnTo>
                <a:lnTo>
                  <a:pt x="4325747" y="39433"/>
                </a:lnTo>
                <a:lnTo>
                  <a:pt x="4318457" y="41173"/>
                </a:lnTo>
                <a:lnTo>
                  <a:pt x="4304563" y="48120"/>
                </a:lnTo>
                <a:lnTo>
                  <a:pt x="4298708" y="52628"/>
                </a:lnTo>
                <a:lnTo>
                  <a:pt x="4293946" y="58191"/>
                </a:lnTo>
                <a:lnTo>
                  <a:pt x="4293946" y="42113"/>
                </a:lnTo>
                <a:lnTo>
                  <a:pt x="4276839" y="42113"/>
                </a:lnTo>
                <a:lnTo>
                  <a:pt x="4276839" y="152552"/>
                </a:lnTo>
                <a:lnTo>
                  <a:pt x="4293946" y="152552"/>
                </a:lnTo>
                <a:lnTo>
                  <a:pt x="4293946" y="71882"/>
                </a:lnTo>
                <a:lnTo>
                  <a:pt x="4297019" y="67322"/>
                </a:lnTo>
                <a:lnTo>
                  <a:pt x="4301642" y="63347"/>
                </a:lnTo>
                <a:lnTo>
                  <a:pt x="4311002" y="58191"/>
                </a:lnTo>
                <a:lnTo>
                  <a:pt x="4314037" y="56502"/>
                </a:lnTo>
                <a:lnTo>
                  <a:pt x="4320337" y="54762"/>
                </a:lnTo>
                <a:lnTo>
                  <a:pt x="4334129" y="54762"/>
                </a:lnTo>
                <a:lnTo>
                  <a:pt x="4340085" y="56603"/>
                </a:lnTo>
                <a:lnTo>
                  <a:pt x="4344555" y="60274"/>
                </a:lnTo>
                <a:lnTo>
                  <a:pt x="4349115" y="63842"/>
                </a:lnTo>
                <a:lnTo>
                  <a:pt x="4351401" y="70548"/>
                </a:lnTo>
                <a:lnTo>
                  <a:pt x="4351401" y="152552"/>
                </a:lnTo>
                <a:lnTo>
                  <a:pt x="4368508" y="152552"/>
                </a:lnTo>
                <a:lnTo>
                  <a:pt x="4368508" y="75006"/>
                </a:lnTo>
                <a:close/>
              </a:path>
              <a:path w="7735570" h="197485">
                <a:moveTo>
                  <a:pt x="4499673" y="42113"/>
                </a:moveTo>
                <a:lnTo>
                  <a:pt x="4482566" y="42113"/>
                </a:lnTo>
                <a:lnTo>
                  <a:pt x="4482566" y="58788"/>
                </a:lnTo>
                <a:lnTo>
                  <a:pt x="4482566" y="72478"/>
                </a:lnTo>
                <a:lnTo>
                  <a:pt x="4482566" y="120700"/>
                </a:lnTo>
                <a:lnTo>
                  <a:pt x="4479188" y="126060"/>
                </a:lnTo>
                <a:lnTo>
                  <a:pt x="4474426" y="130416"/>
                </a:lnTo>
                <a:lnTo>
                  <a:pt x="4462119" y="137172"/>
                </a:lnTo>
                <a:lnTo>
                  <a:pt x="4455922" y="138849"/>
                </a:lnTo>
                <a:lnTo>
                  <a:pt x="4449673" y="138849"/>
                </a:lnTo>
                <a:lnTo>
                  <a:pt x="4416704" y="113931"/>
                </a:lnTo>
                <a:lnTo>
                  <a:pt x="4414253" y="96735"/>
                </a:lnTo>
                <a:lnTo>
                  <a:pt x="4414850" y="87807"/>
                </a:lnTo>
                <a:lnTo>
                  <a:pt x="4441964" y="55486"/>
                </a:lnTo>
                <a:lnTo>
                  <a:pt x="4449673" y="54762"/>
                </a:lnTo>
                <a:lnTo>
                  <a:pt x="4455820" y="54762"/>
                </a:lnTo>
                <a:lnTo>
                  <a:pt x="4461980" y="56400"/>
                </a:lnTo>
                <a:lnTo>
                  <a:pt x="4474375" y="62953"/>
                </a:lnTo>
                <a:lnTo>
                  <a:pt x="4479188" y="67221"/>
                </a:lnTo>
                <a:lnTo>
                  <a:pt x="4482566" y="72478"/>
                </a:lnTo>
                <a:lnTo>
                  <a:pt x="4482566" y="58788"/>
                </a:lnTo>
                <a:lnTo>
                  <a:pt x="4445508" y="39433"/>
                </a:lnTo>
                <a:lnTo>
                  <a:pt x="4435081" y="40398"/>
                </a:lnTo>
                <a:lnTo>
                  <a:pt x="4404004" y="63284"/>
                </a:lnTo>
                <a:lnTo>
                  <a:pt x="4396397" y="96735"/>
                </a:lnTo>
                <a:lnTo>
                  <a:pt x="4397235" y="108927"/>
                </a:lnTo>
                <a:lnTo>
                  <a:pt x="4417047" y="145008"/>
                </a:lnTo>
                <a:lnTo>
                  <a:pt x="4445508" y="153885"/>
                </a:lnTo>
                <a:lnTo>
                  <a:pt x="4453344" y="153885"/>
                </a:lnTo>
                <a:lnTo>
                  <a:pt x="4482566" y="134239"/>
                </a:lnTo>
                <a:lnTo>
                  <a:pt x="4482566" y="150012"/>
                </a:lnTo>
                <a:lnTo>
                  <a:pt x="4455147" y="182651"/>
                </a:lnTo>
                <a:lnTo>
                  <a:pt x="4447146" y="183210"/>
                </a:lnTo>
                <a:lnTo>
                  <a:pt x="4439209" y="183210"/>
                </a:lnTo>
                <a:lnTo>
                  <a:pt x="4432363" y="182067"/>
                </a:lnTo>
                <a:lnTo>
                  <a:pt x="4420946" y="177495"/>
                </a:lnTo>
                <a:lnTo>
                  <a:pt x="4415841" y="173583"/>
                </a:lnTo>
                <a:lnTo>
                  <a:pt x="4411269" y="168021"/>
                </a:lnTo>
                <a:lnTo>
                  <a:pt x="4402645" y="180822"/>
                </a:lnTo>
                <a:lnTo>
                  <a:pt x="4409186" y="187274"/>
                </a:lnTo>
                <a:lnTo>
                  <a:pt x="4415891" y="191643"/>
                </a:lnTo>
                <a:lnTo>
                  <a:pt x="4429582" y="196202"/>
                </a:lnTo>
                <a:lnTo>
                  <a:pt x="4437710" y="197345"/>
                </a:lnTo>
                <a:lnTo>
                  <a:pt x="4447146" y="197345"/>
                </a:lnTo>
                <a:lnTo>
                  <a:pt x="4485983" y="184988"/>
                </a:lnTo>
                <a:lnTo>
                  <a:pt x="4499673" y="134239"/>
                </a:lnTo>
                <a:lnTo>
                  <a:pt x="4499673" y="58788"/>
                </a:lnTo>
                <a:lnTo>
                  <a:pt x="4499673" y="42113"/>
                </a:lnTo>
                <a:close/>
              </a:path>
              <a:path w="7735570" h="197485">
                <a:moveTo>
                  <a:pt x="4696574" y="97180"/>
                </a:moveTo>
                <a:lnTo>
                  <a:pt x="4683023" y="55067"/>
                </a:lnTo>
                <a:lnTo>
                  <a:pt x="4678565" y="50850"/>
                </a:lnTo>
                <a:lnTo>
                  <a:pt x="4678565" y="97180"/>
                </a:lnTo>
                <a:lnTo>
                  <a:pt x="4677943" y="106451"/>
                </a:lnTo>
                <a:lnTo>
                  <a:pt x="4650714" y="139319"/>
                </a:lnTo>
                <a:lnTo>
                  <a:pt x="4643145" y="140042"/>
                </a:lnTo>
                <a:lnTo>
                  <a:pt x="4636198" y="140042"/>
                </a:lnTo>
                <a:lnTo>
                  <a:pt x="4610100" y="122186"/>
                </a:lnTo>
                <a:lnTo>
                  <a:pt x="4610100" y="72326"/>
                </a:lnTo>
                <a:lnTo>
                  <a:pt x="4613173" y="67462"/>
                </a:lnTo>
                <a:lnTo>
                  <a:pt x="4617694" y="63347"/>
                </a:lnTo>
                <a:lnTo>
                  <a:pt x="4625975" y="58635"/>
                </a:lnTo>
                <a:lnTo>
                  <a:pt x="4629696" y="56502"/>
                </a:lnTo>
                <a:lnTo>
                  <a:pt x="4636198" y="54762"/>
                </a:lnTo>
                <a:lnTo>
                  <a:pt x="4643145" y="54762"/>
                </a:lnTo>
                <a:lnTo>
                  <a:pt x="4676140" y="80073"/>
                </a:lnTo>
                <a:lnTo>
                  <a:pt x="4678565" y="97180"/>
                </a:lnTo>
                <a:lnTo>
                  <a:pt x="4678565" y="50850"/>
                </a:lnTo>
                <a:lnTo>
                  <a:pt x="4675784" y="48221"/>
                </a:lnTo>
                <a:lnTo>
                  <a:pt x="4667440" y="43345"/>
                </a:lnTo>
                <a:lnTo>
                  <a:pt x="4657991" y="40411"/>
                </a:lnTo>
                <a:lnTo>
                  <a:pt x="4647463" y="39433"/>
                </a:lnTo>
                <a:lnTo>
                  <a:pt x="4639615" y="39433"/>
                </a:lnTo>
                <a:lnTo>
                  <a:pt x="4632426" y="41224"/>
                </a:lnTo>
                <a:lnTo>
                  <a:pt x="4619333" y="48361"/>
                </a:lnTo>
                <a:lnTo>
                  <a:pt x="4614075" y="52984"/>
                </a:lnTo>
                <a:lnTo>
                  <a:pt x="4610100" y="58635"/>
                </a:lnTo>
                <a:lnTo>
                  <a:pt x="4610100" y="42113"/>
                </a:lnTo>
                <a:lnTo>
                  <a:pt x="4592980" y="42113"/>
                </a:lnTo>
                <a:lnTo>
                  <a:pt x="4592980" y="194665"/>
                </a:lnTo>
                <a:lnTo>
                  <a:pt x="4610100" y="194665"/>
                </a:lnTo>
                <a:lnTo>
                  <a:pt x="4610100" y="135877"/>
                </a:lnTo>
                <a:lnTo>
                  <a:pt x="4617631" y="144348"/>
                </a:lnTo>
                <a:lnTo>
                  <a:pt x="4626356" y="150393"/>
                </a:lnTo>
                <a:lnTo>
                  <a:pt x="4636300" y="154012"/>
                </a:lnTo>
                <a:lnTo>
                  <a:pt x="4647463" y="155232"/>
                </a:lnTo>
                <a:lnTo>
                  <a:pt x="4658055" y="154241"/>
                </a:lnTo>
                <a:lnTo>
                  <a:pt x="4689030" y="130886"/>
                </a:lnTo>
                <a:lnTo>
                  <a:pt x="4695736" y="109753"/>
                </a:lnTo>
                <a:lnTo>
                  <a:pt x="4696574" y="97180"/>
                </a:lnTo>
                <a:close/>
              </a:path>
              <a:path w="7735570" h="197485">
                <a:moveTo>
                  <a:pt x="4777765" y="39878"/>
                </a:moveTo>
                <a:lnTo>
                  <a:pt x="4767364" y="41135"/>
                </a:lnTo>
                <a:lnTo>
                  <a:pt x="4757750" y="44907"/>
                </a:lnTo>
                <a:lnTo>
                  <a:pt x="4748911" y="51181"/>
                </a:lnTo>
                <a:lnTo>
                  <a:pt x="4740859" y="59982"/>
                </a:lnTo>
                <a:lnTo>
                  <a:pt x="4740859" y="42113"/>
                </a:lnTo>
                <a:lnTo>
                  <a:pt x="4723739" y="42113"/>
                </a:lnTo>
                <a:lnTo>
                  <a:pt x="4723739" y="152552"/>
                </a:lnTo>
                <a:lnTo>
                  <a:pt x="4740859" y="152552"/>
                </a:lnTo>
                <a:lnTo>
                  <a:pt x="4740859" y="74409"/>
                </a:lnTo>
                <a:lnTo>
                  <a:pt x="4743145" y="70142"/>
                </a:lnTo>
                <a:lnTo>
                  <a:pt x="4747412" y="66128"/>
                </a:lnTo>
                <a:lnTo>
                  <a:pt x="4757610" y="59982"/>
                </a:lnTo>
                <a:lnTo>
                  <a:pt x="4759909" y="58585"/>
                </a:lnTo>
                <a:lnTo>
                  <a:pt x="4765662" y="56705"/>
                </a:lnTo>
                <a:lnTo>
                  <a:pt x="4770920" y="56705"/>
                </a:lnTo>
                <a:lnTo>
                  <a:pt x="4777765" y="57442"/>
                </a:lnTo>
                <a:lnTo>
                  <a:pt x="4777765" y="56705"/>
                </a:lnTo>
                <a:lnTo>
                  <a:pt x="4777765" y="39878"/>
                </a:lnTo>
                <a:close/>
              </a:path>
              <a:path w="7735570" h="197485">
                <a:moveTo>
                  <a:pt x="4816297" y="42113"/>
                </a:moveTo>
                <a:lnTo>
                  <a:pt x="4799177" y="42113"/>
                </a:lnTo>
                <a:lnTo>
                  <a:pt x="4799177" y="152552"/>
                </a:lnTo>
                <a:lnTo>
                  <a:pt x="4816297" y="152552"/>
                </a:lnTo>
                <a:lnTo>
                  <a:pt x="4816297" y="42113"/>
                </a:lnTo>
                <a:close/>
              </a:path>
              <a:path w="7735570" h="197485">
                <a:moveTo>
                  <a:pt x="4819269" y="11709"/>
                </a:moveTo>
                <a:lnTo>
                  <a:pt x="4818138" y="8978"/>
                </a:lnTo>
                <a:lnTo>
                  <a:pt x="4813566" y="4406"/>
                </a:lnTo>
                <a:lnTo>
                  <a:pt x="4810836" y="3276"/>
                </a:lnTo>
                <a:lnTo>
                  <a:pt x="4804588" y="3276"/>
                </a:lnTo>
                <a:lnTo>
                  <a:pt x="4801908" y="4406"/>
                </a:lnTo>
                <a:lnTo>
                  <a:pt x="4797349" y="8978"/>
                </a:lnTo>
                <a:lnTo>
                  <a:pt x="4796206" y="11709"/>
                </a:lnTo>
                <a:lnTo>
                  <a:pt x="4796206" y="18161"/>
                </a:lnTo>
                <a:lnTo>
                  <a:pt x="4797349" y="20878"/>
                </a:lnTo>
                <a:lnTo>
                  <a:pt x="4801908" y="25247"/>
                </a:lnTo>
                <a:lnTo>
                  <a:pt x="4804588" y="26339"/>
                </a:lnTo>
                <a:lnTo>
                  <a:pt x="4810836" y="26339"/>
                </a:lnTo>
                <a:lnTo>
                  <a:pt x="4813566" y="25247"/>
                </a:lnTo>
                <a:lnTo>
                  <a:pt x="4818138" y="20878"/>
                </a:lnTo>
                <a:lnTo>
                  <a:pt x="4819269" y="18161"/>
                </a:lnTo>
                <a:lnTo>
                  <a:pt x="4819269" y="11709"/>
                </a:lnTo>
                <a:close/>
              </a:path>
              <a:path w="7735570" h="197485">
                <a:moveTo>
                  <a:pt x="5001082" y="152552"/>
                </a:moveTo>
                <a:lnTo>
                  <a:pt x="5000968" y="71882"/>
                </a:lnTo>
                <a:lnTo>
                  <a:pt x="4970272" y="39433"/>
                </a:lnTo>
                <a:lnTo>
                  <a:pt x="4963325" y="39433"/>
                </a:lnTo>
                <a:lnTo>
                  <a:pt x="4956340" y="41376"/>
                </a:lnTo>
                <a:lnTo>
                  <a:pt x="4942344" y="49110"/>
                </a:lnTo>
                <a:lnTo>
                  <a:pt x="4936985" y="54025"/>
                </a:lnTo>
                <a:lnTo>
                  <a:pt x="4933213" y="59982"/>
                </a:lnTo>
                <a:lnTo>
                  <a:pt x="4931689" y="54762"/>
                </a:lnTo>
                <a:lnTo>
                  <a:pt x="4931537" y="54216"/>
                </a:lnTo>
                <a:lnTo>
                  <a:pt x="4928260" y="49364"/>
                </a:lnTo>
                <a:lnTo>
                  <a:pt x="4923396" y="45389"/>
                </a:lnTo>
                <a:lnTo>
                  <a:pt x="4918634" y="41427"/>
                </a:lnTo>
                <a:lnTo>
                  <a:pt x="4911979" y="39433"/>
                </a:lnTo>
                <a:lnTo>
                  <a:pt x="4896612" y="39433"/>
                </a:lnTo>
                <a:lnTo>
                  <a:pt x="4889614" y="41465"/>
                </a:lnTo>
                <a:lnTo>
                  <a:pt x="4882464" y="45542"/>
                </a:lnTo>
                <a:lnTo>
                  <a:pt x="4875327" y="49504"/>
                </a:lnTo>
                <a:lnTo>
                  <a:pt x="4870412" y="53721"/>
                </a:lnTo>
                <a:lnTo>
                  <a:pt x="4867732" y="58191"/>
                </a:lnTo>
                <a:lnTo>
                  <a:pt x="4867732" y="42113"/>
                </a:lnTo>
                <a:lnTo>
                  <a:pt x="4850612" y="42113"/>
                </a:lnTo>
                <a:lnTo>
                  <a:pt x="4850612" y="152552"/>
                </a:lnTo>
                <a:lnTo>
                  <a:pt x="4867732" y="152552"/>
                </a:lnTo>
                <a:lnTo>
                  <a:pt x="4867732" y="71882"/>
                </a:lnTo>
                <a:lnTo>
                  <a:pt x="4870805" y="67411"/>
                </a:lnTo>
                <a:lnTo>
                  <a:pt x="4875022" y="63449"/>
                </a:lnTo>
                <a:lnTo>
                  <a:pt x="4883137" y="58191"/>
                </a:lnTo>
                <a:lnTo>
                  <a:pt x="4885741" y="56502"/>
                </a:lnTo>
                <a:lnTo>
                  <a:pt x="4891202" y="54762"/>
                </a:lnTo>
                <a:lnTo>
                  <a:pt x="4896751" y="54762"/>
                </a:lnTo>
                <a:lnTo>
                  <a:pt x="4905680" y="56184"/>
                </a:lnTo>
                <a:lnTo>
                  <a:pt x="4912042" y="60464"/>
                </a:lnTo>
                <a:lnTo>
                  <a:pt x="4915865" y="67576"/>
                </a:lnTo>
                <a:lnTo>
                  <a:pt x="4917148" y="77533"/>
                </a:lnTo>
                <a:lnTo>
                  <a:pt x="4917148" y="152552"/>
                </a:lnTo>
                <a:lnTo>
                  <a:pt x="4934255" y="152552"/>
                </a:lnTo>
                <a:lnTo>
                  <a:pt x="4934255" y="71589"/>
                </a:lnTo>
                <a:lnTo>
                  <a:pt x="4937239" y="67221"/>
                </a:lnTo>
                <a:lnTo>
                  <a:pt x="4941405" y="63347"/>
                </a:lnTo>
                <a:lnTo>
                  <a:pt x="4946764" y="59982"/>
                </a:lnTo>
                <a:lnTo>
                  <a:pt x="4952212" y="56502"/>
                </a:lnTo>
                <a:lnTo>
                  <a:pt x="4957826" y="54762"/>
                </a:lnTo>
                <a:lnTo>
                  <a:pt x="4963579" y="54762"/>
                </a:lnTo>
                <a:lnTo>
                  <a:pt x="4972494" y="56184"/>
                </a:lnTo>
                <a:lnTo>
                  <a:pt x="4978870" y="60464"/>
                </a:lnTo>
                <a:lnTo>
                  <a:pt x="4982692" y="67576"/>
                </a:lnTo>
                <a:lnTo>
                  <a:pt x="4983962" y="77533"/>
                </a:lnTo>
                <a:lnTo>
                  <a:pt x="4983962" y="152552"/>
                </a:lnTo>
                <a:lnTo>
                  <a:pt x="5001082" y="152552"/>
                </a:lnTo>
                <a:close/>
              </a:path>
              <a:path w="7735570" h="197485">
                <a:moveTo>
                  <a:pt x="5052441" y="42113"/>
                </a:moveTo>
                <a:lnTo>
                  <a:pt x="5035321" y="42113"/>
                </a:lnTo>
                <a:lnTo>
                  <a:pt x="5035321" y="152552"/>
                </a:lnTo>
                <a:lnTo>
                  <a:pt x="5052441" y="152552"/>
                </a:lnTo>
                <a:lnTo>
                  <a:pt x="5052441" y="42113"/>
                </a:lnTo>
                <a:close/>
              </a:path>
              <a:path w="7735570" h="197485">
                <a:moveTo>
                  <a:pt x="5055413" y="11709"/>
                </a:moveTo>
                <a:lnTo>
                  <a:pt x="5054282" y="8978"/>
                </a:lnTo>
                <a:lnTo>
                  <a:pt x="5049710" y="4406"/>
                </a:lnTo>
                <a:lnTo>
                  <a:pt x="5046980" y="3276"/>
                </a:lnTo>
                <a:lnTo>
                  <a:pt x="5040731" y="3276"/>
                </a:lnTo>
                <a:lnTo>
                  <a:pt x="5038052" y="4406"/>
                </a:lnTo>
                <a:lnTo>
                  <a:pt x="5033492" y="8978"/>
                </a:lnTo>
                <a:lnTo>
                  <a:pt x="5032349" y="11709"/>
                </a:lnTo>
                <a:lnTo>
                  <a:pt x="5032349" y="18161"/>
                </a:lnTo>
                <a:lnTo>
                  <a:pt x="5033492" y="20878"/>
                </a:lnTo>
                <a:lnTo>
                  <a:pt x="5038052" y="25247"/>
                </a:lnTo>
                <a:lnTo>
                  <a:pt x="5040731" y="26339"/>
                </a:lnTo>
                <a:lnTo>
                  <a:pt x="5046980" y="26339"/>
                </a:lnTo>
                <a:lnTo>
                  <a:pt x="5049710" y="25247"/>
                </a:lnTo>
                <a:lnTo>
                  <a:pt x="5054282" y="20878"/>
                </a:lnTo>
                <a:lnTo>
                  <a:pt x="5055413" y="18161"/>
                </a:lnTo>
                <a:lnTo>
                  <a:pt x="5055413" y="11709"/>
                </a:lnTo>
                <a:close/>
              </a:path>
              <a:path w="7735570" h="197485">
                <a:moveTo>
                  <a:pt x="5135283" y="148234"/>
                </a:moveTo>
                <a:lnTo>
                  <a:pt x="5132044" y="140042"/>
                </a:lnTo>
                <a:lnTo>
                  <a:pt x="5130216" y="135432"/>
                </a:lnTo>
                <a:lnTo>
                  <a:pt x="5127142" y="138506"/>
                </a:lnTo>
                <a:lnTo>
                  <a:pt x="5123269" y="140042"/>
                </a:lnTo>
                <a:lnTo>
                  <a:pt x="5114734" y="140042"/>
                </a:lnTo>
                <a:lnTo>
                  <a:pt x="5111864" y="138709"/>
                </a:lnTo>
                <a:lnTo>
                  <a:pt x="5109972" y="136029"/>
                </a:lnTo>
                <a:lnTo>
                  <a:pt x="5108194" y="133350"/>
                </a:lnTo>
                <a:lnTo>
                  <a:pt x="5107305" y="129921"/>
                </a:lnTo>
                <a:lnTo>
                  <a:pt x="5107305" y="57150"/>
                </a:lnTo>
                <a:lnTo>
                  <a:pt x="5129771" y="57150"/>
                </a:lnTo>
                <a:lnTo>
                  <a:pt x="5129771" y="42113"/>
                </a:lnTo>
                <a:lnTo>
                  <a:pt x="5107305" y="42113"/>
                </a:lnTo>
                <a:lnTo>
                  <a:pt x="5107305" y="11899"/>
                </a:lnTo>
                <a:lnTo>
                  <a:pt x="5090185" y="11899"/>
                </a:lnTo>
                <a:lnTo>
                  <a:pt x="5090185" y="42113"/>
                </a:lnTo>
                <a:lnTo>
                  <a:pt x="5071872" y="42113"/>
                </a:lnTo>
                <a:lnTo>
                  <a:pt x="5071872" y="57150"/>
                </a:lnTo>
                <a:lnTo>
                  <a:pt x="5090185" y="57150"/>
                </a:lnTo>
                <a:lnTo>
                  <a:pt x="5090249" y="129921"/>
                </a:lnTo>
                <a:lnTo>
                  <a:pt x="5091722" y="140741"/>
                </a:lnTo>
                <a:lnTo>
                  <a:pt x="5096319" y="148793"/>
                </a:lnTo>
                <a:lnTo>
                  <a:pt x="5104003" y="153619"/>
                </a:lnTo>
                <a:lnTo>
                  <a:pt x="5114734" y="155232"/>
                </a:lnTo>
                <a:lnTo>
                  <a:pt x="5123675" y="155232"/>
                </a:lnTo>
                <a:lnTo>
                  <a:pt x="5130520" y="152895"/>
                </a:lnTo>
                <a:lnTo>
                  <a:pt x="5135283" y="148234"/>
                </a:lnTo>
                <a:close/>
              </a:path>
              <a:path w="7735570" h="197485">
                <a:moveTo>
                  <a:pt x="5171084" y="42113"/>
                </a:moveTo>
                <a:lnTo>
                  <a:pt x="5153965" y="42113"/>
                </a:lnTo>
                <a:lnTo>
                  <a:pt x="5153965" y="152552"/>
                </a:lnTo>
                <a:lnTo>
                  <a:pt x="5171084" y="152552"/>
                </a:lnTo>
                <a:lnTo>
                  <a:pt x="5171084" y="42113"/>
                </a:lnTo>
                <a:close/>
              </a:path>
              <a:path w="7735570" h="197485">
                <a:moveTo>
                  <a:pt x="5174056" y="11709"/>
                </a:moveTo>
                <a:lnTo>
                  <a:pt x="5172913" y="8978"/>
                </a:lnTo>
                <a:lnTo>
                  <a:pt x="5168354" y="4406"/>
                </a:lnTo>
                <a:lnTo>
                  <a:pt x="5165623" y="3276"/>
                </a:lnTo>
                <a:lnTo>
                  <a:pt x="5159375" y="3276"/>
                </a:lnTo>
                <a:lnTo>
                  <a:pt x="5156695" y="4406"/>
                </a:lnTo>
                <a:lnTo>
                  <a:pt x="5152136" y="8978"/>
                </a:lnTo>
                <a:lnTo>
                  <a:pt x="5150993" y="11709"/>
                </a:lnTo>
                <a:lnTo>
                  <a:pt x="5150993" y="18161"/>
                </a:lnTo>
                <a:lnTo>
                  <a:pt x="5152136" y="20878"/>
                </a:lnTo>
                <a:lnTo>
                  <a:pt x="5156695" y="25247"/>
                </a:lnTo>
                <a:lnTo>
                  <a:pt x="5159375" y="26339"/>
                </a:lnTo>
                <a:lnTo>
                  <a:pt x="5165623" y="26339"/>
                </a:lnTo>
                <a:lnTo>
                  <a:pt x="5168354" y="25247"/>
                </a:lnTo>
                <a:lnTo>
                  <a:pt x="5172913" y="20878"/>
                </a:lnTo>
                <a:lnTo>
                  <a:pt x="5174056" y="18161"/>
                </a:lnTo>
                <a:lnTo>
                  <a:pt x="5174056" y="11709"/>
                </a:lnTo>
                <a:close/>
              </a:path>
              <a:path w="7735570" h="197485">
                <a:moveTo>
                  <a:pt x="5299608" y="42113"/>
                </a:moveTo>
                <a:lnTo>
                  <a:pt x="5280863" y="42113"/>
                </a:lnTo>
                <a:lnTo>
                  <a:pt x="5244249" y="132600"/>
                </a:lnTo>
                <a:lnTo>
                  <a:pt x="5207482" y="42113"/>
                </a:lnTo>
                <a:lnTo>
                  <a:pt x="5189029" y="42113"/>
                </a:lnTo>
                <a:lnTo>
                  <a:pt x="5234876" y="152552"/>
                </a:lnTo>
                <a:lnTo>
                  <a:pt x="5253621" y="152552"/>
                </a:lnTo>
                <a:lnTo>
                  <a:pt x="5261927" y="132600"/>
                </a:lnTo>
                <a:lnTo>
                  <a:pt x="5299608" y="42113"/>
                </a:lnTo>
                <a:close/>
              </a:path>
              <a:path w="7735570" h="197485">
                <a:moveTo>
                  <a:pt x="5418467" y="102984"/>
                </a:moveTo>
                <a:lnTo>
                  <a:pt x="5418366" y="97180"/>
                </a:lnTo>
                <a:lnTo>
                  <a:pt x="5417871" y="90335"/>
                </a:lnTo>
                <a:lnTo>
                  <a:pt x="5417566" y="86118"/>
                </a:lnTo>
                <a:lnTo>
                  <a:pt x="5414823" y="74815"/>
                </a:lnTo>
                <a:lnTo>
                  <a:pt x="5410263" y="64770"/>
                </a:lnTo>
                <a:lnTo>
                  <a:pt x="5403888" y="55956"/>
                </a:lnTo>
                <a:lnTo>
                  <a:pt x="5401500" y="53771"/>
                </a:lnTo>
                <a:lnTo>
                  <a:pt x="5401500" y="90335"/>
                </a:lnTo>
                <a:lnTo>
                  <a:pt x="5329174" y="90335"/>
                </a:lnTo>
                <a:lnTo>
                  <a:pt x="5351157" y="56261"/>
                </a:lnTo>
                <a:lnTo>
                  <a:pt x="5365191" y="53581"/>
                </a:lnTo>
                <a:lnTo>
                  <a:pt x="5372913" y="54241"/>
                </a:lnTo>
                <a:lnTo>
                  <a:pt x="5400878" y="82956"/>
                </a:lnTo>
                <a:lnTo>
                  <a:pt x="5401500" y="90335"/>
                </a:lnTo>
                <a:lnTo>
                  <a:pt x="5401500" y="53771"/>
                </a:lnTo>
                <a:lnTo>
                  <a:pt x="5365483" y="39433"/>
                </a:lnTo>
                <a:lnTo>
                  <a:pt x="5354294" y="40474"/>
                </a:lnTo>
                <a:lnTo>
                  <a:pt x="5319725" y="64922"/>
                </a:lnTo>
                <a:lnTo>
                  <a:pt x="5311013" y="97180"/>
                </a:lnTo>
                <a:lnTo>
                  <a:pt x="5311991" y="109397"/>
                </a:lnTo>
                <a:lnTo>
                  <a:pt x="5335105" y="146100"/>
                </a:lnTo>
                <a:lnTo>
                  <a:pt x="5367274" y="155232"/>
                </a:lnTo>
                <a:lnTo>
                  <a:pt x="5380126" y="154178"/>
                </a:lnTo>
                <a:lnTo>
                  <a:pt x="5391721" y="151015"/>
                </a:lnTo>
                <a:lnTo>
                  <a:pt x="5402072" y="145770"/>
                </a:lnTo>
                <a:lnTo>
                  <a:pt x="5407863" y="141084"/>
                </a:lnTo>
                <a:lnTo>
                  <a:pt x="5411178" y="138404"/>
                </a:lnTo>
                <a:lnTo>
                  <a:pt x="5402999" y="127241"/>
                </a:lnTo>
                <a:lnTo>
                  <a:pt x="5395620" y="133299"/>
                </a:lnTo>
                <a:lnTo>
                  <a:pt x="5387479" y="137629"/>
                </a:lnTo>
                <a:lnTo>
                  <a:pt x="5378577" y="140220"/>
                </a:lnTo>
                <a:lnTo>
                  <a:pt x="5368912" y="141084"/>
                </a:lnTo>
                <a:lnTo>
                  <a:pt x="5361102" y="140423"/>
                </a:lnTo>
                <a:lnTo>
                  <a:pt x="5330266" y="111010"/>
                </a:lnTo>
                <a:lnTo>
                  <a:pt x="5329174" y="102984"/>
                </a:lnTo>
                <a:lnTo>
                  <a:pt x="5418467" y="102984"/>
                </a:lnTo>
                <a:close/>
              </a:path>
              <a:path w="7735570" h="197485">
                <a:moveTo>
                  <a:pt x="5524551" y="113258"/>
                </a:moveTo>
                <a:lnTo>
                  <a:pt x="5490464" y="89293"/>
                </a:lnTo>
                <a:lnTo>
                  <a:pt x="5481421" y="87236"/>
                </a:lnTo>
                <a:lnTo>
                  <a:pt x="5473916" y="85204"/>
                </a:lnTo>
                <a:lnTo>
                  <a:pt x="5467947" y="83210"/>
                </a:lnTo>
                <a:lnTo>
                  <a:pt x="5463527" y="81254"/>
                </a:lnTo>
                <a:lnTo>
                  <a:pt x="5458663" y="78676"/>
                </a:lnTo>
                <a:lnTo>
                  <a:pt x="5456237" y="75158"/>
                </a:lnTo>
                <a:lnTo>
                  <a:pt x="5456237" y="65824"/>
                </a:lnTo>
                <a:lnTo>
                  <a:pt x="5458371" y="61709"/>
                </a:lnTo>
                <a:lnTo>
                  <a:pt x="5462638" y="58343"/>
                </a:lnTo>
                <a:lnTo>
                  <a:pt x="5467007" y="54965"/>
                </a:lnTo>
                <a:lnTo>
                  <a:pt x="5473001" y="53276"/>
                </a:lnTo>
                <a:lnTo>
                  <a:pt x="5487797" y="53276"/>
                </a:lnTo>
                <a:lnTo>
                  <a:pt x="5494236" y="54622"/>
                </a:lnTo>
                <a:lnTo>
                  <a:pt x="5505755" y="59982"/>
                </a:lnTo>
                <a:lnTo>
                  <a:pt x="5510263" y="63296"/>
                </a:lnTo>
                <a:lnTo>
                  <a:pt x="5513540" y="67271"/>
                </a:lnTo>
                <a:lnTo>
                  <a:pt x="5521579" y="55359"/>
                </a:lnTo>
                <a:lnTo>
                  <a:pt x="5480647" y="39433"/>
                </a:lnTo>
                <a:lnTo>
                  <a:pt x="5471744" y="39992"/>
                </a:lnTo>
                <a:lnTo>
                  <a:pt x="5439613" y="61709"/>
                </a:lnTo>
                <a:lnTo>
                  <a:pt x="5439575" y="79565"/>
                </a:lnTo>
                <a:lnTo>
                  <a:pt x="5442496" y="86271"/>
                </a:lnTo>
                <a:lnTo>
                  <a:pt x="5482844" y="104317"/>
                </a:lnTo>
                <a:lnTo>
                  <a:pt x="5490324" y="106527"/>
                </a:lnTo>
                <a:lnTo>
                  <a:pt x="5496242" y="108712"/>
                </a:lnTo>
                <a:lnTo>
                  <a:pt x="5500586" y="110871"/>
                </a:lnTo>
                <a:lnTo>
                  <a:pt x="5505450" y="113652"/>
                </a:lnTo>
                <a:lnTo>
                  <a:pt x="5507888" y="117475"/>
                </a:lnTo>
                <a:lnTo>
                  <a:pt x="5507888" y="127889"/>
                </a:lnTo>
                <a:lnTo>
                  <a:pt x="5505653" y="132461"/>
                </a:lnTo>
                <a:lnTo>
                  <a:pt x="5501183" y="136029"/>
                </a:lnTo>
                <a:lnTo>
                  <a:pt x="5496814" y="139598"/>
                </a:lnTo>
                <a:lnTo>
                  <a:pt x="5490375" y="141389"/>
                </a:lnTo>
                <a:lnTo>
                  <a:pt x="5474195" y="141389"/>
                </a:lnTo>
                <a:lnTo>
                  <a:pt x="5445518" y="125603"/>
                </a:lnTo>
                <a:lnTo>
                  <a:pt x="5436590" y="137960"/>
                </a:lnTo>
                <a:lnTo>
                  <a:pt x="5445518" y="145516"/>
                </a:lnTo>
                <a:lnTo>
                  <a:pt x="5455907" y="150914"/>
                </a:lnTo>
                <a:lnTo>
                  <a:pt x="5467769" y="154152"/>
                </a:lnTo>
                <a:lnTo>
                  <a:pt x="5481091" y="155232"/>
                </a:lnTo>
                <a:lnTo>
                  <a:pt x="5490438" y="154673"/>
                </a:lnTo>
                <a:lnTo>
                  <a:pt x="5523801" y="129159"/>
                </a:lnTo>
                <a:lnTo>
                  <a:pt x="5524551" y="121894"/>
                </a:lnTo>
                <a:lnTo>
                  <a:pt x="5524551" y="113258"/>
                </a:lnTo>
                <a:close/>
              </a:path>
              <a:path w="7735570" h="197485">
                <a:moveTo>
                  <a:pt x="5659907" y="148234"/>
                </a:moveTo>
                <a:lnTo>
                  <a:pt x="5656681" y="140042"/>
                </a:lnTo>
                <a:lnTo>
                  <a:pt x="5654853" y="135432"/>
                </a:lnTo>
                <a:lnTo>
                  <a:pt x="5651779" y="138506"/>
                </a:lnTo>
                <a:lnTo>
                  <a:pt x="5647906" y="140042"/>
                </a:lnTo>
                <a:lnTo>
                  <a:pt x="5639371" y="140042"/>
                </a:lnTo>
                <a:lnTo>
                  <a:pt x="5636501" y="138709"/>
                </a:lnTo>
                <a:lnTo>
                  <a:pt x="5634609" y="136029"/>
                </a:lnTo>
                <a:lnTo>
                  <a:pt x="5632831" y="133350"/>
                </a:lnTo>
                <a:lnTo>
                  <a:pt x="5631929" y="129921"/>
                </a:lnTo>
                <a:lnTo>
                  <a:pt x="5631929" y="57150"/>
                </a:lnTo>
                <a:lnTo>
                  <a:pt x="5654408" y="57150"/>
                </a:lnTo>
                <a:lnTo>
                  <a:pt x="5654408" y="42113"/>
                </a:lnTo>
                <a:lnTo>
                  <a:pt x="5631929" y="42113"/>
                </a:lnTo>
                <a:lnTo>
                  <a:pt x="5631929" y="11899"/>
                </a:lnTo>
                <a:lnTo>
                  <a:pt x="5614822" y="11899"/>
                </a:lnTo>
                <a:lnTo>
                  <a:pt x="5614822" y="42113"/>
                </a:lnTo>
                <a:lnTo>
                  <a:pt x="5596509" y="42113"/>
                </a:lnTo>
                <a:lnTo>
                  <a:pt x="5596509" y="57150"/>
                </a:lnTo>
                <a:lnTo>
                  <a:pt x="5614822" y="57150"/>
                </a:lnTo>
                <a:lnTo>
                  <a:pt x="5614886" y="129921"/>
                </a:lnTo>
                <a:lnTo>
                  <a:pt x="5616359" y="140741"/>
                </a:lnTo>
                <a:lnTo>
                  <a:pt x="5620956" y="148793"/>
                </a:lnTo>
                <a:lnTo>
                  <a:pt x="5628627" y="153619"/>
                </a:lnTo>
                <a:lnTo>
                  <a:pt x="5639371" y="155232"/>
                </a:lnTo>
                <a:lnTo>
                  <a:pt x="5648299" y="155232"/>
                </a:lnTo>
                <a:lnTo>
                  <a:pt x="5655145" y="152895"/>
                </a:lnTo>
                <a:lnTo>
                  <a:pt x="5659907" y="148234"/>
                </a:lnTo>
                <a:close/>
              </a:path>
              <a:path w="7735570" h="197485">
                <a:moveTo>
                  <a:pt x="5781446" y="97180"/>
                </a:moveTo>
                <a:lnTo>
                  <a:pt x="5766117" y="55524"/>
                </a:lnTo>
                <a:lnTo>
                  <a:pt x="5763438" y="53200"/>
                </a:lnTo>
                <a:lnTo>
                  <a:pt x="5763438" y="97180"/>
                </a:lnTo>
                <a:lnTo>
                  <a:pt x="5762790" y="106146"/>
                </a:lnTo>
                <a:lnTo>
                  <a:pt x="5734494" y="139293"/>
                </a:lnTo>
                <a:lnTo>
                  <a:pt x="5726823" y="140042"/>
                </a:lnTo>
                <a:lnTo>
                  <a:pt x="5719089" y="139306"/>
                </a:lnTo>
                <a:lnTo>
                  <a:pt x="5690705" y="106260"/>
                </a:lnTo>
                <a:lnTo>
                  <a:pt x="5690070" y="97180"/>
                </a:lnTo>
                <a:lnTo>
                  <a:pt x="5690717" y="88239"/>
                </a:lnTo>
                <a:lnTo>
                  <a:pt x="5719178" y="55524"/>
                </a:lnTo>
                <a:lnTo>
                  <a:pt x="5726823" y="54762"/>
                </a:lnTo>
                <a:lnTo>
                  <a:pt x="5734494" y="55524"/>
                </a:lnTo>
                <a:lnTo>
                  <a:pt x="5762790" y="88366"/>
                </a:lnTo>
                <a:lnTo>
                  <a:pt x="5763438" y="97180"/>
                </a:lnTo>
                <a:lnTo>
                  <a:pt x="5763438" y="53200"/>
                </a:lnTo>
                <a:lnTo>
                  <a:pt x="5757964" y="48475"/>
                </a:lnTo>
                <a:lnTo>
                  <a:pt x="5748706" y="43459"/>
                </a:lnTo>
                <a:lnTo>
                  <a:pt x="5738317" y="40436"/>
                </a:lnTo>
                <a:lnTo>
                  <a:pt x="5726823" y="39433"/>
                </a:lnTo>
                <a:lnTo>
                  <a:pt x="5715381" y="40436"/>
                </a:lnTo>
                <a:lnTo>
                  <a:pt x="5680824" y="64147"/>
                </a:lnTo>
                <a:lnTo>
                  <a:pt x="5672201" y="97180"/>
                </a:lnTo>
                <a:lnTo>
                  <a:pt x="5673166" y="109334"/>
                </a:lnTo>
                <a:lnTo>
                  <a:pt x="5695734" y="146100"/>
                </a:lnTo>
                <a:lnTo>
                  <a:pt x="5726823" y="155232"/>
                </a:lnTo>
                <a:lnTo>
                  <a:pt x="5738317" y="154216"/>
                </a:lnTo>
                <a:lnTo>
                  <a:pt x="5772823" y="130251"/>
                </a:lnTo>
                <a:lnTo>
                  <a:pt x="5780481" y="109334"/>
                </a:lnTo>
                <a:lnTo>
                  <a:pt x="5781446" y="97180"/>
                </a:lnTo>
                <a:close/>
              </a:path>
              <a:path w="7735570" h="197485">
                <a:moveTo>
                  <a:pt x="5971921" y="97485"/>
                </a:moveTo>
                <a:lnTo>
                  <a:pt x="5958230" y="55511"/>
                </a:lnTo>
                <a:lnTo>
                  <a:pt x="5954065" y="51485"/>
                </a:lnTo>
                <a:lnTo>
                  <a:pt x="5954065" y="97485"/>
                </a:lnTo>
                <a:lnTo>
                  <a:pt x="5953468" y="106489"/>
                </a:lnTo>
                <a:lnTo>
                  <a:pt x="5926201" y="139306"/>
                </a:lnTo>
                <a:lnTo>
                  <a:pt x="5918492" y="140042"/>
                </a:lnTo>
                <a:lnTo>
                  <a:pt x="5911558" y="140042"/>
                </a:lnTo>
                <a:lnTo>
                  <a:pt x="5885459" y="122631"/>
                </a:lnTo>
                <a:lnTo>
                  <a:pt x="5885459" y="72478"/>
                </a:lnTo>
                <a:lnTo>
                  <a:pt x="5911545" y="54762"/>
                </a:lnTo>
                <a:lnTo>
                  <a:pt x="5918492" y="54762"/>
                </a:lnTo>
                <a:lnTo>
                  <a:pt x="5951652" y="80137"/>
                </a:lnTo>
                <a:lnTo>
                  <a:pt x="5954065" y="97485"/>
                </a:lnTo>
                <a:lnTo>
                  <a:pt x="5954065" y="51485"/>
                </a:lnTo>
                <a:lnTo>
                  <a:pt x="5950940" y="48475"/>
                </a:lnTo>
                <a:lnTo>
                  <a:pt x="5942609" y="43459"/>
                </a:lnTo>
                <a:lnTo>
                  <a:pt x="5933237" y="40436"/>
                </a:lnTo>
                <a:lnTo>
                  <a:pt x="5922810" y="39433"/>
                </a:lnTo>
                <a:lnTo>
                  <a:pt x="5911824" y="40652"/>
                </a:lnTo>
                <a:lnTo>
                  <a:pt x="5901944" y="44272"/>
                </a:lnTo>
                <a:lnTo>
                  <a:pt x="5893155" y="50317"/>
                </a:lnTo>
                <a:lnTo>
                  <a:pt x="5885459" y="58788"/>
                </a:lnTo>
                <a:lnTo>
                  <a:pt x="5885459" y="0"/>
                </a:lnTo>
                <a:lnTo>
                  <a:pt x="5868340" y="0"/>
                </a:lnTo>
                <a:lnTo>
                  <a:pt x="5868340" y="152552"/>
                </a:lnTo>
                <a:lnTo>
                  <a:pt x="5885459" y="152552"/>
                </a:lnTo>
                <a:lnTo>
                  <a:pt x="5885459" y="136029"/>
                </a:lnTo>
                <a:lnTo>
                  <a:pt x="5889625" y="141681"/>
                </a:lnTo>
                <a:lnTo>
                  <a:pt x="5894933" y="146291"/>
                </a:lnTo>
                <a:lnTo>
                  <a:pt x="5907837" y="153441"/>
                </a:lnTo>
                <a:lnTo>
                  <a:pt x="5914974" y="155232"/>
                </a:lnTo>
                <a:lnTo>
                  <a:pt x="5922810" y="155232"/>
                </a:lnTo>
                <a:lnTo>
                  <a:pt x="5957760" y="140042"/>
                </a:lnTo>
                <a:lnTo>
                  <a:pt x="5971070" y="110045"/>
                </a:lnTo>
                <a:lnTo>
                  <a:pt x="5971921" y="97485"/>
                </a:lnTo>
                <a:close/>
              </a:path>
              <a:path w="7735570" h="197485">
                <a:moveTo>
                  <a:pt x="6091466" y="42113"/>
                </a:moveTo>
                <a:lnTo>
                  <a:pt x="6074346" y="42113"/>
                </a:lnTo>
                <a:lnTo>
                  <a:pt x="6074346" y="123228"/>
                </a:lnTo>
                <a:lnTo>
                  <a:pt x="6071171" y="127698"/>
                </a:lnTo>
                <a:lnTo>
                  <a:pt x="6066612" y="131610"/>
                </a:lnTo>
                <a:lnTo>
                  <a:pt x="6054699" y="138353"/>
                </a:lnTo>
                <a:lnTo>
                  <a:pt x="6048349" y="140042"/>
                </a:lnTo>
                <a:lnTo>
                  <a:pt x="6033071" y="140042"/>
                </a:lnTo>
                <a:lnTo>
                  <a:pt x="6026823" y="138010"/>
                </a:lnTo>
                <a:lnTo>
                  <a:pt x="6018885" y="129870"/>
                </a:lnTo>
                <a:lnTo>
                  <a:pt x="6016904" y="123520"/>
                </a:lnTo>
                <a:lnTo>
                  <a:pt x="6016904" y="42113"/>
                </a:lnTo>
                <a:lnTo>
                  <a:pt x="5999785" y="42113"/>
                </a:lnTo>
                <a:lnTo>
                  <a:pt x="5999785" y="120103"/>
                </a:lnTo>
                <a:lnTo>
                  <a:pt x="6001994" y="135470"/>
                </a:lnTo>
                <a:lnTo>
                  <a:pt x="6008598" y="146443"/>
                </a:lnTo>
                <a:lnTo>
                  <a:pt x="6019622" y="153035"/>
                </a:lnTo>
                <a:lnTo>
                  <a:pt x="6035052" y="155232"/>
                </a:lnTo>
                <a:lnTo>
                  <a:pt x="6043295" y="155232"/>
                </a:lnTo>
                <a:lnTo>
                  <a:pt x="6074346" y="137071"/>
                </a:lnTo>
                <a:lnTo>
                  <a:pt x="6074346" y="152552"/>
                </a:lnTo>
                <a:lnTo>
                  <a:pt x="6091466" y="152552"/>
                </a:lnTo>
                <a:lnTo>
                  <a:pt x="6091466" y="137071"/>
                </a:lnTo>
                <a:lnTo>
                  <a:pt x="6091466" y="42113"/>
                </a:lnTo>
                <a:close/>
              </a:path>
              <a:path w="7735570" h="197485">
                <a:moveTo>
                  <a:pt x="6142863" y="42113"/>
                </a:moveTo>
                <a:lnTo>
                  <a:pt x="6125743" y="42113"/>
                </a:lnTo>
                <a:lnTo>
                  <a:pt x="6125743" y="152552"/>
                </a:lnTo>
                <a:lnTo>
                  <a:pt x="6142863" y="152552"/>
                </a:lnTo>
                <a:lnTo>
                  <a:pt x="6142863" y="42113"/>
                </a:lnTo>
                <a:close/>
              </a:path>
              <a:path w="7735570" h="197485">
                <a:moveTo>
                  <a:pt x="6145835" y="11709"/>
                </a:moveTo>
                <a:lnTo>
                  <a:pt x="6144692" y="8978"/>
                </a:lnTo>
                <a:lnTo>
                  <a:pt x="6140132" y="4406"/>
                </a:lnTo>
                <a:lnTo>
                  <a:pt x="6137402" y="3276"/>
                </a:lnTo>
                <a:lnTo>
                  <a:pt x="6131153" y="3276"/>
                </a:lnTo>
                <a:lnTo>
                  <a:pt x="6128474" y="4406"/>
                </a:lnTo>
                <a:lnTo>
                  <a:pt x="6123914" y="8978"/>
                </a:lnTo>
                <a:lnTo>
                  <a:pt x="6122771" y="11709"/>
                </a:lnTo>
                <a:lnTo>
                  <a:pt x="6122771" y="18161"/>
                </a:lnTo>
                <a:lnTo>
                  <a:pt x="6123914" y="20878"/>
                </a:lnTo>
                <a:lnTo>
                  <a:pt x="6128474" y="25247"/>
                </a:lnTo>
                <a:lnTo>
                  <a:pt x="6131153" y="26339"/>
                </a:lnTo>
                <a:lnTo>
                  <a:pt x="6137402" y="26339"/>
                </a:lnTo>
                <a:lnTo>
                  <a:pt x="6140132" y="25247"/>
                </a:lnTo>
                <a:lnTo>
                  <a:pt x="6144692" y="20878"/>
                </a:lnTo>
                <a:lnTo>
                  <a:pt x="6145835" y="18161"/>
                </a:lnTo>
                <a:lnTo>
                  <a:pt x="6145835" y="11709"/>
                </a:lnTo>
                <a:close/>
              </a:path>
              <a:path w="7735570" h="197485">
                <a:moveTo>
                  <a:pt x="6194298" y="0"/>
                </a:moveTo>
                <a:lnTo>
                  <a:pt x="6177178" y="0"/>
                </a:lnTo>
                <a:lnTo>
                  <a:pt x="6177178" y="152552"/>
                </a:lnTo>
                <a:lnTo>
                  <a:pt x="6194298" y="152552"/>
                </a:lnTo>
                <a:lnTo>
                  <a:pt x="6194298" y="0"/>
                </a:lnTo>
                <a:close/>
              </a:path>
              <a:path w="7735570" h="197485">
                <a:moveTo>
                  <a:pt x="6325794" y="0"/>
                </a:moveTo>
                <a:lnTo>
                  <a:pt x="6308687" y="0"/>
                </a:lnTo>
                <a:lnTo>
                  <a:pt x="6308687" y="58788"/>
                </a:lnTo>
                <a:lnTo>
                  <a:pt x="6308687" y="72478"/>
                </a:lnTo>
                <a:lnTo>
                  <a:pt x="6308687" y="122631"/>
                </a:lnTo>
                <a:lnTo>
                  <a:pt x="6305613" y="127495"/>
                </a:lnTo>
                <a:lnTo>
                  <a:pt x="6300990" y="131610"/>
                </a:lnTo>
                <a:lnTo>
                  <a:pt x="6288786" y="138353"/>
                </a:lnTo>
                <a:lnTo>
                  <a:pt x="6282347" y="140042"/>
                </a:lnTo>
                <a:lnTo>
                  <a:pt x="6275489" y="140042"/>
                </a:lnTo>
                <a:lnTo>
                  <a:pt x="6242456" y="114630"/>
                </a:lnTo>
                <a:lnTo>
                  <a:pt x="6240069" y="97485"/>
                </a:lnTo>
                <a:lnTo>
                  <a:pt x="6240678" y="88226"/>
                </a:lnTo>
                <a:lnTo>
                  <a:pt x="6267920" y="55486"/>
                </a:lnTo>
                <a:lnTo>
                  <a:pt x="6275489" y="54762"/>
                </a:lnTo>
                <a:lnTo>
                  <a:pt x="6282347" y="54762"/>
                </a:lnTo>
                <a:lnTo>
                  <a:pt x="6288786" y="56502"/>
                </a:lnTo>
                <a:lnTo>
                  <a:pt x="6300990" y="63449"/>
                </a:lnTo>
                <a:lnTo>
                  <a:pt x="6305613" y="67614"/>
                </a:lnTo>
                <a:lnTo>
                  <a:pt x="6308687" y="72478"/>
                </a:lnTo>
                <a:lnTo>
                  <a:pt x="6308687" y="58788"/>
                </a:lnTo>
                <a:lnTo>
                  <a:pt x="6305715" y="54762"/>
                </a:lnTo>
                <a:lnTo>
                  <a:pt x="6304216" y="52730"/>
                </a:lnTo>
                <a:lnTo>
                  <a:pt x="6298755" y="48018"/>
                </a:lnTo>
                <a:lnTo>
                  <a:pt x="6292316" y="44640"/>
                </a:lnTo>
                <a:lnTo>
                  <a:pt x="6285865" y="41173"/>
                </a:lnTo>
                <a:lnTo>
                  <a:pt x="6278867" y="39433"/>
                </a:lnTo>
                <a:lnTo>
                  <a:pt x="6271323" y="39433"/>
                </a:lnTo>
                <a:lnTo>
                  <a:pt x="6260897" y="40424"/>
                </a:lnTo>
                <a:lnTo>
                  <a:pt x="6229832" y="63766"/>
                </a:lnTo>
                <a:lnTo>
                  <a:pt x="6222212" y="97485"/>
                </a:lnTo>
                <a:lnTo>
                  <a:pt x="6223051" y="109931"/>
                </a:lnTo>
                <a:lnTo>
                  <a:pt x="6242926" y="146354"/>
                </a:lnTo>
                <a:lnTo>
                  <a:pt x="6271323" y="155232"/>
                </a:lnTo>
                <a:lnTo>
                  <a:pt x="6279172" y="155232"/>
                </a:lnTo>
                <a:lnTo>
                  <a:pt x="6286309" y="153441"/>
                </a:lnTo>
                <a:lnTo>
                  <a:pt x="6299212" y="146291"/>
                </a:lnTo>
                <a:lnTo>
                  <a:pt x="6304521" y="141681"/>
                </a:lnTo>
                <a:lnTo>
                  <a:pt x="6305728" y="140042"/>
                </a:lnTo>
                <a:lnTo>
                  <a:pt x="6308687" y="136029"/>
                </a:lnTo>
                <a:lnTo>
                  <a:pt x="6308687" y="152552"/>
                </a:lnTo>
                <a:lnTo>
                  <a:pt x="6325794" y="152552"/>
                </a:lnTo>
                <a:lnTo>
                  <a:pt x="6325794" y="136029"/>
                </a:lnTo>
                <a:lnTo>
                  <a:pt x="6325794" y="58788"/>
                </a:lnTo>
                <a:lnTo>
                  <a:pt x="6325794" y="0"/>
                </a:lnTo>
                <a:close/>
              </a:path>
              <a:path w="7735570" h="197485">
                <a:moveTo>
                  <a:pt x="6473063" y="39878"/>
                </a:moveTo>
                <a:lnTo>
                  <a:pt x="6462662" y="41135"/>
                </a:lnTo>
                <a:lnTo>
                  <a:pt x="6453048" y="44907"/>
                </a:lnTo>
                <a:lnTo>
                  <a:pt x="6444208" y="51181"/>
                </a:lnTo>
                <a:lnTo>
                  <a:pt x="6436157" y="59982"/>
                </a:lnTo>
                <a:lnTo>
                  <a:pt x="6436157" y="42113"/>
                </a:lnTo>
                <a:lnTo>
                  <a:pt x="6419037" y="42113"/>
                </a:lnTo>
                <a:lnTo>
                  <a:pt x="6419037" y="152552"/>
                </a:lnTo>
                <a:lnTo>
                  <a:pt x="6436157" y="152552"/>
                </a:lnTo>
                <a:lnTo>
                  <a:pt x="6436157" y="74409"/>
                </a:lnTo>
                <a:lnTo>
                  <a:pt x="6438430" y="70142"/>
                </a:lnTo>
                <a:lnTo>
                  <a:pt x="6442697" y="66128"/>
                </a:lnTo>
                <a:lnTo>
                  <a:pt x="6452895" y="59982"/>
                </a:lnTo>
                <a:lnTo>
                  <a:pt x="6455207" y="58585"/>
                </a:lnTo>
                <a:lnTo>
                  <a:pt x="6460960" y="56705"/>
                </a:lnTo>
                <a:lnTo>
                  <a:pt x="6466218" y="56705"/>
                </a:lnTo>
                <a:lnTo>
                  <a:pt x="6473063" y="57442"/>
                </a:lnTo>
                <a:lnTo>
                  <a:pt x="6473063" y="56705"/>
                </a:lnTo>
                <a:lnTo>
                  <a:pt x="6473063" y="39878"/>
                </a:lnTo>
                <a:close/>
              </a:path>
              <a:path w="7735570" h="197485">
                <a:moveTo>
                  <a:pt x="6595529" y="102984"/>
                </a:moveTo>
                <a:lnTo>
                  <a:pt x="6595427" y="97180"/>
                </a:lnTo>
                <a:lnTo>
                  <a:pt x="6594919" y="90335"/>
                </a:lnTo>
                <a:lnTo>
                  <a:pt x="6594615" y="86118"/>
                </a:lnTo>
                <a:lnTo>
                  <a:pt x="6591884" y="74815"/>
                </a:lnTo>
                <a:lnTo>
                  <a:pt x="6587325" y="64770"/>
                </a:lnTo>
                <a:lnTo>
                  <a:pt x="6580949" y="55956"/>
                </a:lnTo>
                <a:lnTo>
                  <a:pt x="6578562" y="53784"/>
                </a:lnTo>
                <a:lnTo>
                  <a:pt x="6578562" y="90335"/>
                </a:lnTo>
                <a:lnTo>
                  <a:pt x="6506235" y="90335"/>
                </a:lnTo>
                <a:lnTo>
                  <a:pt x="6528219" y="56261"/>
                </a:lnTo>
                <a:lnTo>
                  <a:pt x="6542252" y="53581"/>
                </a:lnTo>
                <a:lnTo>
                  <a:pt x="6549974" y="54241"/>
                </a:lnTo>
                <a:lnTo>
                  <a:pt x="6577927" y="82956"/>
                </a:lnTo>
                <a:lnTo>
                  <a:pt x="6578562" y="90335"/>
                </a:lnTo>
                <a:lnTo>
                  <a:pt x="6578562" y="53784"/>
                </a:lnTo>
                <a:lnTo>
                  <a:pt x="6542545" y="39433"/>
                </a:lnTo>
                <a:lnTo>
                  <a:pt x="6531343" y="40474"/>
                </a:lnTo>
                <a:lnTo>
                  <a:pt x="6496786" y="64922"/>
                </a:lnTo>
                <a:lnTo>
                  <a:pt x="6488074" y="97180"/>
                </a:lnTo>
                <a:lnTo>
                  <a:pt x="6489052" y="109397"/>
                </a:lnTo>
                <a:lnTo>
                  <a:pt x="6512153" y="146100"/>
                </a:lnTo>
                <a:lnTo>
                  <a:pt x="6544335" y="155232"/>
                </a:lnTo>
                <a:lnTo>
                  <a:pt x="6557175" y="154178"/>
                </a:lnTo>
                <a:lnTo>
                  <a:pt x="6568783" y="151015"/>
                </a:lnTo>
                <a:lnTo>
                  <a:pt x="6579133" y="145770"/>
                </a:lnTo>
                <a:lnTo>
                  <a:pt x="6584924" y="141084"/>
                </a:lnTo>
                <a:lnTo>
                  <a:pt x="6588239" y="138404"/>
                </a:lnTo>
                <a:lnTo>
                  <a:pt x="6580048" y="127241"/>
                </a:lnTo>
                <a:lnTo>
                  <a:pt x="6572669" y="133299"/>
                </a:lnTo>
                <a:lnTo>
                  <a:pt x="6564541" y="137629"/>
                </a:lnTo>
                <a:lnTo>
                  <a:pt x="6555638" y="140220"/>
                </a:lnTo>
                <a:lnTo>
                  <a:pt x="6545974" y="141084"/>
                </a:lnTo>
                <a:lnTo>
                  <a:pt x="6538163" y="140423"/>
                </a:lnTo>
                <a:lnTo>
                  <a:pt x="6507327" y="111010"/>
                </a:lnTo>
                <a:lnTo>
                  <a:pt x="6506235" y="102984"/>
                </a:lnTo>
                <a:lnTo>
                  <a:pt x="6595529" y="102984"/>
                </a:lnTo>
                <a:close/>
              </a:path>
              <a:path w="7735570" h="197485">
                <a:moveTo>
                  <a:pt x="6640296" y="0"/>
                </a:moveTo>
                <a:lnTo>
                  <a:pt x="6623177" y="0"/>
                </a:lnTo>
                <a:lnTo>
                  <a:pt x="6623177" y="152552"/>
                </a:lnTo>
                <a:lnTo>
                  <a:pt x="6640296" y="152552"/>
                </a:lnTo>
                <a:lnTo>
                  <a:pt x="6640296" y="0"/>
                </a:lnTo>
                <a:close/>
              </a:path>
              <a:path w="7735570" h="197485">
                <a:moveTo>
                  <a:pt x="6691731" y="42113"/>
                </a:moveTo>
                <a:lnTo>
                  <a:pt x="6674612" y="42113"/>
                </a:lnTo>
                <a:lnTo>
                  <a:pt x="6674612" y="152552"/>
                </a:lnTo>
                <a:lnTo>
                  <a:pt x="6691731" y="152552"/>
                </a:lnTo>
                <a:lnTo>
                  <a:pt x="6691731" y="42113"/>
                </a:lnTo>
                <a:close/>
              </a:path>
              <a:path w="7735570" h="197485">
                <a:moveTo>
                  <a:pt x="6694703" y="11709"/>
                </a:moveTo>
                <a:lnTo>
                  <a:pt x="6693560" y="8978"/>
                </a:lnTo>
                <a:lnTo>
                  <a:pt x="6689001" y="4406"/>
                </a:lnTo>
                <a:lnTo>
                  <a:pt x="6686270" y="3276"/>
                </a:lnTo>
                <a:lnTo>
                  <a:pt x="6680022" y="3276"/>
                </a:lnTo>
                <a:lnTo>
                  <a:pt x="6677342" y="4406"/>
                </a:lnTo>
                <a:lnTo>
                  <a:pt x="6672770" y="8978"/>
                </a:lnTo>
                <a:lnTo>
                  <a:pt x="6671640" y="11709"/>
                </a:lnTo>
                <a:lnTo>
                  <a:pt x="6671640" y="18161"/>
                </a:lnTo>
                <a:lnTo>
                  <a:pt x="6672770" y="20878"/>
                </a:lnTo>
                <a:lnTo>
                  <a:pt x="6677342" y="25247"/>
                </a:lnTo>
                <a:lnTo>
                  <a:pt x="6680022" y="26339"/>
                </a:lnTo>
                <a:lnTo>
                  <a:pt x="6686270" y="26339"/>
                </a:lnTo>
                <a:lnTo>
                  <a:pt x="6689001" y="25247"/>
                </a:lnTo>
                <a:lnTo>
                  <a:pt x="6693560" y="20878"/>
                </a:lnTo>
                <a:lnTo>
                  <a:pt x="6694703" y="18161"/>
                </a:lnTo>
                <a:lnTo>
                  <a:pt x="6694703" y="11709"/>
                </a:lnTo>
                <a:close/>
              </a:path>
              <a:path w="7735570" h="197485">
                <a:moveTo>
                  <a:pt x="6812216" y="76644"/>
                </a:moveTo>
                <a:lnTo>
                  <a:pt x="6787591" y="41897"/>
                </a:lnTo>
                <a:lnTo>
                  <a:pt x="6769506" y="39433"/>
                </a:lnTo>
                <a:lnTo>
                  <a:pt x="6756819" y="40576"/>
                </a:lnTo>
                <a:lnTo>
                  <a:pt x="6745249" y="44018"/>
                </a:lnTo>
                <a:lnTo>
                  <a:pt x="6734784" y="49733"/>
                </a:lnTo>
                <a:lnTo>
                  <a:pt x="6725450" y="57746"/>
                </a:lnTo>
                <a:lnTo>
                  <a:pt x="6733337" y="69507"/>
                </a:lnTo>
                <a:lnTo>
                  <a:pt x="6740868" y="62865"/>
                </a:lnTo>
                <a:lnTo>
                  <a:pt x="6749034" y="58115"/>
                </a:lnTo>
                <a:lnTo>
                  <a:pt x="6757835" y="55270"/>
                </a:lnTo>
                <a:lnTo>
                  <a:pt x="6767271" y="54317"/>
                </a:lnTo>
                <a:lnTo>
                  <a:pt x="6775310" y="54317"/>
                </a:lnTo>
                <a:lnTo>
                  <a:pt x="6781952" y="56349"/>
                </a:lnTo>
                <a:lnTo>
                  <a:pt x="6787210" y="60426"/>
                </a:lnTo>
                <a:lnTo>
                  <a:pt x="6792468" y="64389"/>
                </a:lnTo>
                <a:lnTo>
                  <a:pt x="6795097" y="70091"/>
                </a:lnTo>
                <a:lnTo>
                  <a:pt x="6795097" y="97485"/>
                </a:lnTo>
                <a:lnTo>
                  <a:pt x="6795097" y="108496"/>
                </a:lnTo>
                <a:lnTo>
                  <a:pt x="6795097" y="129184"/>
                </a:lnTo>
                <a:lnTo>
                  <a:pt x="6789407" y="135166"/>
                </a:lnTo>
                <a:lnTo>
                  <a:pt x="6782448" y="139446"/>
                </a:lnTo>
                <a:lnTo>
                  <a:pt x="6774231" y="142011"/>
                </a:lnTo>
                <a:lnTo>
                  <a:pt x="6764744" y="142875"/>
                </a:lnTo>
                <a:lnTo>
                  <a:pt x="6756603" y="142875"/>
                </a:lnTo>
                <a:lnTo>
                  <a:pt x="6737502" y="111772"/>
                </a:lnTo>
                <a:lnTo>
                  <a:pt x="6739991" y="105968"/>
                </a:lnTo>
                <a:lnTo>
                  <a:pt x="6750012" y="96939"/>
                </a:lnTo>
                <a:lnTo>
                  <a:pt x="6756603" y="94653"/>
                </a:lnTo>
                <a:lnTo>
                  <a:pt x="6764744" y="94653"/>
                </a:lnTo>
                <a:lnTo>
                  <a:pt x="6774231" y="95516"/>
                </a:lnTo>
                <a:lnTo>
                  <a:pt x="6782448" y="98107"/>
                </a:lnTo>
                <a:lnTo>
                  <a:pt x="6789407" y="102438"/>
                </a:lnTo>
                <a:lnTo>
                  <a:pt x="6795097" y="108496"/>
                </a:lnTo>
                <a:lnTo>
                  <a:pt x="6795097" y="97485"/>
                </a:lnTo>
                <a:lnTo>
                  <a:pt x="6758495" y="82296"/>
                </a:lnTo>
                <a:lnTo>
                  <a:pt x="6750456" y="82943"/>
                </a:lnTo>
                <a:lnTo>
                  <a:pt x="6720624" y="111099"/>
                </a:lnTo>
                <a:lnTo>
                  <a:pt x="6719938" y="118757"/>
                </a:lnTo>
                <a:lnTo>
                  <a:pt x="6720624" y="126199"/>
                </a:lnTo>
                <a:lnTo>
                  <a:pt x="6750507" y="154571"/>
                </a:lnTo>
                <a:lnTo>
                  <a:pt x="6758495" y="155232"/>
                </a:lnTo>
                <a:lnTo>
                  <a:pt x="6769265" y="154279"/>
                </a:lnTo>
                <a:lnTo>
                  <a:pt x="6778955" y="151434"/>
                </a:lnTo>
                <a:lnTo>
                  <a:pt x="6787566" y="146685"/>
                </a:lnTo>
                <a:lnTo>
                  <a:pt x="6791896" y="142875"/>
                </a:lnTo>
                <a:lnTo>
                  <a:pt x="6795097" y="140042"/>
                </a:lnTo>
                <a:lnTo>
                  <a:pt x="6795097" y="152552"/>
                </a:lnTo>
                <a:lnTo>
                  <a:pt x="6812216" y="152552"/>
                </a:lnTo>
                <a:lnTo>
                  <a:pt x="6812216" y="140042"/>
                </a:lnTo>
                <a:lnTo>
                  <a:pt x="6812216" y="97485"/>
                </a:lnTo>
                <a:lnTo>
                  <a:pt x="6812216" y="76644"/>
                </a:lnTo>
                <a:close/>
              </a:path>
              <a:path w="7735570" h="197485">
                <a:moveTo>
                  <a:pt x="6950100" y="97485"/>
                </a:moveTo>
                <a:lnTo>
                  <a:pt x="6936410" y="55511"/>
                </a:lnTo>
                <a:lnTo>
                  <a:pt x="6932244" y="51498"/>
                </a:lnTo>
                <a:lnTo>
                  <a:pt x="6932244" y="97485"/>
                </a:lnTo>
                <a:lnTo>
                  <a:pt x="6931634" y="106489"/>
                </a:lnTo>
                <a:lnTo>
                  <a:pt x="6904380" y="139306"/>
                </a:lnTo>
                <a:lnTo>
                  <a:pt x="6896671" y="140042"/>
                </a:lnTo>
                <a:lnTo>
                  <a:pt x="6889724" y="140042"/>
                </a:lnTo>
                <a:lnTo>
                  <a:pt x="6863639" y="122631"/>
                </a:lnTo>
                <a:lnTo>
                  <a:pt x="6863639" y="72478"/>
                </a:lnTo>
                <a:lnTo>
                  <a:pt x="6889724" y="54762"/>
                </a:lnTo>
                <a:lnTo>
                  <a:pt x="6896671" y="54762"/>
                </a:lnTo>
                <a:lnTo>
                  <a:pt x="6929818" y="80137"/>
                </a:lnTo>
                <a:lnTo>
                  <a:pt x="6932244" y="97485"/>
                </a:lnTo>
                <a:lnTo>
                  <a:pt x="6932244" y="51498"/>
                </a:lnTo>
                <a:lnTo>
                  <a:pt x="6929120" y="48475"/>
                </a:lnTo>
                <a:lnTo>
                  <a:pt x="6920789" y="43459"/>
                </a:lnTo>
                <a:lnTo>
                  <a:pt x="6911403" y="40436"/>
                </a:lnTo>
                <a:lnTo>
                  <a:pt x="6900989" y="39433"/>
                </a:lnTo>
                <a:lnTo>
                  <a:pt x="6890004" y="40652"/>
                </a:lnTo>
                <a:lnTo>
                  <a:pt x="6880111" y="44272"/>
                </a:lnTo>
                <a:lnTo>
                  <a:pt x="6871322" y="50317"/>
                </a:lnTo>
                <a:lnTo>
                  <a:pt x="6863639" y="58788"/>
                </a:lnTo>
                <a:lnTo>
                  <a:pt x="6863639" y="0"/>
                </a:lnTo>
                <a:lnTo>
                  <a:pt x="6846519" y="0"/>
                </a:lnTo>
                <a:lnTo>
                  <a:pt x="6846519" y="152552"/>
                </a:lnTo>
                <a:lnTo>
                  <a:pt x="6863639" y="152552"/>
                </a:lnTo>
                <a:lnTo>
                  <a:pt x="6863639" y="136029"/>
                </a:lnTo>
                <a:lnTo>
                  <a:pt x="6867804" y="141681"/>
                </a:lnTo>
                <a:lnTo>
                  <a:pt x="6873113" y="146291"/>
                </a:lnTo>
                <a:lnTo>
                  <a:pt x="6886003" y="153441"/>
                </a:lnTo>
                <a:lnTo>
                  <a:pt x="6893153" y="155232"/>
                </a:lnTo>
                <a:lnTo>
                  <a:pt x="6900989" y="155232"/>
                </a:lnTo>
                <a:lnTo>
                  <a:pt x="6935940" y="140042"/>
                </a:lnTo>
                <a:lnTo>
                  <a:pt x="6949249" y="110045"/>
                </a:lnTo>
                <a:lnTo>
                  <a:pt x="6950100" y="97485"/>
                </a:lnTo>
                <a:close/>
              </a:path>
              <a:path w="7735570" h="197485">
                <a:moveTo>
                  <a:pt x="6995084" y="0"/>
                </a:moveTo>
                <a:lnTo>
                  <a:pt x="6977964" y="0"/>
                </a:lnTo>
                <a:lnTo>
                  <a:pt x="6977964" y="152552"/>
                </a:lnTo>
                <a:lnTo>
                  <a:pt x="6995084" y="152552"/>
                </a:lnTo>
                <a:lnTo>
                  <a:pt x="6995084" y="0"/>
                </a:lnTo>
                <a:close/>
              </a:path>
              <a:path w="7735570" h="197485">
                <a:moveTo>
                  <a:pt x="7130453" y="102984"/>
                </a:moveTo>
                <a:lnTo>
                  <a:pt x="7130339" y="97180"/>
                </a:lnTo>
                <a:lnTo>
                  <a:pt x="7129843" y="90335"/>
                </a:lnTo>
                <a:lnTo>
                  <a:pt x="7129539" y="86118"/>
                </a:lnTo>
                <a:lnTo>
                  <a:pt x="7126808" y="74815"/>
                </a:lnTo>
                <a:lnTo>
                  <a:pt x="7122249" y="64770"/>
                </a:lnTo>
                <a:lnTo>
                  <a:pt x="7115861" y="55956"/>
                </a:lnTo>
                <a:lnTo>
                  <a:pt x="7113486" y="53784"/>
                </a:lnTo>
                <a:lnTo>
                  <a:pt x="7113486" y="90335"/>
                </a:lnTo>
                <a:lnTo>
                  <a:pt x="7041159" y="90335"/>
                </a:lnTo>
                <a:lnTo>
                  <a:pt x="7063143" y="56261"/>
                </a:lnTo>
                <a:lnTo>
                  <a:pt x="7077176" y="53581"/>
                </a:lnTo>
                <a:lnTo>
                  <a:pt x="7084885" y="54241"/>
                </a:lnTo>
                <a:lnTo>
                  <a:pt x="7112851" y="82956"/>
                </a:lnTo>
                <a:lnTo>
                  <a:pt x="7113486" y="90335"/>
                </a:lnTo>
                <a:lnTo>
                  <a:pt x="7113486" y="53784"/>
                </a:lnTo>
                <a:lnTo>
                  <a:pt x="7077469" y="39433"/>
                </a:lnTo>
                <a:lnTo>
                  <a:pt x="7066267" y="40474"/>
                </a:lnTo>
                <a:lnTo>
                  <a:pt x="7031698" y="64922"/>
                </a:lnTo>
                <a:lnTo>
                  <a:pt x="7022998" y="97180"/>
                </a:lnTo>
                <a:lnTo>
                  <a:pt x="7023976" y="109397"/>
                </a:lnTo>
                <a:lnTo>
                  <a:pt x="7047077" y="146100"/>
                </a:lnTo>
                <a:lnTo>
                  <a:pt x="7079259" y="155232"/>
                </a:lnTo>
                <a:lnTo>
                  <a:pt x="7092099" y="154178"/>
                </a:lnTo>
                <a:lnTo>
                  <a:pt x="7103694" y="151015"/>
                </a:lnTo>
                <a:lnTo>
                  <a:pt x="7114057" y="145770"/>
                </a:lnTo>
                <a:lnTo>
                  <a:pt x="7119848" y="141084"/>
                </a:lnTo>
                <a:lnTo>
                  <a:pt x="7123163" y="138404"/>
                </a:lnTo>
                <a:lnTo>
                  <a:pt x="7114972" y="127241"/>
                </a:lnTo>
                <a:lnTo>
                  <a:pt x="7107593" y="133299"/>
                </a:lnTo>
                <a:lnTo>
                  <a:pt x="7099452" y="137629"/>
                </a:lnTo>
                <a:lnTo>
                  <a:pt x="7090562" y="140220"/>
                </a:lnTo>
                <a:lnTo>
                  <a:pt x="7080898" y="141084"/>
                </a:lnTo>
                <a:lnTo>
                  <a:pt x="7073087" y="140423"/>
                </a:lnTo>
                <a:lnTo>
                  <a:pt x="7042251" y="111010"/>
                </a:lnTo>
                <a:lnTo>
                  <a:pt x="7041159" y="102984"/>
                </a:lnTo>
                <a:lnTo>
                  <a:pt x="7130453" y="102984"/>
                </a:lnTo>
                <a:close/>
              </a:path>
              <a:path w="7735570" h="197485">
                <a:moveTo>
                  <a:pt x="7306221" y="58635"/>
                </a:moveTo>
                <a:lnTo>
                  <a:pt x="7265746" y="39433"/>
                </a:lnTo>
                <a:lnTo>
                  <a:pt x="7254227" y="40474"/>
                </a:lnTo>
                <a:lnTo>
                  <a:pt x="7219378" y="64668"/>
                </a:lnTo>
                <a:lnTo>
                  <a:pt x="7210679" y="97180"/>
                </a:lnTo>
                <a:lnTo>
                  <a:pt x="7211644" y="109220"/>
                </a:lnTo>
                <a:lnTo>
                  <a:pt x="7234428" y="146011"/>
                </a:lnTo>
                <a:lnTo>
                  <a:pt x="7265746" y="155232"/>
                </a:lnTo>
                <a:lnTo>
                  <a:pt x="7277875" y="154025"/>
                </a:lnTo>
                <a:lnTo>
                  <a:pt x="7288657" y="150431"/>
                </a:lnTo>
                <a:lnTo>
                  <a:pt x="7298118" y="144424"/>
                </a:lnTo>
                <a:lnTo>
                  <a:pt x="7302347" y="140042"/>
                </a:lnTo>
                <a:lnTo>
                  <a:pt x="7306221" y="136029"/>
                </a:lnTo>
                <a:lnTo>
                  <a:pt x="7294766" y="125603"/>
                </a:lnTo>
                <a:lnTo>
                  <a:pt x="7289000" y="131927"/>
                </a:lnTo>
                <a:lnTo>
                  <a:pt x="7282408" y="136436"/>
                </a:lnTo>
                <a:lnTo>
                  <a:pt x="7275004" y="139141"/>
                </a:lnTo>
                <a:lnTo>
                  <a:pt x="7266787" y="140042"/>
                </a:lnTo>
                <a:lnTo>
                  <a:pt x="7258571" y="139306"/>
                </a:lnTo>
                <a:lnTo>
                  <a:pt x="7229183" y="106324"/>
                </a:lnTo>
                <a:lnTo>
                  <a:pt x="7228535" y="97180"/>
                </a:lnTo>
                <a:lnTo>
                  <a:pt x="7229195" y="88176"/>
                </a:lnTo>
                <a:lnTo>
                  <a:pt x="7258698" y="55499"/>
                </a:lnTo>
                <a:lnTo>
                  <a:pt x="7266787" y="54762"/>
                </a:lnTo>
                <a:lnTo>
                  <a:pt x="7275119" y="55664"/>
                </a:lnTo>
                <a:lnTo>
                  <a:pt x="7282561" y="58343"/>
                </a:lnTo>
                <a:lnTo>
                  <a:pt x="7289114" y="62801"/>
                </a:lnTo>
                <a:lnTo>
                  <a:pt x="7294766" y="69049"/>
                </a:lnTo>
                <a:lnTo>
                  <a:pt x="7306221" y="58635"/>
                </a:lnTo>
                <a:close/>
              </a:path>
              <a:path w="7735570" h="197485">
                <a:moveTo>
                  <a:pt x="7347344" y="0"/>
                </a:moveTo>
                <a:lnTo>
                  <a:pt x="7330237" y="0"/>
                </a:lnTo>
                <a:lnTo>
                  <a:pt x="7330237" y="152552"/>
                </a:lnTo>
                <a:lnTo>
                  <a:pt x="7347344" y="152552"/>
                </a:lnTo>
                <a:lnTo>
                  <a:pt x="7347344" y="0"/>
                </a:lnTo>
                <a:close/>
              </a:path>
              <a:path w="7735570" h="197485">
                <a:moveTo>
                  <a:pt x="7484504" y="97180"/>
                </a:moveTo>
                <a:lnTo>
                  <a:pt x="7469187" y="55524"/>
                </a:lnTo>
                <a:lnTo>
                  <a:pt x="7466495" y="53200"/>
                </a:lnTo>
                <a:lnTo>
                  <a:pt x="7466495" y="97180"/>
                </a:lnTo>
                <a:lnTo>
                  <a:pt x="7465860" y="106146"/>
                </a:lnTo>
                <a:lnTo>
                  <a:pt x="7437564" y="139293"/>
                </a:lnTo>
                <a:lnTo>
                  <a:pt x="7429894" y="140042"/>
                </a:lnTo>
                <a:lnTo>
                  <a:pt x="7422147" y="139306"/>
                </a:lnTo>
                <a:lnTo>
                  <a:pt x="7393775" y="106260"/>
                </a:lnTo>
                <a:lnTo>
                  <a:pt x="7393127" y="97180"/>
                </a:lnTo>
                <a:lnTo>
                  <a:pt x="7393775" y="88239"/>
                </a:lnTo>
                <a:lnTo>
                  <a:pt x="7422235" y="55524"/>
                </a:lnTo>
                <a:lnTo>
                  <a:pt x="7429894" y="54762"/>
                </a:lnTo>
                <a:lnTo>
                  <a:pt x="7437564" y="55524"/>
                </a:lnTo>
                <a:lnTo>
                  <a:pt x="7465860" y="88366"/>
                </a:lnTo>
                <a:lnTo>
                  <a:pt x="7466495" y="97180"/>
                </a:lnTo>
                <a:lnTo>
                  <a:pt x="7466495" y="53200"/>
                </a:lnTo>
                <a:lnTo>
                  <a:pt x="7461034" y="48475"/>
                </a:lnTo>
                <a:lnTo>
                  <a:pt x="7451763" y="43459"/>
                </a:lnTo>
                <a:lnTo>
                  <a:pt x="7441387" y="40436"/>
                </a:lnTo>
                <a:lnTo>
                  <a:pt x="7429894" y="39433"/>
                </a:lnTo>
                <a:lnTo>
                  <a:pt x="7418451" y="40436"/>
                </a:lnTo>
                <a:lnTo>
                  <a:pt x="7383894" y="64147"/>
                </a:lnTo>
                <a:lnTo>
                  <a:pt x="7375271" y="97180"/>
                </a:lnTo>
                <a:lnTo>
                  <a:pt x="7376223" y="109334"/>
                </a:lnTo>
                <a:lnTo>
                  <a:pt x="7398804" y="146100"/>
                </a:lnTo>
                <a:lnTo>
                  <a:pt x="7429894" y="155232"/>
                </a:lnTo>
                <a:lnTo>
                  <a:pt x="7441387" y="154216"/>
                </a:lnTo>
                <a:lnTo>
                  <a:pt x="7475880" y="130251"/>
                </a:lnTo>
                <a:lnTo>
                  <a:pt x="7483551" y="109334"/>
                </a:lnTo>
                <a:lnTo>
                  <a:pt x="7484504" y="97180"/>
                </a:lnTo>
                <a:close/>
              </a:path>
              <a:path w="7735570" h="197485">
                <a:moveTo>
                  <a:pt x="7604099" y="42113"/>
                </a:moveTo>
                <a:lnTo>
                  <a:pt x="7586993" y="42113"/>
                </a:lnTo>
                <a:lnTo>
                  <a:pt x="7586993" y="123228"/>
                </a:lnTo>
                <a:lnTo>
                  <a:pt x="7583818" y="127698"/>
                </a:lnTo>
                <a:lnTo>
                  <a:pt x="7579246" y="131610"/>
                </a:lnTo>
                <a:lnTo>
                  <a:pt x="7567346" y="138353"/>
                </a:lnTo>
                <a:lnTo>
                  <a:pt x="7560996" y="140042"/>
                </a:lnTo>
                <a:lnTo>
                  <a:pt x="7545718" y="140042"/>
                </a:lnTo>
                <a:lnTo>
                  <a:pt x="7539469" y="138010"/>
                </a:lnTo>
                <a:lnTo>
                  <a:pt x="7531532" y="129870"/>
                </a:lnTo>
                <a:lnTo>
                  <a:pt x="7529538" y="123520"/>
                </a:lnTo>
                <a:lnTo>
                  <a:pt x="7529538" y="42113"/>
                </a:lnTo>
                <a:lnTo>
                  <a:pt x="7512431" y="42113"/>
                </a:lnTo>
                <a:lnTo>
                  <a:pt x="7512431" y="120103"/>
                </a:lnTo>
                <a:lnTo>
                  <a:pt x="7514628" y="135470"/>
                </a:lnTo>
                <a:lnTo>
                  <a:pt x="7521245" y="146443"/>
                </a:lnTo>
                <a:lnTo>
                  <a:pt x="7532268" y="153035"/>
                </a:lnTo>
                <a:lnTo>
                  <a:pt x="7547699" y="155232"/>
                </a:lnTo>
                <a:lnTo>
                  <a:pt x="7555928" y="155232"/>
                </a:lnTo>
                <a:lnTo>
                  <a:pt x="7584376" y="140042"/>
                </a:lnTo>
                <a:lnTo>
                  <a:pt x="7586993" y="137071"/>
                </a:lnTo>
                <a:lnTo>
                  <a:pt x="7586993" y="152552"/>
                </a:lnTo>
                <a:lnTo>
                  <a:pt x="7604099" y="152552"/>
                </a:lnTo>
                <a:lnTo>
                  <a:pt x="7604099" y="137071"/>
                </a:lnTo>
                <a:lnTo>
                  <a:pt x="7604099" y="42113"/>
                </a:lnTo>
                <a:close/>
              </a:path>
              <a:path w="7735570" h="197485">
                <a:moveTo>
                  <a:pt x="7735570" y="0"/>
                </a:moveTo>
                <a:lnTo>
                  <a:pt x="7718450" y="0"/>
                </a:lnTo>
                <a:lnTo>
                  <a:pt x="7718450" y="58788"/>
                </a:lnTo>
                <a:lnTo>
                  <a:pt x="7718450" y="72478"/>
                </a:lnTo>
                <a:lnTo>
                  <a:pt x="7718450" y="122631"/>
                </a:lnTo>
                <a:lnTo>
                  <a:pt x="7715377" y="127495"/>
                </a:lnTo>
                <a:lnTo>
                  <a:pt x="7710767" y="131610"/>
                </a:lnTo>
                <a:lnTo>
                  <a:pt x="7698562" y="138353"/>
                </a:lnTo>
                <a:lnTo>
                  <a:pt x="7692110" y="140042"/>
                </a:lnTo>
                <a:lnTo>
                  <a:pt x="7685265" y="140042"/>
                </a:lnTo>
                <a:lnTo>
                  <a:pt x="7652220" y="114630"/>
                </a:lnTo>
                <a:lnTo>
                  <a:pt x="7649845" y="97485"/>
                </a:lnTo>
                <a:lnTo>
                  <a:pt x="7650454" y="88226"/>
                </a:lnTo>
                <a:lnTo>
                  <a:pt x="7677683" y="55486"/>
                </a:lnTo>
                <a:lnTo>
                  <a:pt x="7685265" y="54762"/>
                </a:lnTo>
                <a:lnTo>
                  <a:pt x="7692110" y="54762"/>
                </a:lnTo>
                <a:lnTo>
                  <a:pt x="7698562" y="56502"/>
                </a:lnTo>
                <a:lnTo>
                  <a:pt x="7710767" y="63449"/>
                </a:lnTo>
                <a:lnTo>
                  <a:pt x="7715377" y="67614"/>
                </a:lnTo>
                <a:lnTo>
                  <a:pt x="7718450" y="72478"/>
                </a:lnTo>
                <a:lnTo>
                  <a:pt x="7718450" y="58788"/>
                </a:lnTo>
                <a:lnTo>
                  <a:pt x="7715491" y="54762"/>
                </a:lnTo>
                <a:lnTo>
                  <a:pt x="7713993" y="52730"/>
                </a:lnTo>
                <a:lnTo>
                  <a:pt x="7708532" y="48018"/>
                </a:lnTo>
                <a:lnTo>
                  <a:pt x="7702080" y="44640"/>
                </a:lnTo>
                <a:lnTo>
                  <a:pt x="7695628" y="41173"/>
                </a:lnTo>
                <a:lnTo>
                  <a:pt x="7688643" y="39433"/>
                </a:lnTo>
                <a:lnTo>
                  <a:pt x="7681100" y="39433"/>
                </a:lnTo>
                <a:lnTo>
                  <a:pt x="7645527" y="55219"/>
                </a:lnTo>
                <a:lnTo>
                  <a:pt x="7631989" y="97485"/>
                </a:lnTo>
                <a:lnTo>
                  <a:pt x="7632827" y="109931"/>
                </a:lnTo>
                <a:lnTo>
                  <a:pt x="7652690" y="146354"/>
                </a:lnTo>
                <a:lnTo>
                  <a:pt x="7681100" y="155232"/>
                </a:lnTo>
                <a:lnTo>
                  <a:pt x="7688935" y="155232"/>
                </a:lnTo>
                <a:lnTo>
                  <a:pt x="7696086" y="153441"/>
                </a:lnTo>
                <a:lnTo>
                  <a:pt x="7708976" y="146291"/>
                </a:lnTo>
                <a:lnTo>
                  <a:pt x="7714285" y="141681"/>
                </a:lnTo>
                <a:lnTo>
                  <a:pt x="7715491" y="140042"/>
                </a:lnTo>
                <a:lnTo>
                  <a:pt x="7718450" y="136029"/>
                </a:lnTo>
                <a:lnTo>
                  <a:pt x="7718450" y="152552"/>
                </a:lnTo>
                <a:lnTo>
                  <a:pt x="7735570" y="152552"/>
                </a:lnTo>
                <a:lnTo>
                  <a:pt x="7735570" y="136029"/>
                </a:lnTo>
                <a:lnTo>
                  <a:pt x="7735570" y="58788"/>
                </a:lnTo>
                <a:lnTo>
                  <a:pt x="7735570" y="0"/>
                </a:lnTo>
                <a:close/>
              </a:path>
            </a:pathLst>
          </a:custGeom>
          <a:solidFill>
            <a:srgbClr val="616161"/>
          </a:solidFill>
        </p:spPr>
        <p:txBody>
          <a:bodyPr wrap="square" lIns="0" tIns="0" rIns="0" bIns="0" rtlCol="0"/>
          <a:lstStyle/>
          <a:p>
            <a:endParaRPr/>
          </a:p>
        </p:txBody>
      </p:sp>
      <p:pic>
        <p:nvPicPr>
          <p:cNvPr id="17" name="object 17"/>
          <p:cNvPicPr/>
          <p:nvPr/>
        </p:nvPicPr>
        <p:blipFill>
          <a:blip r:embed="rId8" cstate="print"/>
          <a:stretch>
            <a:fillRect/>
          </a:stretch>
        </p:blipFill>
        <p:spPr>
          <a:xfrm>
            <a:off x="408438" y="4531849"/>
            <a:ext cx="3659602" cy="1995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8683" y="3523314"/>
            <a:ext cx="7516940" cy="822960"/>
            <a:chOff x="468314" y="3914794"/>
            <a:chExt cx="8352155" cy="914400"/>
          </a:xfrm>
        </p:grpSpPr>
        <p:sp>
          <p:nvSpPr>
            <p:cNvPr id="4" name="object 4"/>
            <p:cNvSpPr/>
            <p:nvPr/>
          </p:nvSpPr>
          <p:spPr>
            <a:xfrm>
              <a:off x="468314" y="3914794"/>
              <a:ext cx="8352155" cy="914400"/>
            </a:xfrm>
            <a:custGeom>
              <a:avLst/>
              <a:gdLst/>
              <a:ahLst/>
              <a:cxnLst/>
              <a:rect l="l" t="t" r="r" b="b"/>
              <a:pathLst>
                <a:path w="8352155" h="914400">
                  <a:moveTo>
                    <a:pt x="8352157" y="914399"/>
                  </a:moveTo>
                  <a:lnTo>
                    <a:pt x="0" y="914399"/>
                  </a:lnTo>
                  <a:lnTo>
                    <a:pt x="0" y="0"/>
                  </a:lnTo>
                  <a:lnTo>
                    <a:pt x="8352157" y="0"/>
                  </a:lnTo>
                  <a:lnTo>
                    <a:pt x="8352157" y="914399"/>
                  </a:lnTo>
                  <a:close/>
                </a:path>
              </a:pathLst>
            </a:custGeom>
            <a:solidFill>
              <a:srgbClr val="FFFFFF"/>
            </a:solidFill>
          </p:spPr>
          <p:txBody>
            <a:bodyPr wrap="square" lIns="0" tIns="0" rIns="0" bIns="0" rtlCol="0"/>
            <a:lstStyle/>
            <a:p>
              <a:endParaRPr sz="1620"/>
            </a:p>
          </p:txBody>
        </p:sp>
        <p:sp>
          <p:nvSpPr>
            <p:cNvPr id="5" name="object 5"/>
            <p:cNvSpPr/>
            <p:nvPr/>
          </p:nvSpPr>
          <p:spPr>
            <a:xfrm>
              <a:off x="468314" y="3914794"/>
              <a:ext cx="8352155" cy="914400"/>
            </a:xfrm>
            <a:custGeom>
              <a:avLst/>
              <a:gdLst/>
              <a:ahLst/>
              <a:cxnLst/>
              <a:rect l="l" t="t" r="r" b="b"/>
              <a:pathLst>
                <a:path w="8352155" h="914400">
                  <a:moveTo>
                    <a:pt x="0" y="0"/>
                  </a:moveTo>
                  <a:lnTo>
                    <a:pt x="8352157" y="0"/>
                  </a:lnTo>
                  <a:lnTo>
                    <a:pt x="8352157" y="914399"/>
                  </a:lnTo>
                  <a:lnTo>
                    <a:pt x="0" y="914399"/>
                  </a:lnTo>
                  <a:lnTo>
                    <a:pt x="0" y="0"/>
                  </a:lnTo>
                  <a:close/>
                </a:path>
              </a:pathLst>
            </a:custGeom>
            <a:ln w="25399">
              <a:solidFill>
                <a:srgbClr val="005EB8"/>
              </a:solidFill>
            </a:ln>
          </p:spPr>
          <p:txBody>
            <a:bodyPr wrap="square" lIns="0" tIns="0" rIns="0" bIns="0" rtlCol="0"/>
            <a:lstStyle/>
            <a:p>
              <a:endParaRPr sz="1620"/>
            </a:p>
          </p:txBody>
        </p:sp>
      </p:grpSp>
      <p:sp>
        <p:nvSpPr>
          <p:cNvPr id="6" name="object 6"/>
          <p:cNvSpPr txBox="1">
            <a:spLocks noGrp="1"/>
          </p:cNvSpPr>
          <p:nvPr>
            <p:ph type="title"/>
          </p:nvPr>
        </p:nvSpPr>
        <p:spPr>
          <a:xfrm>
            <a:off x="867251" y="151459"/>
            <a:ext cx="2992374"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r>
              <a:rPr sz="2400" spc="-81" dirty="0">
                <a:latin typeface="Trebuchet MS" panose="020B0603020202020204" pitchFamily="34" charset="0"/>
              </a:rPr>
              <a:t> </a:t>
            </a:r>
            <a:r>
              <a:rPr sz="2400" spc="-5" dirty="0">
                <a:latin typeface="Trebuchet MS" panose="020B0603020202020204" pitchFamily="34" charset="0"/>
              </a:rPr>
              <a:t>layers</a:t>
            </a:r>
          </a:p>
        </p:txBody>
      </p:sp>
      <p:sp>
        <p:nvSpPr>
          <p:cNvPr id="7" name="object 7"/>
          <p:cNvSpPr txBox="1"/>
          <p:nvPr/>
        </p:nvSpPr>
        <p:spPr>
          <a:xfrm>
            <a:off x="867251" y="3413129"/>
            <a:ext cx="7409498" cy="1008738"/>
          </a:xfrm>
          <a:prstGeom prst="rect">
            <a:avLst/>
          </a:prstGeom>
        </p:spPr>
        <p:txBody>
          <a:bodyPr vert="horz" wrap="square" lIns="0" tIns="11430" rIns="0" bIns="0" rtlCol="0">
            <a:spAutoFit/>
          </a:bodyPr>
          <a:lstStyle/>
          <a:p>
            <a:pPr marL="129159" algn="ctr">
              <a:spcBef>
                <a:spcPts val="90"/>
              </a:spcBef>
            </a:pPr>
            <a:r>
              <a:rPr sz="3240" spc="-5" dirty="0">
                <a:latin typeface="Arial MT"/>
                <a:cs typeface="Arial MT"/>
              </a:rPr>
              <a:t>Cluster</a:t>
            </a:r>
            <a:endParaRPr sz="3240" dirty="0">
              <a:latin typeface="Arial MT"/>
              <a:cs typeface="Arial MT"/>
            </a:endParaRPr>
          </a:p>
          <a:p>
            <a:pPr algn="ctr">
              <a:tabLst>
                <a:tab pos="1413320" algn="l"/>
                <a:tab pos="7386066" algn="l"/>
              </a:tabLst>
            </a:pPr>
            <a:r>
              <a:rPr sz="3240" u="sng" dirty="0">
                <a:uFill>
                  <a:solidFill>
                    <a:srgbClr val="FF671F"/>
                  </a:solidFill>
                </a:uFill>
                <a:latin typeface="Times New Roman"/>
                <a:cs typeface="Times New Roman"/>
              </a:rPr>
              <a:t> 	</a:t>
            </a:r>
            <a:r>
              <a:rPr sz="3240" u="sng" spc="-5" dirty="0">
                <a:uFill>
                  <a:solidFill>
                    <a:srgbClr val="FF671F"/>
                  </a:solidFill>
                </a:uFill>
                <a:latin typeface="Arial MT"/>
                <a:cs typeface="Arial MT"/>
              </a:rPr>
              <a:t>(of</a:t>
            </a:r>
            <a:r>
              <a:rPr sz="3240" u="sng" spc="-27" dirty="0">
                <a:uFill>
                  <a:solidFill>
                    <a:srgbClr val="FF671F"/>
                  </a:solidFill>
                </a:uFill>
                <a:latin typeface="Arial MT"/>
                <a:cs typeface="Arial MT"/>
              </a:rPr>
              <a:t> </a:t>
            </a:r>
            <a:r>
              <a:rPr sz="3240" u="sng" dirty="0">
                <a:uFill>
                  <a:solidFill>
                    <a:srgbClr val="FF671F"/>
                  </a:solidFill>
                </a:uFill>
                <a:latin typeface="Arial MT"/>
                <a:cs typeface="Arial MT"/>
              </a:rPr>
              <a:t>shared</a:t>
            </a:r>
            <a:r>
              <a:rPr sz="3240" u="sng" spc="-23" dirty="0">
                <a:uFill>
                  <a:solidFill>
                    <a:srgbClr val="FF671F"/>
                  </a:solidFill>
                </a:uFill>
                <a:latin typeface="Arial MT"/>
                <a:cs typeface="Arial MT"/>
              </a:rPr>
              <a:t> </a:t>
            </a:r>
            <a:r>
              <a:rPr sz="3240" u="sng" spc="-5" dirty="0">
                <a:uFill>
                  <a:solidFill>
                    <a:srgbClr val="FF671F"/>
                  </a:solidFill>
                </a:uFill>
                <a:latin typeface="Arial MT"/>
                <a:cs typeface="Arial MT"/>
              </a:rPr>
              <a:t>nothing</a:t>
            </a:r>
            <a:r>
              <a:rPr sz="3240" u="sng" spc="-23" dirty="0">
                <a:uFill>
                  <a:solidFill>
                    <a:srgbClr val="FF671F"/>
                  </a:solidFill>
                </a:uFill>
                <a:latin typeface="Arial MT"/>
                <a:cs typeface="Arial MT"/>
              </a:rPr>
              <a:t> </a:t>
            </a:r>
            <a:r>
              <a:rPr sz="3240" u="sng" spc="-5" dirty="0">
                <a:uFill>
                  <a:solidFill>
                    <a:srgbClr val="FF671F"/>
                  </a:solidFill>
                </a:uFill>
                <a:latin typeface="Arial MT"/>
                <a:cs typeface="Arial MT"/>
              </a:rPr>
              <a:t>nodes)	</a:t>
            </a:r>
            <a:endParaRPr sz="3240" dirty="0">
              <a:latin typeface="Arial MT"/>
              <a:cs typeface="Arial MT"/>
            </a:endParaRPr>
          </a:p>
        </p:txBody>
      </p:sp>
      <p:sp>
        <p:nvSpPr>
          <p:cNvPr id="8" name="object 8"/>
          <p:cNvSpPr txBox="1"/>
          <p:nvPr/>
        </p:nvSpPr>
        <p:spPr>
          <a:xfrm>
            <a:off x="903327" y="1043591"/>
            <a:ext cx="1255014" cy="1727781"/>
          </a:xfrm>
          <a:prstGeom prst="rect">
            <a:avLst/>
          </a:prstGeom>
          <a:ln w="25399">
            <a:solidFill>
              <a:srgbClr val="005EB8"/>
            </a:solidFill>
          </a:ln>
        </p:spPr>
        <p:txBody>
          <a:bodyPr vert="horz" wrap="square" lIns="0" tIns="3429" rIns="0" bIns="0" rtlCol="0">
            <a:spAutoFit/>
          </a:bodyPr>
          <a:lstStyle/>
          <a:p>
            <a:pPr>
              <a:spcBef>
                <a:spcPts val="27"/>
              </a:spcBef>
            </a:pPr>
            <a:endParaRPr sz="4725">
              <a:latin typeface="Times New Roman"/>
              <a:cs typeface="Times New Roman"/>
            </a:endParaRPr>
          </a:p>
          <a:p>
            <a:pPr marL="226886" marR="186309" indent="-34290"/>
            <a:r>
              <a:rPr sz="3240" spc="-5" dirty="0">
                <a:latin typeface="Arial MT"/>
                <a:cs typeface="Arial MT"/>
              </a:rPr>
              <a:t>Com  </a:t>
            </a:r>
            <a:r>
              <a:rPr sz="3240" dirty="0">
                <a:latin typeface="Arial MT"/>
                <a:cs typeface="Arial MT"/>
              </a:rPr>
              <a:t>mon</a:t>
            </a:r>
            <a:endParaRPr sz="3240">
              <a:latin typeface="Arial MT"/>
              <a:cs typeface="Arial MT"/>
            </a:endParaRPr>
          </a:p>
        </p:txBody>
      </p:sp>
      <p:graphicFrame>
        <p:nvGraphicFramePr>
          <p:cNvPr id="9" name="object 9"/>
          <p:cNvGraphicFramePr>
            <a:graphicFrameLocks noGrp="1"/>
          </p:cNvGraphicFramePr>
          <p:nvPr/>
        </p:nvGraphicFramePr>
        <p:xfrm>
          <a:off x="2220664" y="1047818"/>
          <a:ext cx="4676584" cy="2442640"/>
        </p:xfrm>
        <a:graphic>
          <a:graphicData uri="http://schemas.openxmlformats.org/drawingml/2006/table">
            <a:tbl>
              <a:tblPr firstRow="1" bandRow="1">
                <a:tableStyleId>{2D5ABB26-0587-4C30-8999-92F81FD0307C}</a:tableStyleId>
              </a:tblPr>
              <a:tblGrid>
                <a:gridCol w="2534603">
                  <a:extLst>
                    <a:ext uri="{9D8B030D-6E8A-4147-A177-3AD203B41FA5}">
                      <a16:colId xmlns:a16="http://schemas.microsoft.com/office/drawing/2014/main" val="20000"/>
                    </a:ext>
                  </a:extLst>
                </a:gridCol>
                <a:gridCol w="65150">
                  <a:extLst>
                    <a:ext uri="{9D8B030D-6E8A-4147-A177-3AD203B41FA5}">
                      <a16:colId xmlns:a16="http://schemas.microsoft.com/office/drawing/2014/main" val="20001"/>
                    </a:ext>
                  </a:extLst>
                </a:gridCol>
                <a:gridCol w="2076831">
                  <a:extLst>
                    <a:ext uri="{9D8B030D-6E8A-4147-A177-3AD203B41FA5}">
                      <a16:colId xmlns:a16="http://schemas.microsoft.com/office/drawing/2014/main" val="20002"/>
                    </a:ext>
                  </a:extLst>
                </a:gridCol>
              </a:tblGrid>
              <a:tr h="668533">
                <a:tc>
                  <a:txBody>
                    <a:bodyPr/>
                    <a:lstStyle/>
                    <a:p>
                      <a:pPr marL="171450">
                        <a:lnSpc>
                          <a:spcPct val="100000"/>
                        </a:lnSpc>
                        <a:spcBef>
                          <a:spcPts val="540"/>
                        </a:spcBef>
                      </a:pPr>
                      <a:r>
                        <a:rPr sz="3200" dirty="0">
                          <a:latin typeface="Arial MT"/>
                          <a:cs typeface="Arial MT"/>
                        </a:rPr>
                        <a:t>MapReduce</a:t>
                      </a:r>
                      <a:endParaRPr sz="3200">
                        <a:latin typeface="Arial MT"/>
                        <a:cs typeface="Arial MT"/>
                      </a:endParaRPr>
                    </a:p>
                  </a:txBody>
                  <a:tcPr marL="0" marR="0" marT="61722" marB="0">
                    <a:lnL w="28575">
                      <a:solidFill>
                        <a:srgbClr val="005EB8"/>
                      </a:solidFill>
                      <a:prstDash val="solid"/>
                    </a:lnL>
                    <a:lnR w="28575">
                      <a:solidFill>
                        <a:srgbClr val="005EB8"/>
                      </a:solidFill>
                      <a:prstDash val="solid"/>
                    </a:lnR>
                    <a:lnT w="28575">
                      <a:solidFill>
                        <a:srgbClr val="005EB8"/>
                      </a:solidFill>
                      <a:prstDash val="solid"/>
                    </a:lnT>
                    <a:lnB w="53975">
                      <a:solidFill>
                        <a:srgbClr val="005EB8"/>
                      </a:solidFill>
                      <a:prstDash val="solid"/>
                    </a:lnB>
                  </a:tcPr>
                </a:tc>
                <a:tc>
                  <a:txBody>
                    <a:bodyPr/>
                    <a:lstStyle/>
                    <a:p>
                      <a:pPr>
                        <a:lnSpc>
                          <a:spcPct val="100000"/>
                        </a:lnSpc>
                      </a:pPr>
                      <a:endParaRPr sz="2300">
                        <a:latin typeface="Times New Roman"/>
                        <a:cs typeface="Times New Roman"/>
                      </a:endParaRPr>
                    </a:p>
                  </a:txBody>
                  <a:tcPr marL="0" marR="0" marT="0" marB="0">
                    <a:lnL w="28575">
                      <a:solidFill>
                        <a:srgbClr val="005EB8"/>
                      </a:solidFill>
                      <a:prstDash val="solid"/>
                    </a:lnL>
                    <a:lnR w="28575">
                      <a:solidFill>
                        <a:srgbClr val="EE3340"/>
                      </a:solidFill>
                      <a:prstDash val="solid"/>
                    </a:lnR>
                    <a:lnB w="28575">
                      <a:solidFill>
                        <a:srgbClr val="005EB8"/>
                      </a:solidFill>
                      <a:prstDash val="solid"/>
                    </a:lnB>
                  </a:tcPr>
                </a:tc>
                <a:tc>
                  <a:txBody>
                    <a:bodyPr/>
                    <a:lstStyle/>
                    <a:p>
                      <a:pPr marL="523875">
                        <a:lnSpc>
                          <a:spcPct val="100000"/>
                        </a:lnSpc>
                        <a:spcBef>
                          <a:spcPts val="515"/>
                        </a:spcBef>
                      </a:pPr>
                      <a:r>
                        <a:rPr sz="3200" spc="-5" dirty="0">
                          <a:latin typeface="Arial MT"/>
                          <a:cs typeface="Arial MT"/>
                        </a:rPr>
                        <a:t>others</a:t>
                      </a:r>
                      <a:endParaRPr sz="3200">
                        <a:latin typeface="Arial MT"/>
                        <a:cs typeface="Arial MT"/>
                      </a:endParaRPr>
                    </a:p>
                  </a:txBody>
                  <a:tcPr marL="0" marR="0" marT="58865" marB="0">
                    <a:lnL w="28575">
                      <a:solidFill>
                        <a:srgbClr val="EE3340"/>
                      </a:solidFill>
                      <a:prstDash val="solid"/>
                    </a:lnL>
                    <a:lnR w="28575">
                      <a:solidFill>
                        <a:srgbClr val="EE3340"/>
                      </a:solidFill>
                      <a:prstDash val="solid"/>
                    </a:lnR>
                    <a:lnT w="28575">
                      <a:solidFill>
                        <a:srgbClr val="EE3340"/>
                      </a:solidFill>
                      <a:prstDash val="solid"/>
                    </a:lnT>
                    <a:lnB w="28575">
                      <a:solidFill>
                        <a:srgbClr val="EE3340"/>
                      </a:solidFill>
                      <a:prstDash val="solid"/>
                    </a:lnB>
                  </a:tcPr>
                </a:tc>
                <a:extLst>
                  <a:ext uri="{0D108BD9-81ED-4DB2-BD59-A6C34878D82A}">
                    <a16:rowId xmlns:a16="http://schemas.microsoft.com/office/drawing/2014/main" val="10000"/>
                  </a:ext>
                </a:extLst>
              </a:tr>
              <a:tr h="773537">
                <a:tc gridSpan="3">
                  <a:txBody>
                    <a:bodyPr/>
                    <a:lstStyle/>
                    <a:p>
                      <a:pPr algn="ctr">
                        <a:lnSpc>
                          <a:spcPct val="100000"/>
                        </a:lnSpc>
                        <a:spcBef>
                          <a:spcPts val="1060"/>
                        </a:spcBef>
                      </a:pPr>
                      <a:r>
                        <a:rPr sz="3200" spc="-75" dirty="0">
                          <a:latin typeface="Arial MT"/>
                          <a:cs typeface="Arial MT"/>
                        </a:rPr>
                        <a:t>YARN</a:t>
                      </a:r>
                      <a:endParaRPr sz="3200">
                        <a:latin typeface="Arial MT"/>
                        <a:cs typeface="Arial MT"/>
                      </a:endParaRPr>
                    </a:p>
                  </a:txBody>
                  <a:tcPr marL="0" marR="0" marT="121158" marB="0">
                    <a:lnL w="28575">
                      <a:solidFill>
                        <a:srgbClr val="005EB8"/>
                      </a:solidFill>
                      <a:prstDash val="solid"/>
                    </a:lnL>
                    <a:lnR w="28575">
                      <a:solidFill>
                        <a:srgbClr val="005EB8"/>
                      </a:solidFill>
                      <a:prstDash val="solid"/>
                    </a:lnR>
                    <a:lnT w="53975" cap="flat" cmpd="sng" algn="ctr">
                      <a:solidFill>
                        <a:srgbClr val="005EB8"/>
                      </a:solidFill>
                      <a:prstDash val="solid"/>
                      <a:round/>
                      <a:headEnd type="none" w="med" len="med"/>
                      <a:tailEnd type="none" w="med" len="med"/>
                    </a:lnT>
                    <a:lnB w="38100">
                      <a:solidFill>
                        <a:srgbClr val="005EB8"/>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948788">
                <a:tc gridSpan="3">
                  <a:txBody>
                    <a:bodyPr/>
                    <a:lstStyle/>
                    <a:p>
                      <a:pPr algn="ctr">
                        <a:lnSpc>
                          <a:spcPts val="4025"/>
                        </a:lnSpc>
                      </a:pPr>
                      <a:r>
                        <a:rPr sz="3200" spc="-5" dirty="0">
                          <a:latin typeface="Arial MT"/>
                          <a:cs typeface="Arial MT"/>
                        </a:rPr>
                        <a:t>Hadoop</a:t>
                      </a:r>
                      <a:r>
                        <a:rPr sz="3200" spc="-35" dirty="0">
                          <a:latin typeface="Arial MT"/>
                          <a:cs typeface="Arial MT"/>
                        </a:rPr>
                        <a:t> </a:t>
                      </a:r>
                      <a:r>
                        <a:rPr sz="3200" spc="-10" dirty="0">
                          <a:latin typeface="Arial MT"/>
                          <a:cs typeface="Arial MT"/>
                        </a:rPr>
                        <a:t>File</a:t>
                      </a:r>
                      <a:r>
                        <a:rPr sz="3200" spc="-35" dirty="0">
                          <a:latin typeface="Arial MT"/>
                          <a:cs typeface="Arial MT"/>
                        </a:rPr>
                        <a:t> </a:t>
                      </a:r>
                      <a:r>
                        <a:rPr sz="3200" spc="-10" dirty="0">
                          <a:latin typeface="Arial MT"/>
                          <a:cs typeface="Arial MT"/>
                        </a:rPr>
                        <a:t>System</a:t>
                      </a:r>
                      <a:endParaRPr sz="3200">
                        <a:latin typeface="Arial MT"/>
                        <a:cs typeface="Arial MT"/>
                      </a:endParaRPr>
                    </a:p>
                    <a:p>
                      <a:pPr marL="3810" algn="ctr">
                        <a:lnSpc>
                          <a:spcPts val="4175"/>
                        </a:lnSpc>
                      </a:pPr>
                      <a:r>
                        <a:rPr sz="3200" dirty="0">
                          <a:latin typeface="Arial MT"/>
                          <a:cs typeface="Arial MT"/>
                        </a:rPr>
                        <a:t>(HDFS)</a:t>
                      </a:r>
                      <a:endParaRPr sz="3200">
                        <a:latin typeface="Arial MT"/>
                        <a:cs typeface="Arial MT"/>
                      </a:endParaRPr>
                    </a:p>
                  </a:txBody>
                  <a:tcPr marL="0" marR="0" marT="0" marB="0">
                    <a:lnL w="28575">
                      <a:solidFill>
                        <a:srgbClr val="005EB8"/>
                      </a:solidFill>
                      <a:prstDash val="solid"/>
                    </a:lnL>
                    <a:lnR w="28575">
                      <a:solidFill>
                        <a:srgbClr val="005EB8"/>
                      </a:solidFill>
                      <a:prstDash val="solid"/>
                    </a:lnR>
                    <a:lnT w="38100">
                      <a:solidFill>
                        <a:srgbClr val="005EB8"/>
                      </a:solidFill>
                      <a:prstDash val="solid"/>
                    </a:lnT>
                    <a:lnB w="28575">
                      <a:solidFill>
                        <a:srgbClr val="005EB8"/>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0" name="object 10"/>
          <p:cNvSpPr txBox="1"/>
          <p:nvPr/>
        </p:nvSpPr>
        <p:spPr>
          <a:xfrm>
            <a:off x="7023407" y="1019852"/>
            <a:ext cx="1377887" cy="1495794"/>
          </a:xfrm>
          <a:prstGeom prst="rect">
            <a:avLst/>
          </a:prstGeom>
          <a:ln w="25399">
            <a:solidFill>
              <a:srgbClr val="EE3340"/>
            </a:solidFill>
          </a:ln>
        </p:spPr>
        <p:txBody>
          <a:bodyPr vert="horz" wrap="square" lIns="0" tIns="0" rIns="0" bIns="0" rtlCol="0">
            <a:spAutoFit/>
          </a:bodyPr>
          <a:lstStyle/>
          <a:p>
            <a:pPr>
              <a:lnSpc>
                <a:spcPct val="100000"/>
              </a:lnSpc>
            </a:pPr>
            <a:endParaRPr sz="3600">
              <a:latin typeface="Times New Roman"/>
              <a:cs typeface="Times New Roman"/>
            </a:endParaRPr>
          </a:p>
          <a:p>
            <a:pPr>
              <a:spcBef>
                <a:spcPts val="45"/>
              </a:spcBef>
            </a:pPr>
            <a:endParaRPr sz="2880">
              <a:latin typeface="Times New Roman"/>
              <a:cs typeface="Times New Roman"/>
            </a:endParaRPr>
          </a:p>
          <a:p>
            <a:pPr marL="116585">
              <a:spcBef>
                <a:spcPts val="5"/>
              </a:spcBef>
            </a:pPr>
            <a:r>
              <a:rPr sz="3240" spc="-5" dirty="0">
                <a:latin typeface="Arial MT"/>
                <a:cs typeface="Arial MT"/>
              </a:rPr>
              <a:t>others</a:t>
            </a:r>
            <a:endParaRPr sz="3240">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913186"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r>
              <a:rPr sz="2400" spc="-45" dirty="0">
                <a:latin typeface="Trebuchet MS" panose="020B0603020202020204" pitchFamily="34" charset="0"/>
              </a:rPr>
              <a:t> </a:t>
            </a:r>
            <a:r>
              <a:rPr sz="2400" spc="-5" dirty="0">
                <a:latin typeface="Trebuchet MS" panose="020B0603020202020204" pitchFamily="34" charset="0"/>
              </a:rPr>
              <a:t>key</a:t>
            </a:r>
            <a:r>
              <a:rPr sz="2400" spc="-41" dirty="0">
                <a:latin typeface="Trebuchet MS" panose="020B0603020202020204" pitchFamily="34" charset="0"/>
              </a:rPr>
              <a:t> </a:t>
            </a:r>
            <a:r>
              <a:rPr sz="2400" spc="-5" dirty="0">
                <a:latin typeface="Trebuchet MS" panose="020B0603020202020204" pitchFamily="34" charset="0"/>
              </a:rPr>
              <a:t>components</a:t>
            </a:r>
          </a:p>
        </p:txBody>
      </p:sp>
      <p:sp>
        <p:nvSpPr>
          <p:cNvPr id="3" name="object 3"/>
          <p:cNvSpPr txBox="1"/>
          <p:nvPr/>
        </p:nvSpPr>
        <p:spPr>
          <a:xfrm>
            <a:off x="907302" y="1057706"/>
            <a:ext cx="8236698" cy="3709029"/>
          </a:xfrm>
          <a:prstGeom prst="rect">
            <a:avLst/>
          </a:prstGeom>
        </p:spPr>
        <p:txBody>
          <a:bodyPr vert="horz" wrap="square" lIns="0" tIns="66866" rIns="0" bIns="0" rtlCol="0">
            <a:spAutoFit/>
          </a:bodyPr>
          <a:lstStyle/>
          <a:p>
            <a:pPr marL="279464" indent="-268605">
              <a:spcBef>
                <a:spcPts val="527"/>
              </a:spcBef>
              <a:buChar char="▪"/>
              <a:tabLst>
                <a:tab pos="279464" algn="l"/>
                <a:tab pos="280035" algn="l"/>
              </a:tabLst>
            </a:pPr>
            <a:r>
              <a:rPr sz="2160" b="1" spc="-5" dirty="0">
                <a:latin typeface="Arial"/>
                <a:cs typeface="Arial"/>
              </a:rPr>
              <a:t>HDFS</a:t>
            </a:r>
            <a:r>
              <a:rPr sz="2160" b="1" spc="-18" dirty="0">
                <a:latin typeface="Arial"/>
                <a:cs typeface="Arial"/>
              </a:rPr>
              <a:t> </a:t>
            </a:r>
            <a:r>
              <a:rPr sz="2160" b="1" spc="-5" dirty="0">
                <a:latin typeface="Arial"/>
                <a:cs typeface="Arial"/>
              </a:rPr>
              <a:t>as</a:t>
            </a:r>
            <a:r>
              <a:rPr sz="2160" b="1" spc="-18" dirty="0">
                <a:latin typeface="Arial"/>
                <a:cs typeface="Arial"/>
              </a:rPr>
              <a:t> </a:t>
            </a:r>
            <a:r>
              <a:rPr sz="2160" b="1" dirty="0">
                <a:latin typeface="Arial"/>
                <a:cs typeface="Arial"/>
              </a:rPr>
              <a:t>a</a:t>
            </a:r>
            <a:r>
              <a:rPr sz="2160" b="1" spc="-9" dirty="0">
                <a:latin typeface="Arial"/>
                <a:cs typeface="Arial"/>
              </a:rPr>
              <a:t> </a:t>
            </a:r>
            <a:r>
              <a:rPr sz="2160" b="1" spc="-5" dirty="0">
                <a:solidFill>
                  <a:srgbClr val="0000FF"/>
                </a:solidFill>
                <a:latin typeface="Arial"/>
                <a:cs typeface="Arial"/>
              </a:rPr>
              <a:t>distributed</a:t>
            </a:r>
            <a:r>
              <a:rPr sz="2160" b="1" spc="5" dirty="0">
                <a:solidFill>
                  <a:srgbClr val="0000FF"/>
                </a:solidFill>
                <a:latin typeface="Arial"/>
                <a:cs typeface="Arial"/>
              </a:rPr>
              <a:t> </a:t>
            </a:r>
            <a:r>
              <a:rPr sz="2160" b="1" dirty="0">
                <a:latin typeface="Arial"/>
                <a:cs typeface="Arial"/>
              </a:rPr>
              <a:t>file</a:t>
            </a:r>
            <a:r>
              <a:rPr sz="2160" b="1" spc="-18" dirty="0">
                <a:latin typeface="Arial"/>
                <a:cs typeface="Arial"/>
              </a:rPr>
              <a:t> </a:t>
            </a:r>
            <a:r>
              <a:rPr sz="2160" b="1" spc="-5" dirty="0">
                <a:latin typeface="Arial"/>
                <a:cs typeface="Arial"/>
              </a:rPr>
              <a:t>system</a:t>
            </a:r>
            <a:endParaRPr sz="2160" dirty="0">
              <a:latin typeface="Arial"/>
              <a:cs typeface="Arial"/>
            </a:endParaRPr>
          </a:p>
          <a:p>
            <a:pPr marL="493776" lvl="1" indent="-270891">
              <a:spcBef>
                <a:spcPts val="413"/>
              </a:spcBef>
              <a:buFont typeface="Lucida Sans Unicode"/>
              <a:buChar char="▪"/>
              <a:tabLst>
                <a:tab pos="493776" algn="l"/>
                <a:tab pos="494348" algn="l"/>
                <a:tab pos="2172272" algn="l"/>
              </a:tabLst>
            </a:pPr>
            <a:r>
              <a:rPr sz="2070" spc="-5" dirty="0">
                <a:latin typeface="Arial MT"/>
                <a:cs typeface="Arial MT"/>
              </a:rPr>
              <a:t>for</a:t>
            </a:r>
            <a:r>
              <a:rPr sz="2070" spc="-9" dirty="0">
                <a:latin typeface="Arial MT"/>
                <a:cs typeface="Arial MT"/>
              </a:rPr>
              <a:t> </a:t>
            </a:r>
            <a:r>
              <a:rPr sz="2070" dirty="0">
                <a:latin typeface="Arial MT"/>
                <a:cs typeface="Arial MT"/>
              </a:rPr>
              <a:t>managing	</a:t>
            </a:r>
            <a:r>
              <a:rPr sz="2070" spc="-5" dirty="0">
                <a:latin typeface="Arial MT"/>
                <a:cs typeface="Arial MT"/>
              </a:rPr>
              <a:t>data</a:t>
            </a:r>
            <a:endParaRPr sz="2070" dirty="0">
              <a:latin typeface="Arial MT"/>
              <a:cs typeface="Arial MT"/>
            </a:endParaRPr>
          </a:p>
          <a:p>
            <a:pPr marL="279464" indent="-268605">
              <a:spcBef>
                <a:spcPts val="432"/>
              </a:spcBef>
              <a:buChar char="▪"/>
              <a:tabLst>
                <a:tab pos="279464" algn="l"/>
                <a:tab pos="280035" algn="l"/>
              </a:tabLst>
            </a:pPr>
            <a:r>
              <a:rPr sz="2160" b="1" spc="-54" dirty="0">
                <a:latin typeface="Arial"/>
                <a:cs typeface="Arial"/>
              </a:rPr>
              <a:t>YARN</a:t>
            </a:r>
            <a:r>
              <a:rPr sz="2160" b="1" spc="-18" dirty="0">
                <a:latin typeface="Arial"/>
                <a:cs typeface="Arial"/>
              </a:rPr>
              <a:t> </a:t>
            </a:r>
            <a:r>
              <a:rPr sz="2160" b="1" spc="-5" dirty="0">
                <a:latin typeface="Arial"/>
                <a:cs typeface="Arial"/>
              </a:rPr>
              <a:t>as</a:t>
            </a:r>
            <a:r>
              <a:rPr sz="2160" b="1" spc="-18" dirty="0">
                <a:latin typeface="Arial"/>
                <a:cs typeface="Arial"/>
              </a:rPr>
              <a:t> </a:t>
            </a:r>
            <a:r>
              <a:rPr sz="2160" b="1" dirty="0">
                <a:latin typeface="Arial"/>
                <a:cs typeface="Arial"/>
              </a:rPr>
              <a:t>a</a:t>
            </a:r>
            <a:r>
              <a:rPr sz="2160" b="1" spc="-18" dirty="0">
                <a:latin typeface="Arial"/>
                <a:cs typeface="Arial"/>
              </a:rPr>
              <a:t> </a:t>
            </a:r>
            <a:r>
              <a:rPr sz="2160" b="1" spc="-5" dirty="0">
                <a:solidFill>
                  <a:schemeClr val="accent2">
                    <a:lumMod val="75000"/>
                  </a:schemeClr>
                </a:solidFill>
                <a:latin typeface="Arial"/>
                <a:cs typeface="Arial"/>
              </a:rPr>
              <a:t>resource</a:t>
            </a:r>
            <a:r>
              <a:rPr sz="2160" b="1" spc="-14" dirty="0">
                <a:latin typeface="Arial"/>
                <a:cs typeface="Arial"/>
              </a:rPr>
              <a:t> </a:t>
            </a:r>
            <a:r>
              <a:rPr sz="2160" b="1" spc="-5" dirty="0">
                <a:latin typeface="Arial"/>
                <a:cs typeface="Arial"/>
              </a:rPr>
              <a:t>management</a:t>
            </a:r>
            <a:r>
              <a:rPr sz="2160" b="1" spc="-18" dirty="0">
                <a:latin typeface="Arial"/>
                <a:cs typeface="Arial"/>
              </a:rPr>
              <a:t> </a:t>
            </a:r>
            <a:r>
              <a:rPr sz="2160" b="1" spc="-5" dirty="0">
                <a:latin typeface="Arial"/>
                <a:cs typeface="Arial"/>
              </a:rPr>
              <a:t>system</a:t>
            </a:r>
            <a:endParaRPr sz="2160" dirty="0">
              <a:latin typeface="Arial"/>
              <a:cs typeface="Arial"/>
            </a:endParaRPr>
          </a:p>
          <a:p>
            <a:pPr marL="493776" lvl="1" indent="-270891">
              <a:spcBef>
                <a:spcPts val="413"/>
              </a:spcBef>
              <a:buFont typeface="Lucida Sans Unicode"/>
              <a:buChar char="▪"/>
              <a:tabLst>
                <a:tab pos="493776" algn="l"/>
                <a:tab pos="494348" algn="l"/>
              </a:tabLst>
            </a:pPr>
            <a:r>
              <a:rPr sz="2070" spc="-5" dirty="0">
                <a:latin typeface="Arial MT"/>
                <a:cs typeface="Arial MT"/>
              </a:rPr>
              <a:t>for</a:t>
            </a:r>
            <a:r>
              <a:rPr sz="2070" spc="-27" dirty="0">
                <a:latin typeface="Arial MT"/>
                <a:cs typeface="Arial MT"/>
              </a:rPr>
              <a:t> </a:t>
            </a:r>
            <a:r>
              <a:rPr sz="2070" spc="-5" dirty="0">
                <a:latin typeface="Arial MT"/>
                <a:cs typeface="Arial MT"/>
              </a:rPr>
              <a:t>executing</a:t>
            </a:r>
            <a:r>
              <a:rPr sz="2070" spc="-18" dirty="0">
                <a:latin typeface="Arial MT"/>
                <a:cs typeface="Arial MT"/>
              </a:rPr>
              <a:t> </a:t>
            </a:r>
            <a:r>
              <a:rPr sz="2070" spc="-5" dirty="0">
                <a:latin typeface="Arial MT"/>
                <a:cs typeface="Arial MT"/>
              </a:rPr>
              <a:t>and</a:t>
            </a:r>
            <a:r>
              <a:rPr sz="2070" spc="-18" dirty="0">
                <a:latin typeface="Arial MT"/>
                <a:cs typeface="Arial MT"/>
              </a:rPr>
              <a:t> </a:t>
            </a:r>
            <a:r>
              <a:rPr sz="2070" dirty="0">
                <a:latin typeface="Arial MT"/>
                <a:cs typeface="Arial MT"/>
              </a:rPr>
              <a:t>managing</a:t>
            </a:r>
            <a:r>
              <a:rPr sz="2070" spc="-18" dirty="0">
                <a:latin typeface="Arial MT"/>
                <a:cs typeface="Arial MT"/>
              </a:rPr>
              <a:t> </a:t>
            </a:r>
            <a:r>
              <a:rPr sz="2070" spc="-5" dirty="0">
                <a:latin typeface="Arial MT"/>
                <a:cs typeface="Arial MT"/>
              </a:rPr>
              <a:t>analytics</a:t>
            </a:r>
            <a:r>
              <a:rPr sz="2070" spc="-18" dirty="0">
                <a:latin typeface="Arial MT"/>
                <a:cs typeface="Arial MT"/>
              </a:rPr>
              <a:t> </a:t>
            </a:r>
            <a:r>
              <a:rPr sz="2070" spc="-5" dirty="0">
                <a:latin typeface="Arial MT"/>
                <a:cs typeface="Arial MT"/>
              </a:rPr>
              <a:t>tasks</a:t>
            </a:r>
            <a:endParaRPr sz="2070" dirty="0">
              <a:latin typeface="Arial MT"/>
              <a:cs typeface="Arial MT"/>
            </a:endParaRPr>
          </a:p>
          <a:p>
            <a:pPr marL="279464" indent="-267462">
              <a:spcBef>
                <a:spcPts val="446"/>
              </a:spcBef>
              <a:buChar char="▪"/>
              <a:tabLst>
                <a:tab pos="279464" algn="l"/>
                <a:tab pos="280035" algn="l"/>
              </a:tabLst>
            </a:pPr>
            <a:r>
              <a:rPr sz="2250" b="1" dirty="0">
                <a:latin typeface="Arial"/>
                <a:cs typeface="Arial"/>
              </a:rPr>
              <a:t>MapReduce</a:t>
            </a:r>
            <a:r>
              <a:rPr sz="2250" b="1" spc="-27" dirty="0">
                <a:latin typeface="Arial"/>
                <a:cs typeface="Arial"/>
              </a:rPr>
              <a:t> </a:t>
            </a:r>
            <a:r>
              <a:rPr sz="2250" b="1" spc="-5" dirty="0">
                <a:latin typeface="Arial"/>
                <a:cs typeface="Arial"/>
              </a:rPr>
              <a:t>as</a:t>
            </a:r>
            <a:r>
              <a:rPr sz="2250" b="1" spc="-23" dirty="0">
                <a:latin typeface="Arial"/>
                <a:cs typeface="Arial"/>
              </a:rPr>
              <a:t> </a:t>
            </a:r>
            <a:r>
              <a:rPr sz="2250" b="1" spc="-5" dirty="0">
                <a:latin typeface="Arial"/>
                <a:cs typeface="Arial"/>
              </a:rPr>
              <a:t>one</a:t>
            </a:r>
            <a:r>
              <a:rPr sz="2250" b="1" spc="-27" dirty="0">
                <a:latin typeface="Arial"/>
                <a:cs typeface="Arial"/>
              </a:rPr>
              <a:t> </a:t>
            </a:r>
            <a:r>
              <a:rPr sz="2250" b="1" spc="-5" dirty="0">
                <a:solidFill>
                  <a:schemeClr val="accent2">
                    <a:lumMod val="75000"/>
                  </a:schemeClr>
                </a:solidFill>
                <a:latin typeface="Arial"/>
                <a:cs typeface="Arial"/>
              </a:rPr>
              <a:t>programming</a:t>
            </a:r>
            <a:r>
              <a:rPr sz="2250" b="1" spc="-27" dirty="0">
                <a:latin typeface="Arial"/>
                <a:cs typeface="Arial"/>
              </a:rPr>
              <a:t> </a:t>
            </a:r>
            <a:r>
              <a:rPr sz="2250" b="1" spc="-5" dirty="0">
                <a:latin typeface="Arial"/>
                <a:cs typeface="Arial"/>
              </a:rPr>
              <a:t>model</a:t>
            </a:r>
            <a:endParaRPr sz="2250" dirty="0">
              <a:latin typeface="Arial"/>
              <a:cs typeface="Arial"/>
            </a:endParaRPr>
          </a:p>
          <a:p>
            <a:pPr marL="493776" lvl="1" indent="-269177">
              <a:spcBef>
                <a:spcPts val="436"/>
              </a:spcBef>
              <a:buFont typeface="Lucida Sans Unicode"/>
              <a:buChar char="▪"/>
              <a:tabLst>
                <a:tab pos="493776" algn="l"/>
                <a:tab pos="494348" algn="l"/>
                <a:tab pos="974979" algn="l"/>
              </a:tabLst>
            </a:pPr>
            <a:r>
              <a:rPr sz="2160" spc="-5" dirty="0">
                <a:latin typeface="Georgia"/>
                <a:cs typeface="Georgia"/>
              </a:rPr>
              <a:t>for	MapReduce</a:t>
            </a:r>
            <a:r>
              <a:rPr sz="2160" spc="-41" dirty="0">
                <a:latin typeface="Georgia"/>
                <a:cs typeface="Georgia"/>
              </a:rPr>
              <a:t> </a:t>
            </a:r>
            <a:r>
              <a:rPr sz="2160" spc="-5" dirty="0">
                <a:latin typeface="Georgia"/>
                <a:cs typeface="Georgia"/>
              </a:rPr>
              <a:t>applications</a:t>
            </a:r>
            <a:endParaRPr sz="2160" dirty="0">
              <a:latin typeface="Georgia"/>
              <a:cs typeface="Georgia"/>
            </a:endParaRPr>
          </a:p>
          <a:p>
            <a:pPr marL="279464" indent="-267462">
              <a:spcBef>
                <a:spcPts val="446"/>
              </a:spcBef>
              <a:buChar char="▪"/>
              <a:tabLst>
                <a:tab pos="279464" algn="l"/>
                <a:tab pos="280035" algn="l"/>
              </a:tabLst>
            </a:pPr>
            <a:r>
              <a:rPr lang="en-US" sz="2250" b="1" spc="-5" dirty="0">
                <a:solidFill>
                  <a:schemeClr val="accent2">
                    <a:lumMod val="75000"/>
                  </a:schemeClr>
                </a:solidFill>
                <a:latin typeface="Arial"/>
                <a:cs typeface="Arial"/>
              </a:rPr>
              <a:t>Hadoop Common: </a:t>
            </a:r>
          </a:p>
          <a:p>
            <a:pPr marL="736664" lvl="1" indent="-267462">
              <a:spcBef>
                <a:spcPts val="446"/>
              </a:spcBef>
              <a:buChar char="▪"/>
              <a:tabLst>
                <a:tab pos="279464" algn="l"/>
                <a:tab pos="280035" algn="l"/>
              </a:tabLst>
            </a:pPr>
            <a:r>
              <a:rPr lang="en-US" sz="2070" dirty="0">
                <a:latin typeface="Arial MT"/>
                <a:cs typeface="Arial MT"/>
              </a:rPr>
              <a:t>Libraries and utilities, which provide tools and infrastructure for the entire Hadoop ecosystem, such as authentication, configuration, and logging.</a:t>
            </a:r>
            <a:endParaRPr sz="2070" dirty="0">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249" y="1081100"/>
            <a:ext cx="163830" cy="1663700"/>
          </a:xfrm>
          <a:prstGeom prst="rect">
            <a:avLst/>
          </a:prstGeom>
        </p:spPr>
        <p:txBody>
          <a:bodyPr vert="horz" wrap="square" lIns="0" tIns="147955" rIns="0" bIns="0" rtlCol="0">
            <a:spAutoFit/>
          </a:bodyPr>
          <a:lstStyle/>
          <a:p>
            <a:pPr marL="12700">
              <a:lnSpc>
                <a:spcPct val="100000"/>
              </a:lnSpc>
              <a:spcBef>
                <a:spcPts val="11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b="1" dirty="0">
                <a:solidFill>
                  <a:srgbClr val="616161"/>
                </a:solidFill>
                <a:latin typeface="Arial"/>
                <a:cs typeface="Arial"/>
              </a:rPr>
              <a:t>●</a:t>
            </a:r>
            <a:endParaRPr sz="1800">
              <a:latin typeface="Arial"/>
              <a:cs typeface="Arial"/>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p:txBody>
      </p:sp>
      <p:pic>
        <p:nvPicPr>
          <p:cNvPr id="3" name="object 3"/>
          <p:cNvPicPr/>
          <p:nvPr/>
        </p:nvPicPr>
        <p:blipFill>
          <a:blip r:embed="rId2" cstate="print"/>
          <a:stretch>
            <a:fillRect/>
          </a:stretch>
        </p:blipFill>
        <p:spPr>
          <a:xfrm>
            <a:off x="872484" y="1302726"/>
            <a:ext cx="1796306" cy="197048"/>
          </a:xfrm>
          <a:prstGeom prst="rect">
            <a:avLst/>
          </a:prstGeom>
        </p:spPr>
      </p:pic>
      <p:pic>
        <p:nvPicPr>
          <p:cNvPr id="4" name="object 4"/>
          <p:cNvPicPr/>
          <p:nvPr/>
        </p:nvPicPr>
        <p:blipFill>
          <a:blip r:embed="rId3" cstate="print"/>
          <a:stretch>
            <a:fillRect/>
          </a:stretch>
        </p:blipFill>
        <p:spPr>
          <a:xfrm>
            <a:off x="869656" y="1710366"/>
            <a:ext cx="5171375" cy="202406"/>
          </a:xfrm>
          <a:prstGeom prst="rect">
            <a:avLst/>
          </a:prstGeom>
        </p:spPr>
      </p:pic>
      <p:pic>
        <p:nvPicPr>
          <p:cNvPr id="5" name="object 5"/>
          <p:cNvPicPr/>
          <p:nvPr/>
        </p:nvPicPr>
        <p:blipFill>
          <a:blip r:embed="rId4" cstate="print"/>
          <a:stretch>
            <a:fillRect/>
          </a:stretch>
        </p:blipFill>
        <p:spPr>
          <a:xfrm>
            <a:off x="872484" y="2122024"/>
            <a:ext cx="3127203" cy="199578"/>
          </a:xfrm>
          <a:prstGeom prst="rect">
            <a:avLst/>
          </a:prstGeom>
        </p:spPr>
      </p:pic>
      <p:sp>
        <p:nvSpPr>
          <p:cNvPr id="7" name="object 7"/>
          <p:cNvSpPr/>
          <p:nvPr/>
        </p:nvSpPr>
        <p:spPr>
          <a:xfrm>
            <a:off x="415433" y="633108"/>
            <a:ext cx="1092835" cy="243204"/>
          </a:xfrm>
          <a:custGeom>
            <a:avLst/>
            <a:gdLst/>
            <a:ahLst/>
            <a:cxnLst/>
            <a:rect l="l" t="t" r="r" b="b"/>
            <a:pathLst>
              <a:path w="1092835" h="243205">
                <a:moveTo>
                  <a:pt x="116681" y="243185"/>
                </a:moveTo>
                <a:lnTo>
                  <a:pt x="69614" y="234553"/>
                </a:lnTo>
                <a:lnTo>
                  <a:pt x="32295" y="208657"/>
                </a:lnTo>
                <a:lnTo>
                  <a:pt x="8073" y="169626"/>
                </a:lnTo>
                <a:lnTo>
                  <a:pt x="0" y="121592"/>
                </a:lnTo>
                <a:lnTo>
                  <a:pt x="2037" y="96329"/>
                </a:lnTo>
                <a:lnTo>
                  <a:pt x="18333" y="52722"/>
                </a:lnTo>
                <a:lnTo>
                  <a:pt x="50071" y="19338"/>
                </a:lnTo>
                <a:lnTo>
                  <a:pt x="92115" y="2148"/>
                </a:lnTo>
                <a:lnTo>
                  <a:pt x="116681" y="0"/>
                </a:lnTo>
                <a:lnTo>
                  <a:pt x="141358" y="2167"/>
                </a:lnTo>
                <a:lnTo>
                  <a:pt x="163599" y="8669"/>
                </a:lnTo>
                <a:lnTo>
                  <a:pt x="183402" y="19505"/>
                </a:lnTo>
                <a:lnTo>
                  <a:pt x="191058" y="26193"/>
                </a:lnTo>
                <a:lnTo>
                  <a:pt x="116681" y="26193"/>
                </a:lnTo>
                <a:lnTo>
                  <a:pt x="98496" y="27821"/>
                </a:lnTo>
                <a:lnTo>
                  <a:pt x="54322" y="52238"/>
                </a:lnTo>
                <a:lnTo>
                  <a:pt x="31718" y="101017"/>
                </a:lnTo>
                <a:lnTo>
                  <a:pt x="30212" y="121592"/>
                </a:lnTo>
                <a:lnTo>
                  <a:pt x="31700" y="141814"/>
                </a:lnTo>
                <a:lnTo>
                  <a:pt x="54024" y="190648"/>
                </a:lnTo>
                <a:lnTo>
                  <a:pt x="98198" y="215484"/>
                </a:lnTo>
                <a:lnTo>
                  <a:pt x="116681" y="217140"/>
                </a:lnTo>
                <a:lnTo>
                  <a:pt x="191072" y="217140"/>
                </a:lnTo>
                <a:lnTo>
                  <a:pt x="183151" y="223930"/>
                </a:lnTo>
                <a:lnTo>
                  <a:pt x="163338" y="234627"/>
                </a:lnTo>
                <a:lnTo>
                  <a:pt x="141182" y="241045"/>
                </a:lnTo>
                <a:lnTo>
                  <a:pt x="116681" y="243185"/>
                </a:lnTo>
                <a:close/>
              </a:path>
              <a:path w="1092835" h="243205">
                <a:moveTo>
                  <a:pt x="191072" y="217140"/>
                </a:moveTo>
                <a:lnTo>
                  <a:pt x="116681" y="217140"/>
                </a:lnTo>
                <a:lnTo>
                  <a:pt x="134977" y="215456"/>
                </a:lnTo>
                <a:lnTo>
                  <a:pt x="151469" y="210405"/>
                </a:lnTo>
                <a:lnTo>
                  <a:pt x="189523" y="175812"/>
                </a:lnTo>
                <a:lnTo>
                  <a:pt x="203001" y="121592"/>
                </a:lnTo>
                <a:lnTo>
                  <a:pt x="201503" y="101444"/>
                </a:lnTo>
                <a:lnTo>
                  <a:pt x="179040" y="52833"/>
                </a:lnTo>
                <a:lnTo>
                  <a:pt x="134977" y="27858"/>
                </a:lnTo>
                <a:lnTo>
                  <a:pt x="116681" y="26193"/>
                </a:lnTo>
                <a:lnTo>
                  <a:pt x="191058" y="26193"/>
                </a:lnTo>
                <a:lnTo>
                  <a:pt x="225102" y="73669"/>
                </a:lnTo>
                <a:lnTo>
                  <a:pt x="233213" y="121592"/>
                </a:lnTo>
                <a:lnTo>
                  <a:pt x="231176" y="146921"/>
                </a:lnTo>
                <a:lnTo>
                  <a:pt x="225065" y="169924"/>
                </a:lnTo>
                <a:lnTo>
                  <a:pt x="214843" y="190648"/>
                </a:lnTo>
                <a:lnTo>
                  <a:pt x="200620" y="208954"/>
                </a:lnTo>
                <a:lnTo>
                  <a:pt x="191072" y="217140"/>
                </a:lnTo>
                <a:close/>
              </a:path>
              <a:path w="1092835" h="243205">
                <a:moveTo>
                  <a:pt x="334653" y="243185"/>
                </a:moveTo>
                <a:lnTo>
                  <a:pt x="310952" y="239799"/>
                </a:lnTo>
                <a:lnTo>
                  <a:pt x="294023" y="229641"/>
                </a:lnTo>
                <a:lnTo>
                  <a:pt x="283865" y="212712"/>
                </a:lnTo>
                <a:lnTo>
                  <a:pt x="280480" y="189011"/>
                </a:lnTo>
                <a:lnTo>
                  <a:pt x="280480" y="68758"/>
                </a:lnTo>
                <a:lnTo>
                  <a:pt x="306822" y="68758"/>
                </a:lnTo>
                <a:lnTo>
                  <a:pt x="306822" y="180826"/>
                </a:lnTo>
                <a:lnTo>
                  <a:pt x="307390" y="190202"/>
                </a:lnTo>
                <a:lnTo>
                  <a:pt x="335686" y="219084"/>
                </a:lnTo>
                <a:lnTo>
                  <a:pt x="344922" y="219670"/>
                </a:lnTo>
                <a:lnTo>
                  <a:pt x="390863" y="219670"/>
                </a:lnTo>
                <a:lnTo>
                  <a:pt x="390017" y="220535"/>
                </a:lnTo>
                <a:lnTo>
                  <a:pt x="352885" y="241101"/>
                </a:lnTo>
                <a:lnTo>
                  <a:pt x="343973" y="242664"/>
                </a:lnTo>
                <a:lnTo>
                  <a:pt x="334653" y="243185"/>
                </a:lnTo>
                <a:close/>
              </a:path>
              <a:path w="1092835" h="243205">
                <a:moveTo>
                  <a:pt x="390863" y="219670"/>
                </a:moveTo>
                <a:lnTo>
                  <a:pt x="344922" y="219670"/>
                </a:lnTo>
                <a:lnTo>
                  <a:pt x="352550" y="219186"/>
                </a:lnTo>
                <a:lnTo>
                  <a:pt x="359954" y="217735"/>
                </a:lnTo>
                <a:lnTo>
                  <a:pt x="395375" y="193923"/>
                </a:lnTo>
                <a:lnTo>
                  <a:pt x="395375" y="68758"/>
                </a:lnTo>
                <a:lnTo>
                  <a:pt x="421718" y="68758"/>
                </a:lnTo>
                <a:lnTo>
                  <a:pt x="421718" y="215056"/>
                </a:lnTo>
                <a:lnTo>
                  <a:pt x="395375" y="215056"/>
                </a:lnTo>
                <a:lnTo>
                  <a:pt x="390863" y="219670"/>
                </a:lnTo>
                <a:close/>
              </a:path>
              <a:path w="1092835" h="243205">
                <a:moveTo>
                  <a:pt x="421718" y="239017"/>
                </a:moveTo>
                <a:lnTo>
                  <a:pt x="395375" y="239017"/>
                </a:lnTo>
                <a:lnTo>
                  <a:pt x="395375" y="215056"/>
                </a:lnTo>
                <a:lnTo>
                  <a:pt x="421718" y="215056"/>
                </a:lnTo>
                <a:lnTo>
                  <a:pt x="421718" y="239017"/>
                </a:lnTo>
                <a:close/>
              </a:path>
              <a:path w="1092835" h="243205">
                <a:moveTo>
                  <a:pt x="508089" y="68758"/>
                </a:moveTo>
                <a:lnTo>
                  <a:pt x="481597" y="68758"/>
                </a:lnTo>
                <a:lnTo>
                  <a:pt x="481597" y="22324"/>
                </a:lnTo>
                <a:lnTo>
                  <a:pt x="508089" y="22324"/>
                </a:lnTo>
                <a:lnTo>
                  <a:pt x="508089" y="68758"/>
                </a:lnTo>
                <a:close/>
              </a:path>
              <a:path w="1092835" h="243205">
                <a:moveTo>
                  <a:pt x="542617" y="92124"/>
                </a:moveTo>
                <a:lnTo>
                  <a:pt x="453469" y="92124"/>
                </a:lnTo>
                <a:lnTo>
                  <a:pt x="453469" y="68758"/>
                </a:lnTo>
                <a:lnTo>
                  <a:pt x="542617" y="68758"/>
                </a:lnTo>
                <a:lnTo>
                  <a:pt x="542617" y="92124"/>
                </a:lnTo>
                <a:close/>
              </a:path>
              <a:path w="1092835" h="243205">
                <a:moveTo>
                  <a:pt x="519251" y="243185"/>
                </a:moveTo>
                <a:lnTo>
                  <a:pt x="483951" y="220833"/>
                </a:lnTo>
                <a:lnTo>
                  <a:pt x="481597" y="92124"/>
                </a:lnTo>
                <a:lnTo>
                  <a:pt x="508089" y="92124"/>
                </a:lnTo>
                <a:lnTo>
                  <a:pt x="508089" y="204142"/>
                </a:lnTo>
                <a:lnTo>
                  <a:pt x="509478" y="209401"/>
                </a:lnTo>
                <a:lnTo>
                  <a:pt x="512256" y="213568"/>
                </a:lnTo>
                <a:lnTo>
                  <a:pt x="515133" y="217636"/>
                </a:lnTo>
                <a:lnTo>
                  <a:pt x="519499" y="219670"/>
                </a:lnTo>
                <a:lnTo>
                  <a:pt x="546154" y="219670"/>
                </a:lnTo>
                <a:lnTo>
                  <a:pt x="551100" y="232320"/>
                </a:lnTo>
                <a:lnTo>
                  <a:pt x="544980" y="237073"/>
                </a:lnTo>
                <a:lnTo>
                  <a:pt x="537631" y="240469"/>
                </a:lnTo>
                <a:lnTo>
                  <a:pt x="529055" y="242506"/>
                </a:lnTo>
                <a:lnTo>
                  <a:pt x="519251" y="243185"/>
                </a:lnTo>
                <a:close/>
              </a:path>
              <a:path w="1092835" h="243205">
                <a:moveTo>
                  <a:pt x="546154" y="219670"/>
                </a:moveTo>
                <a:lnTo>
                  <a:pt x="532596" y="219670"/>
                </a:lnTo>
                <a:lnTo>
                  <a:pt x="538599" y="217289"/>
                </a:lnTo>
                <a:lnTo>
                  <a:pt x="543361" y="212526"/>
                </a:lnTo>
                <a:lnTo>
                  <a:pt x="546154" y="219670"/>
                </a:lnTo>
                <a:close/>
              </a:path>
              <a:path w="1092835" h="243205">
                <a:moveTo>
                  <a:pt x="607263" y="239017"/>
                </a:moveTo>
                <a:lnTo>
                  <a:pt x="580921" y="239017"/>
                </a:lnTo>
                <a:lnTo>
                  <a:pt x="580921" y="4018"/>
                </a:lnTo>
                <a:lnTo>
                  <a:pt x="607263" y="4018"/>
                </a:lnTo>
                <a:lnTo>
                  <a:pt x="607263" y="239017"/>
                </a:lnTo>
                <a:close/>
              </a:path>
              <a:path w="1092835" h="243205">
                <a:moveTo>
                  <a:pt x="678829" y="44499"/>
                </a:moveTo>
                <a:lnTo>
                  <a:pt x="669204" y="44499"/>
                </a:lnTo>
                <a:lnTo>
                  <a:pt x="665087" y="42812"/>
                </a:lnTo>
                <a:lnTo>
                  <a:pt x="661515" y="39439"/>
                </a:lnTo>
                <a:lnTo>
                  <a:pt x="658042" y="35966"/>
                </a:lnTo>
                <a:lnTo>
                  <a:pt x="656306" y="31750"/>
                </a:lnTo>
                <a:lnTo>
                  <a:pt x="656306" y="21927"/>
                </a:lnTo>
                <a:lnTo>
                  <a:pt x="658042" y="17760"/>
                </a:lnTo>
                <a:lnTo>
                  <a:pt x="665087" y="10715"/>
                </a:lnTo>
                <a:lnTo>
                  <a:pt x="669204" y="8929"/>
                </a:lnTo>
                <a:lnTo>
                  <a:pt x="678829" y="8929"/>
                </a:lnTo>
                <a:lnTo>
                  <a:pt x="683046" y="10715"/>
                </a:lnTo>
                <a:lnTo>
                  <a:pt x="686518" y="14287"/>
                </a:lnTo>
                <a:lnTo>
                  <a:pt x="690090" y="17760"/>
                </a:lnTo>
                <a:lnTo>
                  <a:pt x="691876" y="21927"/>
                </a:lnTo>
                <a:lnTo>
                  <a:pt x="691876" y="31750"/>
                </a:lnTo>
                <a:lnTo>
                  <a:pt x="690090" y="35966"/>
                </a:lnTo>
                <a:lnTo>
                  <a:pt x="683045" y="42812"/>
                </a:lnTo>
                <a:lnTo>
                  <a:pt x="678829" y="44499"/>
                </a:lnTo>
                <a:close/>
              </a:path>
              <a:path w="1092835" h="243205">
                <a:moveTo>
                  <a:pt x="687262" y="239017"/>
                </a:moveTo>
                <a:lnTo>
                  <a:pt x="660920" y="239017"/>
                </a:lnTo>
                <a:lnTo>
                  <a:pt x="660920" y="68758"/>
                </a:lnTo>
                <a:lnTo>
                  <a:pt x="687262" y="68758"/>
                </a:lnTo>
                <a:lnTo>
                  <a:pt x="687262" y="239017"/>
                </a:lnTo>
                <a:close/>
              </a:path>
              <a:path w="1092835" h="243205">
                <a:moveTo>
                  <a:pt x="794015" y="93464"/>
                </a:moveTo>
                <a:lnTo>
                  <a:pt x="767261" y="93464"/>
                </a:lnTo>
                <a:lnTo>
                  <a:pt x="773075" y="87427"/>
                </a:lnTo>
                <a:lnTo>
                  <a:pt x="810645" y="66637"/>
                </a:lnTo>
                <a:lnTo>
                  <a:pt x="827834" y="64591"/>
                </a:lnTo>
                <a:lnTo>
                  <a:pt x="851600" y="68023"/>
                </a:lnTo>
                <a:lnTo>
                  <a:pt x="868576" y="78320"/>
                </a:lnTo>
                <a:lnTo>
                  <a:pt x="874384" y="88106"/>
                </a:lnTo>
                <a:lnTo>
                  <a:pt x="817714" y="88106"/>
                </a:lnTo>
                <a:lnTo>
                  <a:pt x="810310" y="88608"/>
                </a:lnTo>
                <a:lnTo>
                  <a:pt x="802980" y="90115"/>
                </a:lnTo>
                <a:lnTo>
                  <a:pt x="795725" y="92626"/>
                </a:lnTo>
                <a:lnTo>
                  <a:pt x="794015" y="93464"/>
                </a:lnTo>
                <a:close/>
              </a:path>
              <a:path w="1092835" h="243205">
                <a:moveTo>
                  <a:pt x="767261" y="239017"/>
                </a:moveTo>
                <a:lnTo>
                  <a:pt x="740919" y="239017"/>
                </a:lnTo>
                <a:lnTo>
                  <a:pt x="740919" y="68758"/>
                </a:lnTo>
                <a:lnTo>
                  <a:pt x="767261" y="68758"/>
                </a:lnTo>
                <a:lnTo>
                  <a:pt x="767261" y="93464"/>
                </a:lnTo>
                <a:lnTo>
                  <a:pt x="794015" y="93464"/>
                </a:lnTo>
                <a:lnTo>
                  <a:pt x="767261" y="114597"/>
                </a:lnTo>
                <a:lnTo>
                  <a:pt x="767261" y="239017"/>
                </a:lnTo>
                <a:close/>
              </a:path>
              <a:path w="1092835" h="243205">
                <a:moveTo>
                  <a:pt x="882157" y="239017"/>
                </a:moveTo>
                <a:lnTo>
                  <a:pt x="855814" y="239017"/>
                </a:lnTo>
                <a:lnTo>
                  <a:pt x="855814" y="127694"/>
                </a:lnTo>
                <a:lnTo>
                  <a:pt x="855163" y="117267"/>
                </a:lnTo>
                <a:lnTo>
                  <a:pt x="825918" y="88636"/>
                </a:lnTo>
                <a:lnTo>
                  <a:pt x="817714" y="88106"/>
                </a:lnTo>
                <a:lnTo>
                  <a:pt x="874384" y="88106"/>
                </a:lnTo>
                <a:lnTo>
                  <a:pt x="878761" y="95482"/>
                </a:lnTo>
                <a:lnTo>
                  <a:pt x="882157" y="119508"/>
                </a:lnTo>
                <a:lnTo>
                  <a:pt x="882157" y="239017"/>
                </a:lnTo>
                <a:close/>
              </a:path>
              <a:path w="1092835" h="243205">
                <a:moveTo>
                  <a:pt x="1013623" y="243185"/>
                </a:moveTo>
                <a:lnTo>
                  <a:pt x="963979" y="229120"/>
                </a:lnTo>
                <a:lnTo>
                  <a:pt x="932884" y="189569"/>
                </a:lnTo>
                <a:lnTo>
                  <a:pt x="926856" y="153739"/>
                </a:lnTo>
                <a:lnTo>
                  <a:pt x="928354" y="135656"/>
                </a:lnTo>
                <a:lnTo>
                  <a:pt x="950817" y="90338"/>
                </a:lnTo>
                <a:lnTo>
                  <a:pt x="993540" y="66200"/>
                </a:lnTo>
                <a:lnTo>
                  <a:pt x="1010795" y="64591"/>
                </a:lnTo>
                <a:lnTo>
                  <a:pt x="1028217" y="66182"/>
                </a:lnTo>
                <a:lnTo>
                  <a:pt x="1043872" y="70953"/>
                </a:lnTo>
                <a:lnTo>
                  <a:pt x="1057760" y="78906"/>
                </a:lnTo>
                <a:lnTo>
                  <a:pt x="1065992" y="86469"/>
                </a:lnTo>
                <a:lnTo>
                  <a:pt x="1010497" y="86469"/>
                </a:lnTo>
                <a:lnTo>
                  <a:pt x="999159" y="87501"/>
                </a:lnTo>
                <a:lnTo>
                  <a:pt x="964175" y="111695"/>
                </a:lnTo>
                <a:lnTo>
                  <a:pt x="954687" y="143172"/>
                </a:lnTo>
                <a:lnTo>
                  <a:pt x="1091575" y="143172"/>
                </a:lnTo>
                <a:lnTo>
                  <a:pt x="1092502" y="155823"/>
                </a:lnTo>
                <a:lnTo>
                  <a:pt x="1092502" y="162520"/>
                </a:lnTo>
                <a:lnTo>
                  <a:pt x="954687" y="162520"/>
                </a:lnTo>
                <a:lnTo>
                  <a:pt x="956426" y="174947"/>
                </a:lnTo>
                <a:lnTo>
                  <a:pt x="982769" y="212247"/>
                </a:lnTo>
                <a:lnTo>
                  <a:pt x="1016004" y="221456"/>
                </a:lnTo>
                <a:lnTo>
                  <a:pt x="1075892" y="221456"/>
                </a:lnTo>
                <a:lnTo>
                  <a:pt x="1067201" y="228534"/>
                </a:lnTo>
                <a:lnTo>
                  <a:pt x="1051276" y="236673"/>
                </a:lnTo>
                <a:lnTo>
                  <a:pt x="1033417" y="241557"/>
                </a:lnTo>
                <a:lnTo>
                  <a:pt x="1013623" y="243185"/>
                </a:lnTo>
                <a:close/>
              </a:path>
              <a:path w="1092835" h="243205">
                <a:moveTo>
                  <a:pt x="1091575" y="143172"/>
                </a:moveTo>
                <a:lnTo>
                  <a:pt x="1066457" y="143172"/>
                </a:lnTo>
                <a:lnTo>
                  <a:pt x="1065489" y="131787"/>
                </a:lnTo>
                <a:lnTo>
                  <a:pt x="1062587" y="121294"/>
                </a:lnTo>
                <a:lnTo>
                  <a:pt x="1033119" y="90599"/>
                </a:lnTo>
                <a:lnTo>
                  <a:pt x="1010497" y="86469"/>
                </a:lnTo>
                <a:lnTo>
                  <a:pt x="1065992" y="86469"/>
                </a:lnTo>
                <a:lnTo>
                  <a:pt x="1069880" y="90041"/>
                </a:lnTo>
                <a:lnTo>
                  <a:pt x="1079777" y="103640"/>
                </a:lnTo>
                <a:lnTo>
                  <a:pt x="1086846" y="119136"/>
                </a:lnTo>
                <a:lnTo>
                  <a:pt x="1091088" y="136531"/>
                </a:lnTo>
                <a:lnTo>
                  <a:pt x="1091575" y="143172"/>
                </a:lnTo>
                <a:close/>
              </a:path>
              <a:path w="1092835" h="243205">
                <a:moveTo>
                  <a:pt x="1075892" y="221456"/>
                </a:moveTo>
                <a:lnTo>
                  <a:pt x="1016004" y="221456"/>
                </a:lnTo>
                <a:lnTo>
                  <a:pt x="1030952" y="220107"/>
                </a:lnTo>
                <a:lnTo>
                  <a:pt x="1044691" y="216061"/>
                </a:lnTo>
                <a:lnTo>
                  <a:pt x="1057220" y="209317"/>
                </a:lnTo>
                <a:lnTo>
                  <a:pt x="1068540" y="199876"/>
                </a:lnTo>
                <a:lnTo>
                  <a:pt x="1081191" y="217140"/>
                </a:lnTo>
                <a:lnTo>
                  <a:pt x="1075892" y="221456"/>
                </a:lnTo>
                <a:close/>
              </a:path>
            </a:pathLst>
          </a:custGeom>
          <a:solidFill>
            <a:srgbClr val="202729"/>
          </a:solidFill>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4958" y="633554"/>
            <a:ext cx="860425" cy="243204"/>
          </a:xfrm>
          <a:custGeom>
            <a:avLst/>
            <a:gdLst/>
            <a:ahLst/>
            <a:cxnLst/>
            <a:rect l="l" t="t" r="r" b="b"/>
            <a:pathLst>
              <a:path w="860425" h="243205">
                <a:moveTo>
                  <a:pt x="29170" y="238571"/>
                </a:moveTo>
                <a:lnTo>
                  <a:pt x="0" y="238571"/>
                </a:lnTo>
                <a:lnTo>
                  <a:pt x="0" y="3571"/>
                </a:lnTo>
                <a:lnTo>
                  <a:pt x="29170" y="3571"/>
                </a:lnTo>
                <a:lnTo>
                  <a:pt x="29170" y="104626"/>
                </a:lnTo>
                <a:lnTo>
                  <a:pt x="195857" y="104626"/>
                </a:lnTo>
                <a:lnTo>
                  <a:pt x="195857" y="130671"/>
                </a:lnTo>
                <a:lnTo>
                  <a:pt x="29170" y="130671"/>
                </a:lnTo>
                <a:lnTo>
                  <a:pt x="29170" y="238571"/>
                </a:lnTo>
                <a:close/>
              </a:path>
              <a:path w="860425" h="243205">
                <a:moveTo>
                  <a:pt x="195857" y="104626"/>
                </a:moveTo>
                <a:lnTo>
                  <a:pt x="166687" y="104626"/>
                </a:lnTo>
                <a:lnTo>
                  <a:pt x="166687" y="3571"/>
                </a:lnTo>
                <a:lnTo>
                  <a:pt x="195857" y="3571"/>
                </a:lnTo>
                <a:lnTo>
                  <a:pt x="195857" y="104626"/>
                </a:lnTo>
                <a:close/>
              </a:path>
              <a:path w="860425" h="243205">
                <a:moveTo>
                  <a:pt x="195857" y="238571"/>
                </a:moveTo>
                <a:lnTo>
                  <a:pt x="166687" y="238571"/>
                </a:lnTo>
                <a:lnTo>
                  <a:pt x="166687" y="130671"/>
                </a:lnTo>
                <a:lnTo>
                  <a:pt x="195857" y="130671"/>
                </a:lnTo>
                <a:lnTo>
                  <a:pt x="195857" y="238571"/>
                </a:lnTo>
                <a:close/>
              </a:path>
              <a:path w="860425" h="243205">
                <a:moveTo>
                  <a:pt x="333519" y="238571"/>
                </a:moveTo>
                <a:lnTo>
                  <a:pt x="253152" y="238571"/>
                </a:lnTo>
                <a:lnTo>
                  <a:pt x="253152" y="3571"/>
                </a:lnTo>
                <a:lnTo>
                  <a:pt x="333519" y="3571"/>
                </a:lnTo>
                <a:lnTo>
                  <a:pt x="359043" y="5655"/>
                </a:lnTo>
                <a:lnTo>
                  <a:pt x="382037" y="11906"/>
                </a:lnTo>
                <a:lnTo>
                  <a:pt x="402501" y="22324"/>
                </a:lnTo>
                <a:lnTo>
                  <a:pt x="411468" y="29616"/>
                </a:lnTo>
                <a:lnTo>
                  <a:pt x="282323" y="29616"/>
                </a:lnTo>
                <a:lnTo>
                  <a:pt x="282323" y="212526"/>
                </a:lnTo>
                <a:lnTo>
                  <a:pt x="411705" y="212526"/>
                </a:lnTo>
                <a:lnTo>
                  <a:pt x="402250" y="220070"/>
                </a:lnTo>
                <a:lnTo>
                  <a:pt x="381777" y="230348"/>
                </a:lnTo>
                <a:lnTo>
                  <a:pt x="358867" y="236515"/>
                </a:lnTo>
                <a:lnTo>
                  <a:pt x="333519" y="238571"/>
                </a:lnTo>
                <a:close/>
              </a:path>
              <a:path w="860425" h="243205">
                <a:moveTo>
                  <a:pt x="411705" y="212526"/>
                </a:moveTo>
                <a:lnTo>
                  <a:pt x="333519" y="212526"/>
                </a:lnTo>
                <a:lnTo>
                  <a:pt x="352662" y="210954"/>
                </a:lnTo>
                <a:lnTo>
                  <a:pt x="369908" y="206238"/>
                </a:lnTo>
                <a:lnTo>
                  <a:pt x="409645" y="173747"/>
                </a:lnTo>
                <a:lnTo>
                  <a:pt x="423709" y="121146"/>
                </a:lnTo>
                <a:lnTo>
                  <a:pt x="422165" y="101724"/>
                </a:lnTo>
                <a:lnTo>
                  <a:pt x="399004" y="55066"/>
                </a:lnTo>
                <a:lnTo>
                  <a:pt x="352904" y="31207"/>
                </a:lnTo>
                <a:lnTo>
                  <a:pt x="333519" y="29616"/>
                </a:lnTo>
                <a:lnTo>
                  <a:pt x="411468" y="29616"/>
                </a:lnTo>
                <a:lnTo>
                  <a:pt x="445550" y="74562"/>
                </a:lnTo>
                <a:lnTo>
                  <a:pt x="453921" y="121146"/>
                </a:lnTo>
                <a:lnTo>
                  <a:pt x="451819" y="145739"/>
                </a:lnTo>
                <a:lnTo>
                  <a:pt x="445513" y="168026"/>
                </a:lnTo>
                <a:lnTo>
                  <a:pt x="435002" y="188007"/>
                </a:lnTo>
                <a:lnTo>
                  <a:pt x="420286" y="205680"/>
                </a:lnTo>
                <a:lnTo>
                  <a:pt x="411705" y="212526"/>
                </a:lnTo>
                <a:close/>
              </a:path>
              <a:path w="860425" h="243205">
                <a:moveTo>
                  <a:pt x="531209" y="238571"/>
                </a:moveTo>
                <a:lnTo>
                  <a:pt x="502038" y="238571"/>
                </a:lnTo>
                <a:lnTo>
                  <a:pt x="502038" y="3571"/>
                </a:lnTo>
                <a:lnTo>
                  <a:pt x="656075" y="3571"/>
                </a:lnTo>
                <a:lnTo>
                  <a:pt x="656075" y="29616"/>
                </a:lnTo>
                <a:lnTo>
                  <a:pt x="531209" y="29616"/>
                </a:lnTo>
                <a:lnTo>
                  <a:pt x="531209" y="105370"/>
                </a:lnTo>
                <a:lnTo>
                  <a:pt x="653545" y="105370"/>
                </a:lnTo>
                <a:lnTo>
                  <a:pt x="653545" y="131415"/>
                </a:lnTo>
                <a:lnTo>
                  <a:pt x="531209" y="131415"/>
                </a:lnTo>
                <a:lnTo>
                  <a:pt x="531209" y="238571"/>
                </a:lnTo>
                <a:close/>
              </a:path>
              <a:path w="860425" h="243205">
                <a:moveTo>
                  <a:pt x="844729" y="216693"/>
                </a:moveTo>
                <a:lnTo>
                  <a:pt x="774685" y="216693"/>
                </a:lnTo>
                <a:lnTo>
                  <a:pt x="786749" y="215996"/>
                </a:lnTo>
                <a:lnTo>
                  <a:pt x="797493" y="213903"/>
                </a:lnTo>
                <a:lnTo>
                  <a:pt x="829109" y="184798"/>
                </a:lnTo>
                <a:lnTo>
                  <a:pt x="830049" y="176212"/>
                </a:lnTo>
                <a:lnTo>
                  <a:pt x="827314" y="163283"/>
                </a:lnTo>
                <a:lnTo>
                  <a:pt x="819110" y="152325"/>
                </a:lnTo>
                <a:lnTo>
                  <a:pt x="805436" y="143340"/>
                </a:lnTo>
                <a:lnTo>
                  <a:pt x="786293" y="136326"/>
                </a:lnTo>
                <a:lnTo>
                  <a:pt x="762741" y="129833"/>
                </a:lnTo>
                <a:lnTo>
                  <a:pt x="743877" y="124048"/>
                </a:lnTo>
                <a:lnTo>
                  <a:pt x="707712" y="105444"/>
                </a:lnTo>
                <a:lnTo>
                  <a:pt x="690894" y="65186"/>
                </a:lnTo>
                <a:lnTo>
                  <a:pt x="692308" y="51727"/>
                </a:lnTo>
                <a:lnTo>
                  <a:pt x="713516" y="18603"/>
                </a:lnTo>
                <a:lnTo>
                  <a:pt x="754704" y="1162"/>
                </a:lnTo>
                <a:lnTo>
                  <a:pt x="771559" y="0"/>
                </a:lnTo>
                <a:lnTo>
                  <a:pt x="796590" y="2046"/>
                </a:lnTo>
                <a:lnTo>
                  <a:pt x="818849" y="8185"/>
                </a:lnTo>
                <a:lnTo>
                  <a:pt x="838337" y="18417"/>
                </a:lnTo>
                <a:lnTo>
                  <a:pt x="847237" y="26044"/>
                </a:lnTo>
                <a:lnTo>
                  <a:pt x="769476" y="26044"/>
                </a:lnTo>
                <a:lnTo>
                  <a:pt x="759374" y="26686"/>
                </a:lnTo>
                <a:lnTo>
                  <a:pt x="724492" y="48145"/>
                </a:lnTo>
                <a:lnTo>
                  <a:pt x="721107" y="63400"/>
                </a:lnTo>
                <a:lnTo>
                  <a:pt x="721107" y="71635"/>
                </a:lnTo>
                <a:lnTo>
                  <a:pt x="755077" y="95491"/>
                </a:lnTo>
                <a:lnTo>
                  <a:pt x="788014" y="104914"/>
                </a:lnTo>
                <a:lnTo>
                  <a:pt x="806422" y="110839"/>
                </a:lnTo>
                <a:lnTo>
                  <a:pt x="842811" y="130671"/>
                </a:lnTo>
                <a:lnTo>
                  <a:pt x="859907" y="164873"/>
                </a:lnTo>
                <a:lnTo>
                  <a:pt x="860410" y="173682"/>
                </a:lnTo>
                <a:lnTo>
                  <a:pt x="858931" y="189021"/>
                </a:lnTo>
                <a:lnTo>
                  <a:pt x="854494" y="202592"/>
                </a:lnTo>
                <a:lnTo>
                  <a:pt x="847099" y="214396"/>
                </a:lnTo>
                <a:lnTo>
                  <a:pt x="844729" y="216693"/>
                </a:lnTo>
                <a:close/>
              </a:path>
              <a:path w="860425" h="243205">
                <a:moveTo>
                  <a:pt x="837490" y="54322"/>
                </a:moveTo>
                <a:lnTo>
                  <a:pt x="823696" y="41950"/>
                </a:lnTo>
                <a:lnTo>
                  <a:pt x="807762" y="33114"/>
                </a:lnTo>
                <a:lnTo>
                  <a:pt x="789688" y="27812"/>
                </a:lnTo>
                <a:lnTo>
                  <a:pt x="769476" y="26044"/>
                </a:lnTo>
                <a:lnTo>
                  <a:pt x="847237" y="26044"/>
                </a:lnTo>
                <a:lnTo>
                  <a:pt x="855052" y="32742"/>
                </a:lnTo>
                <a:lnTo>
                  <a:pt x="837490" y="54322"/>
                </a:lnTo>
                <a:close/>
              </a:path>
              <a:path w="860425" h="243205">
                <a:moveTo>
                  <a:pt x="773643" y="242738"/>
                </a:moveTo>
                <a:lnTo>
                  <a:pt x="746742" y="240403"/>
                </a:lnTo>
                <a:lnTo>
                  <a:pt x="722744" y="233399"/>
                </a:lnTo>
                <a:lnTo>
                  <a:pt x="701647" y="221725"/>
                </a:lnTo>
                <a:lnTo>
                  <a:pt x="683453" y="205382"/>
                </a:lnTo>
                <a:lnTo>
                  <a:pt x="700717" y="183207"/>
                </a:lnTo>
                <a:lnTo>
                  <a:pt x="708242" y="190844"/>
                </a:lnTo>
                <a:lnTo>
                  <a:pt x="716381" y="197532"/>
                </a:lnTo>
                <a:lnTo>
                  <a:pt x="754295" y="214535"/>
                </a:lnTo>
                <a:lnTo>
                  <a:pt x="774685" y="216693"/>
                </a:lnTo>
                <a:lnTo>
                  <a:pt x="844729" y="216693"/>
                </a:lnTo>
                <a:lnTo>
                  <a:pt x="836746" y="224432"/>
                </a:lnTo>
                <a:lnTo>
                  <a:pt x="823928" y="232441"/>
                </a:lnTo>
                <a:lnTo>
                  <a:pt x="809138" y="238162"/>
                </a:lnTo>
                <a:lnTo>
                  <a:pt x="792377" y="241594"/>
                </a:lnTo>
                <a:lnTo>
                  <a:pt x="773643" y="242738"/>
                </a:lnTo>
                <a:close/>
              </a:path>
            </a:pathLst>
          </a:custGeom>
          <a:solidFill>
            <a:srgbClr val="202729"/>
          </a:solidFill>
        </p:spPr>
        <p:txBody>
          <a:bodyPr wrap="square" lIns="0" tIns="0" rIns="0" bIns="0" rtlCol="0"/>
          <a:lstStyle/>
          <a:p>
            <a:endParaRPr/>
          </a:p>
        </p:txBody>
      </p:sp>
      <p:pic>
        <p:nvPicPr>
          <p:cNvPr id="3" name="object 3"/>
          <p:cNvPicPr/>
          <p:nvPr/>
        </p:nvPicPr>
        <p:blipFill>
          <a:blip r:embed="rId2" cstate="print"/>
          <a:stretch>
            <a:fillRect/>
          </a:stretch>
        </p:blipFill>
        <p:spPr>
          <a:xfrm>
            <a:off x="400699" y="1302874"/>
            <a:ext cx="3709635" cy="199578"/>
          </a:xfrm>
          <a:prstGeom prst="rect">
            <a:avLst/>
          </a:prstGeom>
        </p:spPr>
      </p:pic>
      <p:sp>
        <p:nvSpPr>
          <p:cNvPr id="4" name="object 4"/>
          <p:cNvSpPr/>
          <p:nvPr/>
        </p:nvSpPr>
        <p:spPr>
          <a:xfrm>
            <a:off x="564291" y="19092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5" name="object 5"/>
          <p:cNvPicPr/>
          <p:nvPr/>
        </p:nvPicPr>
        <p:blipFill>
          <a:blip r:embed="rId3" cstate="print"/>
          <a:stretch>
            <a:fillRect/>
          </a:stretch>
        </p:blipFill>
        <p:spPr>
          <a:xfrm>
            <a:off x="872484" y="1814992"/>
            <a:ext cx="5143044" cy="201810"/>
          </a:xfrm>
          <a:prstGeom prst="rect">
            <a:avLst/>
          </a:prstGeom>
        </p:spPr>
      </p:pic>
      <p:sp>
        <p:nvSpPr>
          <p:cNvPr id="6" name="object 6"/>
          <p:cNvSpPr/>
          <p:nvPr/>
        </p:nvSpPr>
        <p:spPr>
          <a:xfrm>
            <a:off x="564291" y="22235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7" name="object 7"/>
          <p:cNvPicPr/>
          <p:nvPr/>
        </p:nvPicPr>
        <p:blipFill>
          <a:blip r:embed="rId4" cstate="print"/>
          <a:stretch>
            <a:fillRect/>
          </a:stretch>
        </p:blipFill>
        <p:spPr>
          <a:xfrm>
            <a:off x="872484" y="2133782"/>
            <a:ext cx="5067611" cy="197346"/>
          </a:xfrm>
          <a:prstGeom prst="rect">
            <a:avLst/>
          </a:prstGeom>
        </p:spPr>
      </p:pic>
      <p:sp>
        <p:nvSpPr>
          <p:cNvPr id="8" name="object 8"/>
          <p:cNvSpPr/>
          <p:nvPr/>
        </p:nvSpPr>
        <p:spPr>
          <a:xfrm>
            <a:off x="564291" y="253785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9" name="object 9"/>
          <p:cNvPicPr/>
          <p:nvPr/>
        </p:nvPicPr>
        <p:blipFill>
          <a:blip r:embed="rId5" cstate="print"/>
          <a:stretch>
            <a:fillRect/>
          </a:stretch>
        </p:blipFill>
        <p:spPr>
          <a:xfrm>
            <a:off x="872484" y="2443642"/>
            <a:ext cx="5454800" cy="201810"/>
          </a:xfrm>
          <a:prstGeom prst="rect">
            <a:avLst/>
          </a:prstGeom>
        </p:spPr>
      </p:pic>
      <p:pic>
        <p:nvPicPr>
          <p:cNvPr id="10" name="object 10"/>
          <p:cNvPicPr/>
          <p:nvPr/>
        </p:nvPicPr>
        <p:blipFill>
          <a:blip r:embed="rId6" cstate="print"/>
          <a:stretch>
            <a:fillRect/>
          </a:stretch>
        </p:blipFill>
        <p:spPr>
          <a:xfrm>
            <a:off x="417516" y="3279585"/>
            <a:ext cx="5374095" cy="224581"/>
          </a:xfrm>
          <a:prstGeom prst="rect">
            <a:avLst/>
          </a:prstGeom>
        </p:spPr>
      </p:pic>
      <p:sp>
        <p:nvSpPr>
          <p:cNvPr id="11" name="object 11"/>
          <p:cNvSpPr/>
          <p:nvPr/>
        </p:nvSpPr>
        <p:spPr>
          <a:xfrm>
            <a:off x="564291" y="391897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2" name="object 12"/>
          <p:cNvPicPr/>
          <p:nvPr/>
        </p:nvPicPr>
        <p:blipFill>
          <a:blip r:embed="rId7" cstate="print"/>
          <a:stretch>
            <a:fillRect/>
          </a:stretch>
        </p:blipFill>
        <p:spPr>
          <a:xfrm>
            <a:off x="863257" y="3826999"/>
            <a:ext cx="4972760" cy="1995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5454968"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r>
              <a:rPr sz="2400" spc="-27" dirty="0">
                <a:latin typeface="Trebuchet MS" panose="020B0603020202020204" pitchFamily="34" charset="0"/>
              </a:rPr>
              <a:t> </a:t>
            </a:r>
            <a:r>
              <a:rPr sz="2400" spc="-9" dirty="0">
                <a:latin typeface="Trebuchet MS" panose="020B0603020202020204" pitchFamily="34" charset="0"/>
              </a:rPr>
              <a:t>File</a:t>
            </a:r>
            <a:r>
              <a:rPr sz="2400" spc="-32" dirty="0">
                <a:latin typeface="Trebuchet MS" panose="020B0603020202020204" pitchFamily="34" charset="0"/>
              </a:rPr>
              <a:t> </a:t>
            </a:r>
            <a:r>
              <a:rPr sz="2400" spc="-9" dirty="0">
                <a:latin typeface="Trebuchet MS" panose="020B0603020202020204" pitchFamily="34" charset="0"/>
              </a:rPr>
              <a:t>System</a:t>
            </a:r>
            <a:r>
              <a:rPr sz="2400" spc="-36" dirty="0">
                <a:latin typeface="Trebuchet MS" panose="020B0603020202020204" pitchFamily="34" charset="0"/>
              </a:rPr>
              <a:t> </a:t>
            </a:r>
            <a:r>
              <a:rPr sz="2400" dirty="0">
                <a:latin typeface="Trebuchet MS" panose="020B0603020202020204" pitchFamily="34" charset="0"/>
              </a:rPr>
              <a:t>(HDFS)</a:t>
            </a:r>
          </a:p>
        </p:txBody>
      </p:sp>
      <p:sp>
        <p:nvSpPr>
          <p:cNvPr id="3" name="object 3"/>
          <p:cNvSpPr txBox="1"/>
          <p:nvPr/>
        </p:nvSpPr>
        <p:spPr>
          <a:xfrm>
            <a:off x="861582" y="1036786"/>
            <a:ext cx="6768846" cy="2884957"/>
          </a:xfrm>
          <a:prstGeom prst="rect">
            <a:avLst/>
          </a:prstGeom>
        </p:spPr>
        <p:txBody>
          <a:bodyPr vert="horz" wrap="square" lIns="0" tIns="87440" rIns="0" bIns="0" rtlCol="0">
            <a:spAutoFit/>
          </a:bodyPr>
          <a:lstStyle/>
          <a:p>
            <a:pPr marL="325184" indent="-314325">
              <a:spcBef>
                <a:spcPts val="689"/>
              </a:spcBef>
              <a:buChar char="●"/>
              <a:tabLst>
                <a:tab pos="325184" algn="l"/>
                <a:tab pos="325755" algn="l"/>
              </a:tabLst>
            </a:pPr>
            <a:r>
              <a:rPr sz="2160" b="1" spc="-5" dirty="0">
                <a:latin typeface="Arial"/>
                <a:cs typeface="Arial"/>
              </a:rPr>
              <a:t>For</a:t>
            </a:r>
            <a:r>
              <a:rPr sz="2160" b="1" spc="-23" dirty="0">
                <a:latin typeface="Arial"/>
                <a:cs typeface="Arial"/>
              </a:rPr>
              <a:t> </a:t>
            </a:r>
            <a:r>
              <a:rPr sz="2160" b="1" spc="-5" dirty="0">
                <a:latin typeface="Arial"/>
                <a:cs typeface="Arial"/>
              </a:rPr>
              <a:t>handling</a:t>
            </a:r>
            <a:r>
              <a:rPr sz="2160" b="1" spc="-18" dirty="0">
                <a:latin typeface="Arial"/>
                <a:cs typeface="Arial"/>
              </a:rPr>
              <a:t> </a:t>
            </a:r>
            <a:r>
              <a:rPr sz="2160" b="1" spc="-5" dirty="0">
                <a:latin typeface="Arial"/>
                <a:cs typeface="Arial"/>
              </a:rPr>
              <a:t>very</a:t>
            </a:r>
            <a:r>
              <a:rPr sz="2160" b="1" spc="-18" dirty="0">
                <a:latin typeface="Arial"/>
                <a:cs typeface="Arial"/>
              </a:rPr>
              <a:t> </a:t>
            </a:r>
            <a:r>
              <a:rPr sz="2160" b="1" spc="-5" dirty="0">
                <a:latin typeface="Arial"/>
                <a:cs typeface="Arial"/>
              </a:rPr>
              <a:t>big</a:t>
            </a:r>
            <a:r>
              <a:rPr sz="2160" b="1" spc="-18" dirty="0">
                <a:latin typeface="Arial"/>
                <a:cs typeface="Arial"/>
              </a:rPr>
              <a:t> </a:t>
            </a:r>
            <a:r>
              <a:rPr sz="2160" b="1" spc="-5" dirty="0">
                <a:latin typeface="Arial"/>
                <a:cs typeface="Arial"/>
              </a:rPr>
              <a:t>data</a:t>
            </a:r>
            <a:r>
              <a:rPr sz="2160" b="1" spc="-23" dirty="0">
                <a:latin typeface="Arial"/>
                <a:cs typeface="Arial"/>
              </a:rPr>
              <a:t> </a:t>
            </a:r>
            <a:r>
              <a:rPr sz="2160" b="1" dirty="0">
                <a:latin typeface="Arial"/>
                <a:cs typeface="Arial"/>
              </a:rPr>
              <a:t>files</a:t>
            </a:r>
            <a:endParaRPr sz="2160">
              <a:latin typeface="Arial"/>
              <a:cs typeface="Arial"/>
            </a:endParaRPr>
          </a:p>
          <a:p>
            <a:pPr marL="539496" lvl="1" indent="-293180">
              <a:spcBef>
                <a:spcPts val="500"/>
              </a:spcBef>
              <a:buFont typeface="Arial MT"/>
              <a:buChar char="○"/>
              <a:tabLst>
                <a:tab pos="539496" algn="l"/>
                <a:tab pos="540068" algn="l"/>
              </a:tabLst>
            </a:pPr>
            <a:r>
              <a:rPr spc="-5" dirty="0">
                <a:latin typeface="Georgia"/>
                <a:cs typeface="Georgia"/>
              </a:rPr>
              <a:t>GBs</a:t>
            </a:r>
            <a:r>
              <a:rPr spc="-18" dirty="0">
                <a:latin typeface="Georgia"/>
                <a:cs typeface="Georgia"/>
              </a:rPr>
              <a:t> </a:t>
            </a:r>
            <a:r>
              <a:rPr spc="-5" dirty="0">
                <a:latin typeface="Georgia"/>
                <a:cs typeface="Georgia"/>
              </a:rPr>
              <a:t>of</a:t>
            </a:r>
            <a:r>
              <a:rPr spc="-14" dirty="0">
                <a:latin typeface="Georgia"/>
                <a:cs typeface="Georgia"/>
              </a:rPr>
              <a:t> </a:t>
            </a:r>
            <a:r>
              <a:rPr spc="-5" dirty="0">
                <a:latin typeface="Georgia"/>
                <a:cs typeface="Georgia"/>
              </a:rPr>
              <a:t>data</a:t>
            </a:r>
            <a:r>
              <a:rPr spc="-14" dirty="0">
                <a:latin typeface="Georgia"/>
                <a:cs typeface="Georgia"/>
              </a:rPr>
              <a:t> </a:t>
            </a:r>
            <a:r>
              <a:rPr spc="-5" dirty="0">
                <a:latin typeface="Georgia"/>
                <a:cs typeface="Georgia"/>
              </a:rPr>
              <a:t>within</a:t>
            </a:r>
            <a:r>
              <a:rPr spc="-14" dirty="0">
                <a:latin typeface="Georgia"/>
                <a:cs typeface="Georgia"/>
              </a:rPr>
              <a:t> </a:t>
            </a:r>
            <a:r>
              <a:rPr dirty="0">
                <a:latin typeface="Georgia"/>
                <a:cs typeface="Georgia"/>
              </a:rPr>
              <a:t>a</a:t>
            </a:r>
            <a:r>
              <a:rPr spc="-14" dirty="0">
                <a:latin typeface="Georgia"/>
                <a:cs typeface="Georgia"/>
              </a:rPr>
              <a:t> </a:t>
            </a:r>
            <a:r>
              <a:rPr spc="-5" dirty="0">
                <a:latin typeface="Georgia"/>
                <a:cs typeface="Georgia"/>
              </a:rPr>
              <a:t>single</a:t>
            </a:r>
            <a:r>
              <a:rPr spc="-14" dirty="0">
                <a:latin typeface="Georgia"/>
                <a:cs typeface="Georgia"/>
              </a:rPr>
              <a:t> </a:t>
            </a:r>
            <a:r>
              <a:rPr spc="-5" dirty="0">
                <a:latin typeface="Georgia"/>
                <a:cs typeface="Georgia"/>
              </a:rPr>
              <a:t>file</a:t>
            </a:r>
            <a:endParaRPr>
              <a:latin typeface="Georgia"/>
              <a:cs typeface="Georgia"/>
            </a:endParaRPr>
          </a:p>
          <a:p>
            <a:pPr marL="325184" indent="-314325">
              <a:spcBef>
                <a:spcPts val="491"/>
              </a:spcBef>
              <a:buChar char="●"/>
              <a:tabLst>
                <a:tab pos="325184" algn="l"/>
                <a:tab pos="325755" algn="l"/>
              </a:tabLst>
            </a:pPr>
            <a:r>
              <a:rPr sz="2160" b="1" spc="-5" dirty="0">
                <a:latin typeface="Arial"/>
                <a:cs typeface="Arial"/>
              </a:rPr>
              <a:t>Assumption</a:t>
            </a:r>
            <a:r>
              <a:rPr sz="2160" b="1" spc="-27" dirty="0">
                <a:latin typeface="Arial"/>
                <a:cs typeface="Arial"/>
              </a:rPr>
              <a:t> </a:t>
            </a:r>
            <a:r>
              <a:rPr sz="2160" b="1" spc="-5" dirty="0">
                <a:latin typeface="Arial"/>
                <a:cs typeface="Arial"/>
              </a:rPr>
              <a:t>of</a:t>
            </a:r>
            <a:r>
              <a:rPr sz="2160" b="1" spc="-27" dirty="0">
                <a:latin typeface="Arial"/>
                <a:cs typeface="Arial"/>
              </a:rPr>
              <a:t> </a:t>
            </a:r>
            <a:r>
              <a:rPr sz="2160" b="1" spc="-5" dirty="0">
                <a:latin typeface="Arial"/>
                <a:cs typeface="Arial"/>
              </a:rPr>
              <a:t>data</a:t>
            </a:r>
            <a:r>
              <a:rPr sz="2160" b="1" spc="-27" dirty="0">
                <a:latin typeface="Arial"/>
                <a:cs typeface="Arial"/>
              </a:rPr>
              <a:t> </a:t>
            </a:r>
            <a:r>
              <a:rPr sz="2160" b="1" spc="-5" dirty="0">
                <a:latin typeface="Arial"/>
                <a:cs typeface="Arial"/>
              </a:rPr>
              <a:t>handling</a:t>
            </a:r>
            <a:endParaRPr sz="2160">
              <a:latin typeface="Arial"/>
              <a:cs typeface="Arial"/>
            </a:endParaRPr>
          </a:p>
          <a:p>
            <a:pPr marL="539496" lvl="1" indent="-310325">
              <a:spcBef>
                <a:spcPts val="446"/>
              </a:spcBef>
              <a:buFont typeface="Arial MT"/>
              <a:buChar char="○"/>
              <a:tabLst>
                <a:tab pos="539496" algn="l"/>
                <a:tab pos="540068" algn="l"/>
              </a:tabLst>
            </a:pPr>
            <a:r>
              <a:rPr spc="-5" dirty="0">
                <a:latin typeface="Georgia"/>
                <a:cs typeface="Georgia"/>
              </a:rPr>
              <a:t>write-once-read-many</a:t>
            </a:r>
            <a:endParaRPr>
              <a:latin typeface="Georgia"/>
              <a:cs typeface="Georgia"/>
            </a:endParaRPr>
          </a:p>
          <a:p>
            <a:pPr marL="539496" lvl="1" indent="-310325">
              <a:spcBef>
                <a:spcPts val="432"/>
              </a:spcBef>
              <a:buFont typeface="Arial MT"/>
              <a:buChar char="○"/>
              <a:tabLst>
                <a:tab pos="539496" algn="l"/>
                <a:tab pos="540068" algn="l"/>
              </a:tabLst>
            </a:pPr>
            <a:r>
              <a:rPr spc="-5" dirty="0">
                <a:latin typeface="Georgia"/>
                <a:cs typeface="Georgia"/>
              </a:rPr>
              <a:t>not</a:t>
            </a:r>
            <a:r>
              <a:rPr spc="-14" dirty="0">
                <a:latin typeface="Georgia"/>
                <a:cs typeface="Georgia"/>
              </a:rPr>
              <a:t> </a:t>
            </a:r>
            <a:r>
              <a:rPr spc="-5" dirty="0">
                <a:latin typeface="Georgia"/>
                <a:cs typeface="Georgia"/>
              </a:rPr>
              <a:t>suitable</a:t>
            </a:r>
            <a:r>
              <a:rPr spc="-14" dirty="0">
                <a:latin typeface="Georgia"/>
                <a:cs typeface="Georgia"/>
              </a:rPr>
              <a:t> </a:t>
            </a:r>
            <a:r>
              <a:rPr spc="-5" dirty="0">
                <a:latin typeface="Georgia"/>
                <a:cs typeface="Georgia"/>
              </a:rPr>
              <a:t>for</a:t>
            </a:r>
            <a:r>
              <a:rPr spc="-9" dirty="0">
                <a:latin typeface="Georgia"/>
                <a:cs typeface="Georgia"/>
              </a:rPr>
              <a:t> </a:t>
            </a:r>
            <a:r>
              <a:rPr spc="-5" dirty="0">
                <a:latin typeface="Georgia"/>
                <a:cs typeface="Georgia"/>
              </a:rPr>
              <a:t>random-access</a:t>
            </a:r>
            <a:r>
              <a:rPr spc="-14" dirty="0">
                <a:latin typeface="Georgia"/>
                <a:cs typeface="Georgia"/>
              </a:rPr>
              <a:t> </a:t>
            </a:r>
            <a:r>
              <a:rPr spc="-5" dirty="0">
                <a:latin typeface="Georgia"/>
                <a:cs typeface="Georgia"/>
              </a:rPr>
              <a:t>update</a:t>
            </a:r>
            <a:r>
              <a:rPr spc="27" dirty="0">
                <a:latin typeface="Georgia"/>
                <a:cs typeface="Georgia"/>
              </a:rPr>
              <a:t> </a:t>
            </a:r>
            <a:r>
              <a:rPr dirty="0">
                <a:latin typeface="Times New Roman"/>
                <a:cs typeface="Times New Roman"/>
              </a:rPr>
              <a:t>→</a:t>
            </a:r>
            <a:r>
              <a:rPr spc="-27" dirty="0">
                <a:latin typeface="Times New Roman"/>
                <a:cs typeface="Times New Roman"/>
              </a:rPr>
              <a:t> </a:t>
            </a:r>
            <a:r>
              <a:rPr spc="-5" dirty="0">
                <a:latin typeface="Georgia"/>
                <a:cs typeface="Georgia"/>
              </a:rPr>
              <a:t>analytics</a:t>
            </a:r>
            <a:r>
              <a:rPr spc="-9" dirty="0">
                <a:latin typeface="Georgia"/>
                <a:cs typeface="Georgia"/>
              </a:rPr>
              <a:t> </a:t>
            </a:r>
            <a:r>
              <a:rPr spc="-5" dirty="0">
                <a:latin typeface="Georgia"/>
                <a:cs typeface="Georgia"/>
              </a:rPr>
              <a:t>data</a:t>
            </a:r>
            <a:endParaRPr>
              <a:latin typeface="Georgia"/>
              <a:cs typeface="Georgia"/>
            </a:endParaRPr>
          </a:p>
          <a:p>
            <a:pPr marL="325184" marR="4572" indent="-314325">
              <a:spcBef>
                <a:spcPts val="491"/>
              </a:spcBef>
              <a:buChar char="●"/>
              <a:tabLst>
                <a:tab pos="325184" algn="l"/>
                <a:tab pos="325755" algn="l"/>
              </a:tabLst>
            </a:pPr>
            <a:r>
              <a:rPr sz="2160" b="1" spc="-5" dirty="0">
                <a:latin typeface="Arial"/>
                <a:cs typeface="Arial"/>
              </a:rPr>
              <a:t>Deal with hardware </a:t>
            </a:r>
            <a:r>
              <a:rPr sz="2160" b="1" dirty="0">
                <a:latin typeface="Arial"/>
                <a:cs typeface="Arial"/>
              </a:rPr>
              <a:t>failures, </a:t>
            </a:r>
            <a:r>
              <a:rPr sz="2160" b="1" spc="-5" dirty="0">
                <a:latin typeface="Arial"/>
                <a:cs typeface="Arial"/>
              </a:rPr>
              <a:t>support data </a:t>
            </a:r>
            <a:r>
              <a:rPr sz="2160" b="1" spc="-23" dirty="0">
                <a:latin typeface="Arial"/>
                <a:cs typeface="Arial"/>
              </a:rPr>
              <a:t>locality, </a:t>
            </a:r>
            <a:r>
              <a:rPr sz="2160" b="1" spc="-590" dirty="0">
                <a:latin typeface="Arial"/>
                <a:cs typeface="Arial"/>
              </a:rPr>
              <a:t> </a:t>
            </a:r>
            <a:r>
              <a:rPr sz="2160" b="1" spc="-5" dirty="0">
                <a:latin typeface="Arial"/>
                <a:cs typeface="Arial"/>
              </a:rPr>
              <a:t>reliability</a:t>
            </a:r>
            <a:endParaRPr sz="2160">
              <a:latin typeface="Arial"/>
              <a:cs typeface="Arial"/>
            </a:endParaRPr>
          </a:p>
          <a:p>
            <a:pPr marL="530924" lvl="1" indent="-215456">
              <a:spcBef>
                <a:spcPts val="518"/>
              </a:spcBef>
              <a:buFont typeface="Arial MT"/>
              <a:buChar char="○"/>
              <a:tabLst>
                <a:tab pos="531495" algn="l"/>
              </a:tabLst>
            </a:pPr>
            <a:r>
              <a:rPr spc="-5" dirty="0">
                <a:latin typeface="Georgia"/>
                <a:cs typeface="Georgia"/>
              </a:rPr>
              <a:t>“high</a:t>
            </a:r>
            <a:r>
              <a:rPr spc="-18" dirty="0">
                <a:latin typeface="Georgia"/>
                <a:cs typeface="Georgia"/>
              </a:rPr>
              <a:t> </a:t>
            </a:r>
            <a:r>
              <a:rPr spc="-5" dirty="0">
                <a:latin typeface="Georgia"/>
                <a:cs typeface="Georgia"/>
              </a:rPr>
              <a:t>fault</a:t>
            </a:r>
            <a:r>
              <a:rPr spc="-14" dirty="0">
                <a:latin typeface="Georgia"/>
                <a:cs typeface="Georgia"/>
              </a:rPr>
              <a:t> </a:t>
            </a:r>
            <a:r>
              <a:rPr spc="-5" dirty="0">
                <a:latin typeface="Georgia"/>
                <a:cs typeface="Georgia"/>
              </a:rPr>
              <a:t>tolerance”</a:t>
            </a:r>
            <a:r>
              <a:rPr spc="-18" dirty="0">
                <a:latin typeface="Georgia"/>
                <a:cs typeface="Georgia"/>
              </a:rPr>
              <a:t> </a:t>
            </a:r>
            <a:r>
              <a:rPr spc="-5" dirty="0">
                <a:latin typeface="Georgia"/>
                <a:cs typeface="Georgia"/>
              </a:rPr>
              <a:t>with</a:t>
            </a:r>
            <a:r>
              <a:rPr spc="-14" dirty="0">
                <a:latin typeface="Georgia"/>
                <a:cs typeface="Georgia"/>
              </a:rPr>
              <a:t> </a:t>
            </a:r>
            <a:r>
              <a:rPr spc="-5" dirty="0">
                <a:latin typeface="Georgia"/>
                <a:cs typeface="Georgia"/>
              </a:rPr>
              <a:t>“low-cost/commodity</a:t>
            </a:r>
            <a:r>
              <a:rPr spc="-14" dirty="0">
                <a:latin typeface="Georgia"/>
                <a:cs typeface="Georgia"/>
              </a:rPr>
              <a:t> </a:t>
            </a:r>
            <a:r>
              <a:rPr spc="-5" dirty="0">
                <a:latin typeface="Georgia"/>
                <a:cs typeface="Georgia"/>
              </a:rPr>
              <a:t>hardware”</a:t>
            </a:r>
            <a:endParaRPr>
              <a:latin typeface="Georgia"/>
              <a:cs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CCA61-0A86-C930-7BB2-FE02DEE11764}"/>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4AC1A1-7E52-565C-6DF9-71F8AB186F93}"/>
              </a:ext>
            </a:extLst>
          </p:cNvPr>
          <p:cNvSpPr txBox="1">
            <a:spLocks noGrp="1"/>
          </p:cNvSpPr>
          <p:nvPr>
            <p:ph type="title"/>
          </p:nvPr>
        </p:nvSpPr>
        <p:spPr>
          <a:xfrm>
            <a:off x="867251" y="151459"/>
            <a:ext cx="5454968" cy="380873"/>
          </a:xfrm>
          <a:prstGeom prst="rect">
            <a:avLst/>
          </a:prstGeom>
        </p:spPr>
        <p:txBody>
          <a:bodyPr vert="horz" wrap="square" lIns="0" tIns="11430" rIns="0" bIns="0" rtlCol="0">
            <a:spAutoFit/>
          </a:bodyPr>
          <a:lstStyle/>
          <a:p>
            <a:pPr marL="11430">
              <a:spcBef>
                <a:spcPts val="90"/>
              </a:spcBef>
            </a:pPr>
            <a:r>
              <a:rPr lang="en-US" sz="2400" spc="-5" dirty="0">
                <a:latin typeface="Trebuchet MS" panose="020B0603020202020204" pitchFamily="34" charset="0"/>
              </a:rPr>
              <a:t>HDFS Architecture</a:t>
            </a:r>
            <a:endParaRPr sz="2400" dirty="0">
              <a:latin typeface="Trebuchet MS" panose="020B0603020202020204" pitchFamily="34" charset="0"/>
            </a:endParaRPr>
          </a:p>
        </p:txBody>
      </p:sp>
      <p:sp>
        <p:nvSpPr>
          <p:cNvPr id="3" name="object 3">
            <a:extLst>
              <a:ext uri="{FF2B5EF4-FFF2-40B4-BE49-F238E27FC236}">
                <a16:creationId xmlns:a16="http://schemas.microsoft.com/office/drawing/2014/main" id="{47A8233D-510A-22C0-CC69-A35F92F49BE7}"/>
              </a:ext>
            </a:extLst>
          </p:cNvPr>
          <p:cNvSpPr txBox="1"/>
          <p:nvPr/>
        </p:nvSpPr>
        <p:spPr>
          <a:xfrm>
            <a:off x="609600" y="561773"/>
            <a:ext cx="6768846" cy="4104265"/>
          </a:xfrm>
          <a:prstGeom prst="rect">
            <a:avLst/>
          </a:prstGeom>
        </p:spPr>
        <p:txBody>
          <a:bodyPr vert="horz" wrap="square" lIns="0" tIns="87440" rIns="0" bIns="0" rtlCol="0">
            <a:spAutoFit/>
          </a:bodyPr>
          <a:lstStyle/>
          <a:p>
            <a:pPr marL="325184" indent="-314325">
              <a:spcBef>
                <a:spcPts val="689"/>
              </a:spcBef>
              <a:buChar char="●"/>
              <a:tabLst>
                <a:tab pos="325184" algn="l"/>
                <a:tab pos="325755" algn="l"/>
              </a:tabLst>
            </a:pPr>
            <a:r>
              <a:rPr lang="en-US" sz="2160" b="1" spc="-5" dirty="0" err="1">
                <a:latin typeface="Arial"/>
                <a:cs typeface="Arial"/>
              </a:rPr>
              <a:t>Namenode</a:t>
            </a:r>
            <a:endParaRPr lang="en-US" sz="2160" b="1" spc="-5" dirty="0">
              <a:latin typeface="Arial"/>
              <a:cs typeface="Arial"/>
            </a:endParaRPr>
          </a:p>
          <a:p>
            <a:pPr marL="782384" lvl="1" indent="-314325">
              <a:spcBef>
                <a:spcPts val="689"/>
              </a:spcBef>
              <a:buChar char="●"/>
              <a:tabLst>
                <a:tab pos="325184" algn="l"/>
                <a:tab pos="325755" algn="l"/>
              </a:tabLst>
            </a:pPr>
            <a:r>
              <a:rPr lang="en-US" spc="-5" dirty="0">
                <a:latin typeface="Georgia" panose="02040502050405020303" pitchFamily="18" charset="0"/>
                <a:cs typeface="Arial"/>
              </a:rPr>
              <a:t>Manages the file system namespace. </a:t>
            </a:r>
          </a:p>
          <a:p>
            <a:pPr marL="782384" lvl="1" indent="-314325">
              <a:spcBef>
                <a:spcPts val="689"/>
              </a:spcBef>
              <a:buChar char="●"/>
              <a:tabLst>
                <a:tab pos="325184" algn="l"/>
                <a:tab pos="325755" algn="l"/>
              </a:tabLst>
            </a:pPr>
            <a:r>
              <a:rPr lang="en-US" spc="-5" dirty="0">
                <a:latin typeface="Georgia" panose="02040502050405020303" pitchFamily="18" charset="0"/>
                <a:cs typeface="Arial"/>
              </a:rPr>
              <a:t>Regulates client’s access to files. </a:t>
            </a:r>
          </a:p>
          <a:p>
            <a:pPr marL="782384" lvl="1" indent="-314325">
              <a:spcBef>
                <a:spcPts val="689"/>
              </a:spcBef>
              <a:buChar char="●"/>
              <a:tabLst>
                <a:tab pos="325184" algn="l"/>
                <a:tab pos="325755" algn="l"/>
              </a:tabLst>
            </a:pPr>
            <a:r>
              <a:rPr lang="en-US" spc="-5" dirty="0">
                <a:latin typeface="Georgia" panose="02040502050405020303" pitchFamily="18" charset="0"/>
                <a:cs typeface="Arial"/>
              </a:rPr>
              <a:t>It also executes file system operations such as renaming, closing, and opening files and directories</a:t>
            </a:r>
          </a:p>
          <a:p>
            <a:pPr marL="325184" indent="-314325">
              <a:spcBef>
                <a:spcPts val="491"/>
              </a:spcBef>
              <a:buChar char="●"/>
              <a:tabLst>
                <a:tab pos="325184" algn="l"/>
                <a:tab pos="325755" algn="l"/>
              </a:tabLst>
            </a:pPr>
            <a:r>
              <a:rPr lang="en-US" sz="2160" b="1" spc="-5" dirty="0" err="1">
                <a:latin typeface="Arial"/>
                <a:cs typeface="Arial"/>
              </a:rPr>
              <a:t>Datanode</a:t>
            </a:r>
            <a:endParaRPr lang="en-US" sz="2160" b="1" dirty="0">
              <a:latin typeface="Arial"/>
              <a:cs typeface="Arial"/>
            </a:endParaRPr>
          </a:p>
          <a:p>
            <a:pPr marL="782384" lvl="1" indent="-314325">
              <a:spcBef>
                <a:spcPts val="491"/>
              </a:spcBef>
              <a:buChar char="●"/>
              <a:tabLst>
                <a:tab pos="325184" algn="l"/>
                <a:tab pos="325755" algn="l"/>
              </a:tabLst>
            </a:pPr>
            <a:r>
              <a:rPr lang="en-US" spc="-5" dirty="0" err="1">
                <a:latin typeface="Georgia"/>
                <a:cs typeface="Georgia"/>
              </a:rPr>
              <a:t>Datanodes</a:t>
            </a:r>
            <a:r>
              <a:rPr lang="en-US" spc="-5" dirty="0">
                <a:latin typeface="Georgia"/>
                <a:cs typeface="Georgia"/>
              </a:rPr>
              <a:t> perform read-write operations on the file systems, as per client request. </a:t>
            </a:r>
          </a:p>
          <a:p>
            <a:pPr marL="782384" lvl="1" indent="-314325">
              <a:spcBef>
                <a:spcPts val="491"/>
              </a:spcBef>
              <a:buChar char="●"/>
              <a:tabLst>
                <a:tab pos="325184" algn="l"/>
                <a:tab pos="325755" algn="l"/>
              </a:tabLst>
            </a:pPr>
            <a:r>
              <a:rPr lang="en-US" spc="-5" dirty="0">
                <a:latin typeface="Georgia"/>
                <a:cs typeface="Georgia"/>
              </a:rPr>
              <a:t>They also perform operations such as block creation, deletion, and replication according to the instructions of the </a:t>
            </a:r>
            <a:r>
              <a:rPr lang="en-US" spc="-5" dirty="0" err="1">
                <a:latin typeface="Georgia"/>
                <a:cs typeface="Georgia"/>
              </a:rPr>
              <a:t>namenode</a:t>
            </a:r>
            <a:r>
              <a:rPr lang="en-US" spc="-5" dirty="0">
                <a:latin typeface="Georgia"/>
                <a:cs typeface="Georgia"/>
              </a:rPr>
              <a:t>.</a:t>
            </a:r>
            <a:endParaRPr lang="en-US" dirty="0">
              <a:latin typeface="Georgia"/>
              <a:cs typeface="Georgia"/>
            </a:endParaRPr>
          </a:p>
          <a:p>
            <a:pPr marL="325184" marR="4572" indent="-314325">
              <a:spcBef>
                <a:spcPts val="491"/>
              </a:spcBef>
              <a:buChar char="●"/>
              <a:tabLst>
                <a:tab pos="325184" algn="l"/>
                <a:tab pos="325755" algn="l"/>
              </a:tabLst>
            </a:pPr>
            <a:r>
              <a:rPr lang="en-US" sz="2160" b="1" spc="-5" dirty="0">
                <a:latin typeface="Arial"/>
                <a:cs typeface="Arial"/>
              </a:rPr>
              <a:t>Block data</a:t>
            </a:r>
            <a:endParaRPr dirty="0">
              <a:latin typeface="Georgia"/>
              <a:cs typeface="Georgia"/>
            </a:endParaRPr>
          </a:p>
        </p:txBody>
      </p:sp>
    </p:spTree>
    <p:extLst>
      <p:ext uri="{BB962C8B-B14F-4D97-AF65-F5344CB8AC3E}">
        <p14:creationId xmlns:p14="http://schemas.microsoft.com/office/powerpoint/2010/main" val="1396500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66800" y="147444"/>
            <a:ext cx="6791010" cy="4667359"/>
          </a:xfrm>
          <a:prstGeom prst="rect">
            <a:avLst/>
          </a:prstGeom>
        </p:spPr>
      </p:pic>
      <p:sp>
        <p:nvSpPr>
          <p:cNvPr id="3" name="object 3"/>
          <p:cNvSpPr txBox="1"/>
          <p:nvPr/>
        </p:nvSpPr>
        <p:spPr>
          <a:xfrm>
            <a:off x="6203525" y="4814803"/>
            <a:ext cx="284607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Arial MT"/>
                <a:cs typeface="Arial MT"/>
              </a:rPr>
              <a:t>https://hadoop.apache.org/docs/r1.2.1/hdfs_design.html</a:t>
            </a:r>
            <a:endParaRPr sz="900">
              <a:latin typeface="Arial MT"/>
              <a:cs typeface="Arial M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87178" cy="303460"/>
          </a:xfrm>
          <a:prstGeom prst="rect">
            <a:avLst/>
          </a:prstGeom>
        </p:spPr>
      </p:pic>
      <p:grpSp>
        <p:nvGrpSpPr>
          <p:cNvPr id="3" name="object 3"/>
          <p:cNvGrpSpPr/>
          <p:nvPr/>
        </p:nvGrpSpPr>
        <p:grpSpPr>
          <a:xfrm>
            <a:off x="6654313" y="4024537"/>
            <a:ext cx="1672589" cy="888365"/>
            <a:chOff x="6654313" y="4024537"/>
            <a:chExt cx="1672589" cy="888365"/>
          </a:xfrm>
        </p:grpSpPr>
        <p:sp>
          <p:nvSpPr>
            <p:cNvPr id="4" name="object 4"/>
            <p:cNvSpPr/>
            <p:nvPr/>
          </p:nvSpPr>
          <p:spPr>
            <a:xfrm>
              <a:off x="6659076" y="4029299"/>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5" name="object 5"/>
            <p:cNvSpPr/>
            <p:nvPr/>
          </p:nvSpPr>
          <p:spPr>
            <a:xfrm>
              <a:off x="6659076" y="4029299"/>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6" name="object 6"/>
          <p:cNvGrpSpPr/>
          <p:nvPr/>
        </p:nvGrpSpPr>
        <p:grpSpPr>
          <a:xfrm>
            <a:off x="4647364" y="4024537"/>
            <a:ext cx="1672589" cy="888365"/>
            <a:chOff x="4647364" y="4024537"/>
            <a:chExt cx="1672589" cy="888365"/>
          </a:xfrm>
        </p:grpSpPr>
        <p:sp>
          <p:nvSpPr>
            <p:cNvPr id="7" name="object 7"/>
            <p:cNvSpPr/>
            <p:nvPr/>
          </p:nvSpPr>
          <p:spPr>
            <a:xfrm>
              <a:off x="4652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8" name="object 8"/>
            <p:cNvSpPr/>
            <p:nvPr/>
          </p:nvSpPr>
          <p:spPr>
            <a:xfrm>
              <a:off x="4652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9" name="object 9"/>
          <p:cNvGrpSpPr/>
          <p:nvPr/>
        </p:nvGrpSpPr>
        <p:grpSpPr>
          <a:xfrm>
            <a:off x="2743363" y="4024537"/>
            <a:ext cx="1672589" cy="888365"/>
            <a:chOff x="2743363" y="4024537"/>
            <a:chExt cx="1672589" cy="888365"/>
          </a:xfrm>
        </p:grpSpPr>
        <p:sp>
          <p:nvSpPr>
            <p:cNvPr id="10" name="object 10"/>
            <p:cNvSpPr/>
            <p:nvPr/>
          </p:nvSpPr>
          <p:spPr>
            <a:xfrm>
              <a:off x="2748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1" name="object 11"/>
            <p:cNvSpPr/>
            <p:nvPr/>
          </p:nvSpPr>
          <p:spPr>
            <a:xfrm>
              <a:off x="2748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2" name="object 12"/>
          <p:cNvGrpSpPr/>
          <p:nvPr/>
        </p:nvGrpSpPr>
        <p:grpSpPr>
          <a:xfrm>
            <a:off x="839364" y="4024537"/>
            <a:ext cx="1672589" cy="888365"/>
            <a:chOff x="839364" y="4024537"/>
            <a:chExt cx="1672589" cy="888365"/>
          </a:xfrm>
        </p:grpSpPr>
        <p:sp>
          <p:nvSpPr>
            <p:cNvPr id="13" name="object 13"/>
            <p:cNvSpPr/>
            <p:nvPr/>
          </p:nvSpPr>
          <p:spPr>
            <a:xfrm>
              <a:off x="844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4" name="object 14"/>
            <p:cNvSpPr/>
            <p:nvPr/>
          </p:nvSpPr>
          <p:spPr>
            <a:xfrm>
              <a:off x="844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6654315" y="2900337"/>
            <a:ext cx="1672589" cy="888365"/>
            <a:chOff x="6654315" y="2900337"/>
            <a:chExt cx="1672589" cy="888365"/>
          </a:xfrm>
        </p:grpSpPr>
        <p:sp>
          <p:nvSpPr>
            <p:cNvPr id="16" name="object 16"/>
            <p:cNvSpPr/>
            <p:nvPr/>
          </p:nvSpPr>
          <p:spPr>
            <a:xfrm>
              <a:off x="6659078" y="2905100"/>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7" name="object 17"/>
            <p:cNvSpPr/>
            <p:nvPr/>
          </p:nvSpPr>
          <p:spPr>
            <a:xfrm>
              <a:off x="6659078" y="2905100"/>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8" name="object 18"/>
          <p:cNvGrpSpPr/>
          <p:nvPr/>
        </p:nvGrpSpPr>
        <p:grpSpPr>
          <a:xfrm>
            <a:off x="4647365" y="2900337"/>
            <a:ext cx="1672589" cy="888365"/>
            <a:chOff x="4647365" y="2900337"/>
            <a:chExt cx="1672589" cy="888365"/>
          </a:xfrm>
        </p:grpSpPr>
        <p:sp>
          <p:nvSpPr>
            <p:cNvPr id="19" name="object 19"/>
            <p:cNvSpPr/>
            <p:nvPr/>
          </p:nvSpPr>
          <p:spPr>
            <a:xfrm>
              <a:off x="4652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0" name="object 20"/>
            <p:cNvSpPr/>
            <p:nvPr/>
          </p:nvSpPr>
          <p:spPr>
            <a:xfrm>
              <a:off x="4652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1" name="object 21"/>
          <p:cNvGrpSpPr/>
          <p:nvPr/>
        </p:nvGrpSpPr>
        <p:grpSpPr>
          <a:xfrm>
            <a:off x="2743365" y="2900337"/>
            <a:ext cx="1672589" cy="888365"/>
            <a:chOff x="2743365" y="2900337"/>
            <a:chExt cx="1672589" cy="888365"/>
          </a:xfrm>
        </p:grpSpPr>
        <p:sp>
          <p:nvSpPr>
            <p:cNvPr id="22" name="object 22"/>
            <p:cNvSpPr/>
            <p:nvPr/>
          </p:nvSpPr>
          <p:spPr>
            <a:xfrm>
              <a:off x="2748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3" name="object 23"/>
            <p:cNvSpPr/>
            <p:nvPr/>
          </p:nvSpPr>
          <p:spPr>
            <a:xfrm>
              <a:off x="2748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4" name="object 24"/>
          <p:cNvGrpSpPr/>
          <p:nvPr/>
        </p:nvGrpSpPr>
        <p:grpSpPr>
          <a:xfrm>
            <a:off x="839365" y="2900337"/>
            <a:ext cx="1672589" cy="888365"/>
            <a:chOff x="839365" y="2900337"/>
            <a:chExt cx="1672589" cy="888365"/>
          </a:xfrm>
        </p:grpSpPr>
        <p:sp>
          <p:nvSpPr>
            <p:cNvPr id="25" name="object 25"/>
            <p:cNvSpPr/>
            <p:nvPr/>
          </p:nvSpPr>
          <p:spPr>
            <a:xfrm>
              <a:off x="844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6" name="object 26"/>
            <p:cNvSpPr/>
            <p:nvPr/>
          </p:nvSpPr>
          <p:spPr>
            <a:xfrm>
              <a:off x="844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sp>
          <p:nvSpPr>
            <p:cNvPr id="27" name="object 27"/>
            <p:cNvSpPr/>
            <p:nvPr/>
          </p:nvSpPr>
          <p:spPr>
            <a:xfrm>
              <a:off x="999501"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28" name="object 28"/>
            <p:cNvSpPr/>
            <p:nvPr/>
          </p:nvSpPr>
          <p:spPr>
            <a:xfrm>
              <a:off x="999501"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29" name="object 29"/>
          <p:cNvSpPr txBox="1"/>
          <p:nvPr/>
        </p:nvSpPr>
        <p:spPr>
          <a:xfrm>
            <a:off x="999501"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grpSp>
        <p:nvGrpSpPr>
          <p:cNvPr id="30" name="object 30"/>
          <p:cNvGrpSpPr/>
          <p:nvPr/>
        </p:nvGrpSpPr>
        <p:grpSpPr>
          <a:xfrm>
            <a:off x="1907901" y="3213062"/>
            <a:ext cx="425450" cy="401320"/>
            <a:chOff x="1907901" y="3213062"/>
            <a:chExt cx="425450" cy="401320"/>
          </a:xfrm>
        </p:grpSpPr>
        <p:sp>
          <p:nvSpPr>
            <p:cNvPr id="31" name="object 31"/>
            <p:cNvSpPr/>
            <p:nvPr/>
          </p:nvSpPr>
          <p:spPr>
            <a:xfrm>
              <a:off x="1912663"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2" name="object 32"/>
            <p:cNvSpPr/>
            <p:nvPr/>
          </p:nvSpPr>
          <p:spPr>
            <a:xfrm>
              <a:off x="1912663"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3" name="object 33"/>
          <p:cNvSpPr txBox="1"/>
          <p:nvPr/>
        </p:nvSpPr>
        <p:spPr>
          <a:xfrm>
            <a:off x="1912663"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34" name="object 34"/>
          <p:cNvGrpSpPr/>
          <p:nvPr/>
        </p:nvGrpSpPr>
        <p:grpSpPr>
          <a:xfrm>
            <a:off x="3840601" y="3143787"/>
            <a:ext cx="425450" cy="401320"/>
            <a:chOff x="3840601" y="3143787"/>
            <a:chExt cx="425450" cy="401320"/>
          </a:xfrm>
        </p:grpSpPr>
        <p:sp>
          <p:nvSpPr>
            <p:cNvPr id="35" name="object 35"/>
            <p:cNvSpPr/>
            <p:nvPr/>
          </p:nvSpPr>
          <p:spPr>
            <a:xfrm>
              <a:off x="3845363" y="3148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6" name="object 36"/>
            <p:cNvSpPr/>
            <p:nvPr/>
          </p:nvSpPr>
          <p:spPr>
            <a:xfrm>
              <a:off x="3845363" y="3148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7" name="object 37"/>
          <p:cNvSpPr txBox="1"/>
          <p:nvPr/>
        </p:nvSpPr>
        <p:spPr>
          <a:xfrm>
            <a:off x="3845363" y="3148550"/>
            <a:ext cx="415925" cy="391795"/>
          </a:xfrm>
          <a:prstGeom prst="rect">
            <a:avLst/>
          </a:prstGeom>
        </p:spPr>
        <p:txBody>
          <a:bodyPr vert="horz" wrap="square" lIns="0" tIns="83820" rIns="0" bIns="0" rtlCol="0">
            <a:spAutoFit/>
          </a:bodyPr>
          <a:lstStyle/>
          <a:p>
            <a:pPr algn="ctr">
              <a:lnSpc>
                <a:spcPct val="100000"/>
              </a:lnSpc>
              <a:spcBef>
                <a:spcPts val="660"/>
              </a:spcBef>
            </a:pPr>
            <a:r>
              <a:rPr sz="1400" spc="-65" dirty="0">
                <a:latin typeface="Verdana"/>
                <a:cs typeface="Verdana"/>
              </a:rPr>
              <a:t>4</a:t>
            </a:r>
            <a:endParaRPr sz="1400">
              <a:latin typeface="Verdana"/>
              <a:cs typeface="Verdana"/>
            </a:endParaRPr>
          </a:p>
        </p:txBody>
      </p:sp>
      <p:grpSp>
        <p:nvGrpSpPr>
          <p:cNvPr id="38" name="object 38"/>
          <p:cNvGrpSpPr/>
          <p:nvPr/>
        </p:nvGrpSpPr>
        <p:grpSpPr>
          <a:xfrm>
            <a:off x="4814176" y="3213062"/>
            <a:ext cx="425450" cy="401320"/>
            <a:chOff x="4814176" y="3213062"/>
            <a:chExt cx="425450" cy="401320"/>
          </a:xfrm>
        </p:grpSpPr>
        <p:sp>
          <p:nvSpPr>
            <p:cNvPr id="39" name="object 39"/>
            <p:cNvSpPr/>
            <p:nvPr/>
          </p:nvSpPr>
          <p:spPr>
            <a:xfrm>
              <a:off x="4818938"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0" name="object 40"/>
            <p:cNvSpPr/>
            <p:nvPr/>
          </p:nvSpPr>
          <p:spPr>
            <a:xfrm>
              <a:off x="4818938"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1" name="object 41"/>
          <p:cNvSpPr txBox="1"/>
          <p:nvPr/>
        </p:nvSpPr>
        <p:spPr>
          <a:xfrm>
            <a:off x="4818938"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75" dirty="0">
                <a:latin typeface="Verdana"/>
                <a:cs typeface="Verdana"/>
              </a:rPr>
              <a:t>6</a:t>
            </a:r>
            <a:endParaRPr sz="1400">
              <a:latin typeface="Verdana"/>
              <a:cs typeface="Verdana"/>
            </a:endParaRPr>
          </a:p>
        </p:txBody>
      </p:sp>
      <p:grpSp>
        <p:nvGrpSpPr>
          <p:cNvPr id="42" name="object 42"/>
          <p:cNvGrpSpPr/>
          <p:nvPr/>
        </p:nvGrpSpPr>
        <p:grpSpPr>
          <a:xfrm>
            <a:off x="4844063" y="4267987"/>
            <a:ext cx="425450" cy="401320"/>
            <a:chOff x="4844063" y="4267987"/>
            <a:chExt cx="425450" cy="401320"/>
          </a:xfrm>
        </p:grpSpPr>
        <p:sp>
          <p:nvSpPr>
            <p:cNvPr id="43" name="object 43"/>
            <p:cNvSpPr/>
            <p:nvPr/>
          </p:nvSpPr>
          <p:spPr>
            <a:xfrm>
              <a:off x="4848826"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4" name="object 44"/>
            <p:cNvSpPr/>
            <p:nvPr/>
          </p:nvSpPr>
          <p:spPr>
            <a:xfrm>
              <a:off x="4848826"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5" name="object 45"/>
          <p:cNvSpPr txBox="1"/>
          <p:nvPr/>
        </p:nvSpPr>
        <p:spPr>
          <a:xfrm>
            <a:off x="4848826"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grpSp>
        <p:nvGrpSpPr>
          <p:cNvPr id="46" name="object 46"/>
          <p:cNvGrpSpPr/>
          <p:nvPr/>
        </p:nvGrpSpPr>
        <p:grpSpPr>
          <a:xfrm>
            <a:off x="5697951" y="4267987"/>
            <a:ext cx="425450" cy="401320"/>
            <a:chOff x="5697951" y="4267987"/>
            <a:chExt cx="425450" cy="401320"/>
          </a:xfrm>
        </p:grpSpPr>
        <p:sp>
          <p:nvSpPr>
            <p:cNvPr id="47" name="object 47"/>
            <p:cNvSpPr/>
            <p:nvPr/>
          </p:nvSpPr>
          <p:spPr>
            <a:xfrm>
              <a:off x="57027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8" name="object 48"/>
            <p:cNvSpPr/>
            <p:nvPr/>
          </p:nvSpPr>
          <p:spPr>
            <a:xfrm>
              <a:off x="57027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9" name="object 49"/>
          <p:cNvSpPr txBox="1"/>
          <p:nvPr/>
        </p:nvSpPr>
        <p:spPr>
          <a:xfrm>
            <a:off x="57027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grpSp>
        <p:nvGrpSpPr>
          <p:cNvPr id="50" name="object 50"/>
          <p:cNvGrpSpPr/>
          <p:nvPr/>
        </p:nvGrpSpPr>
        <p:grpSpPr>
          <a:xfrm>
            <a:off x="6867076" y="3213062"/>
            <a:ext cx="425450" cy="401320"/>
            <a:chOff x="6867076" y="3213062"/>
            <a:chExt cx="425450" cy="401320"/>
          </a:xfrm>
        </p:grpSpPr>
        <p:sp>
          <p:nvSpPr>
            <p:cNvPr id="51" name="object 51"/>
            <p:cNvSpPr/>
            <p:nvPr/>
          </p:nvSpPr>
          <p:spPr>
            <a:xfrm>
              <a:off x="6871838"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52" name="object 52"/>
            <p:cNvSpPr/>
            <p:nvPr/>
          </p:nvSpPr>
          <p:spPr>
            <a:xfrm>
              <a:off x="6871838"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3" name="object 53"/>
          <p:cNvSpPr txBox="1"/>
          <p:nvPr/>
        </p:nvSpPr>
        <p:spPr>
          <a:xfrm>
            <a:off x="6871838"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130" dirty="0">
                <a:latin typeface="Verdana"/>
                <a:cs typeface="Verdana"/>
              </a:rPr>
              <a:t>2</a:t>
            </a:r>
            <a:endParaRPr sz="1400">
              <a:latin typeface="Verdana"/>
              <a:cs typeface="Verdana"/>
            </a:endParaRPr>
          </a:p>
        </p:txBody>
      </p:sp>
      <p:grpSp>
        <p:nvGrpSpPr>
          <p:cNvPr id="54" name="object 54"/>
          <p:cNvGrpSpPr/>
          <p:nvPr/>
        </p:nvGrpSpPr>
        <p:grpSpPr>
          <a:xfrm>
            <a:off x="7839999" y="3084412"/>
            <a:ext cx="425450" cy="401320"/>
            <a:chOff x="7839999" y="3084412"/>
            <a:chExt cx="425450" cy="401320"/>
          </a:xfrm>
        </p:grpSpPr>
        <p:sp>
          <p:nvSpPr>
            <p:cNvPr id="55" name="object 55"/>
            <p:cNvSpPr/>
            <p:nvPr/>
          </p:nvSpPr>
          <p:spPr>
            <a:xfrm>
              <a:off x="7844762"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56" name="object 56"/>
            <p:cNvSpPr/>
            <p:nvPr/>
          </p:nvSpPr>
          <p:spPr>
            <a:xfrm>
              <a:off x="7844762"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7" name="object 57"/>
          <p:cNvSpPr txBox="1"/>
          <p:nvPr/>
        </p:nvSpPr>
        <p:spPr>
          <a:xfrm>
            <a:off x="7844762"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58" name="object 58"/>
          <p:cNvGrpSpPr/>
          <p:nvPr/>
        </p:nvGrpSpPr>
        <p:grpSpPr>
          <a:xfrm>
            <a:off x="6867051" y="4380787"/>
            <a:ext cx="425450" cy="401320"/>
            <a:chOff x="6867051" y="4380787"/>
            <a:chExt cx="425450" cy="401320"/>
          </a:xfrm>
        </p:grpSpPr>
        <p:sp>
          <p:nvSpPr>
            <p:cNvPr id="59" name="object 59"/>
            <p:cNvSpPr/>
            <p:nvPr/>
          </p:nvSpPr>
          <p:spPr>
            <a:xfrm>
              <a:off x="6871813" y="4385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0" name="object 60"/>
            <p:cNvSpPr/>
            <p:nvPr/>
          </p:nvSpPr>
          <p:spPr>
            <a:xfrm>
              <a:off x="6871813" y="4385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1" name="object 61"/>
          <p:cNvSpPr txBox="1"/>
          <p:nvPr/>
        </p:nvSpPr>
        <p:spPr>
          <a:xfrm>
            <a:off x="6871813" y="4385550"/>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grpSp>
        <p:nvGrpSpPr>
          <p:cNvPr id="62" name="object 62"/>
          <p:cNvGrpSpPr/>
          <p:nvPr/>
        </p:nvGrpSpPr>
        <p:grpSpPr>
          <a:xfrm>
            <a:off x="3756351" y="4267987"/>
            <a:ext cx="425450" cy="401320"/>
            <a:chOff x="3756351" y="4267987"/>
            <a:chExt cx="425450" cy="401320"/>
          </a:xfrm>
        </p:grpSpPr>
        <p:sp>
          <p:nvSpPr>
            <p:cNvPr id="63" name="object 63"/>
            <p:cNvSpPr/>
            <p:nvPr/>
          </p:nvSpPr>
          <p:spPr>
            <a:xfrm>
              <a:off x="37611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4" name="object 64"/>
            <p:cNvSpPr/>
            <p:nvPr/>
          </p:nvSpPr>
          <p:spPr>
            <a:xfrm>
              <a:off x="37611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5" name="object 65"/>
          <p:cNvSpPr txBox="1"/>
          <p:nvPr/>
        </p:nvSpPr>
        <p:spPr>
          <a:xfrm>
            <a:off x="37611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66" name="object 66"/>
          <p:cNvGrpSpPr/>
          <p:nvPr/>
        </p:nvGrpSpPr>
        <p:grpSpPr>
          <a:xfrm>
            <a:off x="2921251" y="4380787"/>
            <a:ext cx="425450" cy="401320"/>
            <a:chOff x="2921251" y="4380787"/>
            <a:chExt cx="425450" cy="401320"/>
          </a:xfrm>
        </p:grpSpPr>
        <p:sp>
          <p:nvSpPr>
            <p:cNvPr id="67" name="object 67"/>
            <p:cNvSpPr/>
            <p:nvPr/>
          </p:nvSpPr>
          <p:spPr>
            <a:xfrm>
              <a:off x="2926013" y="4385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8" name="object 68"/>
            <p:cNvSpPr/>
            <p:nvPr/>
          </p:nvSpPr>
          <p:spPr>
            <a:xfrm>
              <a:off x="2926013" y="4385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9" name="object 69"/>
          <p:cNvSpPr txBox="1"/>
          <p:nvPr/>
        </p:nvSpPr>
        <p:spPr>
          <a:xfrm>
            <a:off x="2926013" y="4385550"/>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70" name="object 70"/>
          <p:cNvGrpSpPr/>
          <p:nvPr/>
        </p:nvGrpSpPr>
        <p:grpSpPr>
          <a:xfrm>
            <a:off x="5595051" y="3213062"/>
            <a:ext cx="425450" cy="401320"/>
            <a:chOff x="5595051" y="3213062"/>
            <a:chExt cx="425450" cy="401320"/>
          </a:xfrm>
        </p:grpSpPr>
        <p:sp>
          <p:nvSpPr>
            <p:cNvPr id="71" name="object 71"/>
            <p:cNvSpPr/>
            <p:nvPr/>
          </p:nvSpPr>
          <p:spPr>
            <a:xfrm>
              <a:off x="5599813"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72" name="object 72"/>
            <p:cNvSpPr/>
            <p:nvPr/>
          </p:nvSpPr>
          <p:spPr>
            <a:xfrm>
              <a:off x="5599813"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73" name="object 73"/>
          <p:cNvSpPr txBox="1"/>
          <p:nvPr/>
        </p:nvSpPr>
        <p:spPr>
          <a:xfrm>
            <a:off x="5599813"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grpSp>
        <p:nvGrpSpPr>
          <p:cNvPr id="74" name="object 74"/>
          <p:cNvGrpSpPr/>
          <p:nvPr/>
        </p:nvGrpSpPr>
        <p:grpSpPr>
          <a:xfrm>
            <a:off x="1889451" y="4267987"/>
            <a:ext cx="425450" cy="401320"/>
            <a:chOff x="1889451" y="4267987"/>
            <a:chExt cx="425450" cy="401320"/>
          </a:xfrm>
        </p:grpSpPr>
        <p:sp>
          <p:nvSpPr>
            <p:cNvPr id="75" name="object 75"/>
            <p:cNvSpPr/>
            <p:nvPr/>
          </p:nvSpPr>
          <p:spPr>
            <a:xfrm>
              <a:off x="18942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76" name="object 76"/>
            <p:cNvSpPr/>
            <p:nvPr/>
          </p:nvSpPr>
          <p:spPr>
            <a:xfrm>
              <a:off x="18942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77" name="object 77"/>
          <p:cNvSpPr txBox="1"/>
          <p:nvPr/>
        </p:nvSpPr>
        <p:spPr>
          <a:xfrm>
            <a:off x="18942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78" name="object 78"/>
          <p:cNvSpPr txBox="1">
            <a:spLocks noGrp="1"/>
          </p:cNvSpPr>
          <p:nvPr>
            <p:ph type="title"/>
          </p:nvPr>
        </p:nvSpPr>
        <p:spPr>
          <a:xfrm>
            <a:off x="538151" y="2318733"/>
            <a:ext cx="1522730" cy="391160"/>
          </a:xfrm>
          <a:prstGeom prst="rect">
            <a:avLst/>
          </a:prstGeom>
        </p:spPr>
        <p:txBody>
          <a:bodyPr vert="horz" wrap="square" lIns="0" tIns="12700" rIns="0" bIns="0" rtlCol="0">
            <a:spAutoFit/>
          </a:bodyPr>
          <a:lstStyle/>
          <a:p>
            <a:pPr marL="12700">
              <a:lnSpc>
                <a:spcPct val="100000"/>
              </a:lnSpc>
              <a:spcBef>
                <a:spcPts val="100"/>
              </a:spcBef>
            </a:pPr>
            <a:r>
              <a:rPr sz="2400" spc="-120" dirty="0">
                <a:latin typeface="Verdana"/>
                <a:cs typeface="Verdana"/>
              </a:rPr>
              <a:t>Datanodes</a:t>
            </a:r>
            <a:endParaRPr sz="2400">
              <a:latin typeface="Verdana"/>
              <a:cs typeface="Verdana"/>
            </a:endParaRPr>
          </a:p>
        </p:txBody>
      </p:sp>
      <p:sp>
        <p:nvSpPr>
          <p:cNvPr id="79" name="object 79"/>
          <p:cNvSpPr txBox="1"/>
          <p:nvPr/>
        </p:nvSpPr>
        <p:spPr>
          <a:xfrm>
            <a:off x="3574500" y="1202950"/>
            <a:ext cx="1852930" cy="1213485"/>
          </a:xfrm>
          <a:prstGeom prst="rect">
            <a:avLst/>
          </a:prstGeom>
          <a:solidFill>
            <a:srgbClr val="FFD966"/>
          </a:solidFill>
          <a:ln w="9524">
            <a:solidFill>
              <a:srgbClr val="4BA173"/>
            </a:solidFill>
          </a:ln>
        </p:spPr>
        <p:txBody>
          <a:bodyPr vert="horz" wrap="square" lIns="0" tIns="6350" rIns="0" bIns="0" rtlCol="0">
            <a:spAutoFit/>
          </a:bodyPr>
          <a:lstStyle/>
          <a:p>
            <a:pPr>
              <a:lnSpc>
                <a:spcPct val="100000"/>
              </a:lnSpc>
              <a:spcBef>
                <a:spcPts val="50"/>
              </a:spcBef>
            </a:pPr>
            <a:endParaRPr sz="3100">
              <a:latin typeface="Times New Roman"/>
              <a:cs typeface="Times New Roman"/>
            </a:endParaRPr>
          </a:p>
          <a:p>
            <a:pPr marL="252095">
              <a:lnSpc>
                <a:spcPct val="100000"/>
              </a:lnSpc>
            </a:pPr>
            <a:r>
              <a:rPr sz="1800" spc="-50" dirty="0">
                <a:latin typeface="Verdana"/>
                <a:cs typeface="Verdana"/>
              </a:rPr>
              <a:t>NAM</a:t>
            </a:r>
            <a:r>
              <a:rPr sz="1800" spc="-35" dirty="0">
                <a:latin typeface="Verdana"/>
                <a:cs typeface="Verdana"/>
              </a:rPr>
              <a:t>E</a:t>
            </a:r>
            <a:r>
              <a:rPr sz="1800" spc="-190" dirty="0">
                <a:latin typeface="Verdana"/>
                <a:cs typeface="Verdana"/>
              </a:rPr>
              <a:t> </a:t>
            </a:r>
            <a:r>
              <a:rPr sz="1800" spc="-60" dirty="0">
                <a:latin typeface="Verdana"/>
                <a:cs typeface="Verdana"/>
              </a:rPr>
              <a:t>NODE</a:t>
            </a:r>
            <a:endParaRPr sz="1800">
              <a:latin typeface="Verdana"/>
              <a:cs typeface="Verdana"/>
            </a:endParaRPr>
          </a:p>
        </p:txBody>
      </p:sp>
      <p:grpSp>
        <p:nvGrpSpPr>
          <p:cNvPr id="80" name="object 80"/>
          <p:cNvGrpSpPr/>
          <p:nvPr/>
        </p:nvGrpSpPr>
        <p:grpSpPr>
          <a:xfrm>
            <a:off x="1670663" y="1811696"/>
            <a:ext cx="2580005" cy="2222500"/>
            <a:chOff x="1670663" y="1811696"/>
            <a:chExt cx="2580005" cy="2222500"/>
          </a:xfrm>
        </p:grpSpPr>
        <p:sp>
          <p:nvSpPr>
            <p:cNvPr id="81" name="object 81"/>
            <p:cNvSpPr/>
            <p:nvPr/>
          </p:nvSpPr>
          <p:spPr>
            <a:xfrm>
              <a:off x="1675428" y="1838059"/>
              <a:ext cx="1849755" cy="1067435"/>
            </a:xfrm>
            <a:custGeom>
              <a:avLst/>
              <a:gdLst/>
              <a:ahLst/>
              <a:cxnLst/>
              <a:rect l="l" t="t" r="r" b="b"/>
              <a:pathLst>
                <a:path w="1849754" h="1067435">
                  <a:moveTo>
                    <a:pt x="0" y="1067040"/>
                  </a:moveTo>
                  <a:lnTo>
                    <a:pt x="1849497" y="0"/>
                  </a:lnTo>
                </a:path>
              </a:pathLst>
            </a:custGeom>
            <a:ln w="9524">
              <a:solidFill>
                <a:srgbClr val="4BA173"/>
              </a:solidFill>
            </a:ln>
          </p:spPr>
          <p:txBody>
            <a:bodyPr wrap="square" lIns="0" tIns="0" rIns="0" bIns="0" rtlCol="0"/>
            <a:lstStyle/>
            <a:p>
              <a:endParaRPr/>
            </a:p>
          </p:txBody>
        </p:sp>
        <p:sp>
          <p:nvSpPr>
            <p:cNvPr id="82" name="object 82"/>
            <p:cNvSpPr/>
            <p:nvPr/>
          </p:nvSpPr>
          <p:spPr>
            <a:xfrm>
              <a:off x="3517063" y="1816458"/>
              <a:ext cx="45720" cy="35560"/>
            </a:xfrm>
            <a:custGeom>
              <a:avLst/>
              <a:gdLst/>
              <a:ahLst/>
              <a:cxnLst/>
              <a:rect l="l" t="t" r="r" b="b"/>
              <a:pathLst>
                <a:path w="45720" h="35560">
                  <a:moveTo>
                    <a:pt x="15724" y="35228"/>
                  </a:moveTo>
                  <a:lnTo>
                    <a:pt x="0" y="7973"/>
                  </a:lnTo>
                  <a:lnTo>
                    <a:pt x="45302" y="0"/>
                  </a:lnTo>
                  <a:lnTo>
                    <a:pt x="15724" y="35228"/>
                  </a:lnTo>
                  <a:close/>
                </a:path>
              </a:pathLst>
            </a:custGeom>
            <a:solidFill>
              <a:srgbClr val="4BA173"/>
            </a:solidFill>
          </p:spPr>
          <p:txBody>
            <a:bodyPr wrap="square" lIns="0" tIns="0" rIns="0" bIns="0" rtlCol="0"/>
            <a:lstStyle/>
            <a:p>
              <a:endParaRPr/>
            </a:p>
          </p:txBody>
        </p:sp>
        <p:sp>
          <p:nvSpPr>
            <p:cNvPr id="83" name="object 83"/>
            <p:cNvSpPr/>
            <p:nvPr/>
          </p:nvSpPr>
          <p:spPr>
            <a:xfrm>
              <a:off x="3517063" y="1816458"/>
              <a:ext cx="45720" cy="35560"/>
            </a:xfrm>
            <a:custGeom>
              <a:avLst/>
              <a:gdLst/>
              <a:ahLst/>
              <a:cxnLst/>
              <a:rect l="l" t="t" r="r" b="b"/>
              <a:pathLst>
                <a:path w="45720" h="35560">
                  <a:moveTo>
                    <a:pt x="15724" y="35228"/>
                  </a:moveTo>
                  <a:lnTo>
                    <a:pt x="45302" y="0"/>
                  </a:lnTo>
                  <a:lnTo>
                    <a:pt x="0" y="7973"/>
                  </a:lnTo>
                  <a:lnTo>
                    <a:pt x="15724" y="35228"/>
                  </a:lnTo>
                  <a:close/>
                </a:path>
              </a:pathLst>
            </a:custGeom>
            <a:ln w="9524">
              <a:solidFill>
                <a:srgbClr val="4BA173"/>
              </a:solidFill>
            </a:ln>
          </p:spPr>
          <p:txBody>
            <a:bodyPr wrap="square" lIns="0" tIns="0" rIns="0" bIns="0" rtlCol="0"/>
            <a:lstStyle/>
            <a:p>
              <a:endParaRPr/>
            </a:p>
          </p:txBody>
        </p:sp>
        <p:sp>
          <p:nvSpPr>
            <p:cNvPr id="84" name="object 84"/>
            <p:cNvSpPr/>
            <p:nvPr/>
          </p:nvSpPr>
          <p:spPr>
            <a:xfrm>
              <a:off x="3579427" y="2512257"/>
              <a:ext cx="315595" cy="393065"/>
            </a:xfrm>
            <a:custGeom>
              <a:avLst/>
              <a:gdLst/>
              <a:ahLst/>
              <a:cxnLst/>
              <a:rect l="l" t="t" r="r" b="b"/>
              <a:pathLst>
                <a:path w="315595" h="393064">
                  <a:moveTo>
                    <a:pt x="0" y="392841"/>
                  </a:moveTo>
                  <a:lnTo>
                    <a:pt x="315512" y="0"/>
                  </a:lnTo>
                </a:path>
              </a:pathLst>
            </a:custGeom>
            <a:ln w="9524">
              <a:solidFill>
                <a:srgbClr val="4BA173"/>
              </a:solidFill>
            </a:ln>
          </p:spPr>
          <p:txBody>
            <a:bodyPr wrap="square" lIns="0" tIns="0" rIns="0" bIns="0" rtlCol="0"/>
            <a:lstStyle/>
            <a:p>
              <a:endParaRPr/>
            </a:p>
          </p:txBody>
        </p:sp>
        <p:sp>
          <p:nvSpPr>
            <p:cNvPr id="85" name="object 85"/>
            <p:cNvSpPr/>
            <p:nvPr/>
          </p:nvSpPr>
          <p:spPr>
            <a:xfrm>
              <a:off x="3882674" y="2478556"/>
              <a:ext cx="39370" cy="43815"/>
            </a:xfrm>
            <a:custGeom>
              <a:avLst/>
              <a:gdLst/>
              <a:ahLst/>
              <a:cxnLst/>
              <a:rect l="l" t="t" r="r" b="b"/>
              <a:pathLst>
                <a:path w="39370" h="43814">
                  <a:moveTo>
                    <a:pt x="24532" y="43553"/>
                  </a:moveTo>
                  <a:lnTo>
                    <a:pt x="0" y="23849"/>
                  </a:lnTo>
                  <a:lnTo>
                    <a:pt x="39333" y="0"/>
                  </a:lnTo>
                  <a:lnTo>
                    <a:pt x="24532" y="43553"/>
                  </a:lnTo>
                  <a:close/>
                </a:path>
              </a:pathLst>
            </a:custGeom>
            <a:solidFill>
              <a:srgbClr val="4BA173"/>
            </a:solidFill>
          </p:spPr>
          <p:txBody>
            <a:bodyPr wrap="square" lIns="0" tIns="0" rIns="0" bIns="0" rtlCol="0"/>
            <a:lstStyle/>
            <a:p>
              <a:endParaRPr/>
            </a:p>
          </p:txBody>
        </p:sp>
        <p:sp>
          <p:nvSpPr>
            <p:cNvPr id="86" name="object 86"/>
            <p:cNvSpPr/>
            <p:nvPr/>
          </p:nvSpPr>
          <p:spPr>
            <a:xfrm>
              <a:off x="3882674" y="2478556"/>
              <a:ext cx="39370" cy="43815"/>
            </a:xfrm>
            <a:custGeom>
              <a:avLst/>
              <a:gdLst/>
              <a:ahLst/>
              <a:cxnLst/>
              <a:rect l="l" t="t" r="r" b="b"/>
              <a:pathLst>
                <a:path w="39370" h="43814">
                  <a:moveTo>
                    <a:pt x="24532" y="43553"/>
                  </a:moveTo>
                  <a:lnTo>
                    <a:pt x="39333" y="0"/>
                  </a:lnTo>
                  <a:lnTo>
                    <a:pt x="0" y="23849"/>
                  </a:lnTo>
                  <a:lnTo>
                    <a:pt x="24532" y="43553"/>
                  </a:lnTo>
                  <a:close/>
                </a:path>
              </a:pathLst>
            </a:custGeom>
            <a:ln w="9524">
              <a:solidFill>
                <a:srgbClr val="4BA173"/>
              </a:solidFill>
            </a:ln>
          </p:spPr>
          <p:txBody>
            <a:bodyPr wrap="square" lIns="0" tIns="0" rIns="0" bIns="0" rtlCol="0"/>
            <a:lstStyle/>
            <a:p>
              <a:endParaRPr/>
            </a:p>
          </p:txBody>
        </p:sp>
        <p:sp>
          <p:nvSpPr>
            <p:cNvPr id="87" name="object 87"/>
            <p:cNvSpPr/>
            <p:nvPr/>
          </p:nvSpPr>
          <p:spPr>
            <a:xfrm>
              <a:off x="1675426" y="2211417"/>
              <a:ext cx="1799589" cy="1818005"/>
            </a:xfrm>
            <a:custGeom>
              <a:avLst/>
              <a:gdLst/>
              <a:ahLst/>
              <a:cxnLst/>
              <a:rect l="l" t="t" r="r" b="b"/>
              <a:pathLst>
                <a:path w="1799589" h="1818004">
                  <a:moveTo>
                    <a:pt x="0" y="1817882"/>
                  </a:moveTo>
                  <a:lnTo>
                    <a:pt x="1799395" y="0"/>
                  </a:lnTo>
                </a:path>
              </a:pathLst>
            </a:custGeom>
            <a:ln w="9524">
              <a:solidFill>
                <a:srgbClr val="4BA173"/>
              </a:solidFill>
            </a:ln>
          </p:spPr>
          <p:txBody>
            <a:bodyPr wrap="square" lIns="0" tIns="0" rIns="0" bIns="0" rtlCol="0"/>
            <a:lstStyle/>
            <a:p>
              <a:endParaRPr/>
            </a:p>
          </p:txBody>
        </p:sp>
        <p:sp>
          <p:nvSpPr>
            <p:cNvPr id="88" name="object 88"/>
            <p:cNvSpPr/>
            <p:nvPr/>
          </p:nvSpPr>
          <p:spPr>
            <a:xfrm>
              <a:off x="3463640" y="2180696"/>
              <a:ext cx="41910" cy="41910"/>
            </a:xfrm>
            <a:custGeom>
              <a:avLst/>
              <a:gdLst/>
              <a:ahLst/>
              <a:cxnLst/>
              <a:rect l="l" t="t" r="r" b="b"/>
              <a:pathLst>
                <a:path w="41910" h="41910">
                  <a:moveTo>
                    <a:pt x="22362" y="41788"/>
                  </a:moveTo>
                  <a:lnTo>
                    <a:pt x="0" y="19653"/>
                  </a:lnTo>
                  <a:lnTo>
                    <a:pt x="41589" y="0"/>
                  </a:lnTo>
                  <a:lnTo>
                    <a:pt x="22362" y="41788"/>
                  </a:lnTo>
                  <a:close/>
                </a:path>
              </a:pathLst>
            </a:custGeom>
            <a:solidFill>
              <a:srgbClr val="4BA173"/>
            </a:solidFill>
          </p:spPr>
          <p:txBody>
            <a:bodyPr wrap="square" lIns="0" tIns="0" rIns="0" bIns="0" rtlCol="0"/>
            <a:lstStyle/>
            <a:p>
              <a:endParaRPr/>
            </a:p>
          </p:txBody>
        </p:sp>
        <p:sp>
          <p:nvSpPr>
            <p:cNvPr id="89" name="object 89"/>
            <p:cNvSpPr/>
            <p:nvPr/>
          </p:nvSpPr>
          <p:spPr>
            <a:xfrm>
              <a:off x="3463640" y="2180696"/>
              <a:ext cx="41910" cy="41910"/>
            </a:xfrm>
            <a:custGeom>
              <a:avLst/>
              <a:gdLst/>
              <a:ahLst/>
              <a:cxnLst/>
              <a:rect l="l" t="t" r="r" b="b"/>
              <a:pathLst>
                <a:path w="41910" h="41910">
                  <a:moveTo>
                    <a:pt x="22362" y="41788"/>
                  </a:moveTo>
                  <a:lnTo>
                    <a:pt x="41589" y="0"/>
                  </a:lnTo>
                  <a:lnTo>
                    <a:pt x="0" y="19653"/>
                  </a:lnTo>
                  <a:lnTo>
                    <a:pt x="22362" y="41788"/>
                  </a:lnTo>
                  <a:close/>
                </a:path>
              </a:pathLst>
            </a:custGeom>
            <a:ln w="9524">
              <a:solidFill>
                <a:srgbClr val="4BA173"/>
              </a:solidFill>
            </a:ln>
          </p:spPr>
          <p:txBody>
            <a:bodyPr wrap="square" lIns="0" tIns="0" rIns="0" bIns="0" rtlCol="0"/>
            <a:lstStyle/>
            <a:p>
              <a:endParaRPr/>
            </a:p>
          </p:txBody>
        </p:sp>
        <p:sp>
          <p:nvSpPr>
            <p:cNvPr id="90" name="object 90"/>
            <p:cNvSpPr/>
            <p:nvPr/>
          </p:nvSpPr>
          <p:spPr>
            <a:xfrm>
              <a:off x="3579426" y="2543868"/>
              <a:ext cx="649605" cy="1485900"/>
            </a:xfrm>
            <a:custGeom>
              <a:avLst/>
              <a:gdLst/>
              <a:ahLst/>
              <a:cxnLst/>
              <a:rect l="l" t="t" r="r" b="b"/>
              <a:pathLst>
                <a:path w="649604" h="1485900">
                  <a:moveTo>
                    <a:pt x="0" y="1485431"/>
                  </a:moveTo>
                  <a:lnTo>
                    <a:pt x="649115" y="0"/>
                  </a:lnTo>
                </a:path>
              </a:pathLst>
            </a:custGeom>
            <a:ln w="9524">
              <a:solidFill>
                <a:srgbClr val="4BA173"/>
              </a:solidFill>
            </a:ln>
          </p:spPr>
          <p:txBody>
            <a:bodyPr wrap="square" lIns="0" tIns="0" rIns="0" bIns="0" rtlCol="0"/>
            <a:lstStyle/>
            <a:p>
              <a:endParaRPr/>
            </a:p>
          </p:txBody>
        </p:sp>
        <p:sp>
          <p:nvSpPr>
            <p:cNvPr id="91" name="object 91"/>
            <p:cNvSpPr/>
            <p:nvPr/>
          </p:nvSpPr>
          <p:spPr>
            <a:xfrm>
              <a:off x="4214125" y="2504259"/>
              <a:ext cx="31750" cy="46355"/>
            </a:xfrm>
            <a:custGeom>
              <a:avLst/>
              <a:gdLst/>
              <a:ahLst/>
              <a:cxnLst/>
              <a:rect l="l" t="t" r="r" b="b"/>
              <a:pathLst>
                <a:path w="31750" h="46355">
                  <a:moveTo>
                    <a:pt x="28832" y="45908"/>
                  </a:moveTo>
                  <a:lnTo>
                    <a:pt x="0" y="33308"/>
                  </a:lnTo>
                  <a:lnTo>
                    <a:pt x="31724" y="0"/>
                  </a:lnTo>
                  <a:lnTo>
                    <a:pt x="28832" y="45908"/>
                  </a:lnTo>
                  <a:close/>
                </a:path>
              </a:pathLst>
            </a:custGeom>
            <a:solidFill>
              <a:srgbClr val="4BA173"/>
            </a:solidFill>
          </p:spPr>
          <p:txBody>
            <a:bodyPr wrap="square" lIns="0" tIns="0" rIns="0" bIns="0" rtlCol="0"/>
            <a:lstStyle/>
            <a:p>
              <a:endParaRPr/>
            </a:p>
          </p:txBody>
        </p:sp>
        <p:sp>
          <p:nvSpPr>
            <p:cNvPr id="92" name="object 92"/>
            <p:cNvSpPr/>
            <p:nvPr/>
          </p:nvSpPr>
          <p:spPr>
            <a:xfrm>
              <a:off x="4214125" y="2504259"/>
              <a:ext cx="31750" cy="46355"/>
            </a:xfrm>
            <a:custGeom>
              <a:avLst/>
              <a:gdLst/>
              <a:ahLst/>
              <a:cxnLst/>
              <a:rect l="l" t="t" r="r" b="b"/>
              <a:pathLst>
                <a:path w="31750" h="46355">
                  <a:moveTo>
                    <a:pt x="28832" y="45908"/>
                  </a:moveTo>
                  <a:lnTo>
                    <a:pt x="31724" y="0"/>
                  </a:lnTo>
                  <a:lnTo>
                    <a:pt x="0" y="33308"/>
                  </a:lnTo>
                  <a:lnTo>
                    <a:pt x="28832" y="45908"/>
                  </a:lnTo>
                  <a:close/>
                </a:path>
              </a:pathLst>
            </a:custGeom>
            <a:ln w="9524">
              <a:solidFill>
                <a:srgbClr val="4BA173"/>
              </a:solidFill>
            </a:ln>
          </p:spPr>
          <p:txBody>
            <a:bodyPr wrap="square" lIns="0" tIns="0" rIns="0" bIns="0" rtlCol="0"/>
            <a:lstStyle/>
            <a:p>
              <a:endParaRPr/>
            </a:p>
          </p:txBody>
        </p:sp>
      </p:grpSp>
      <p:grpSp>
        <p:nvGrpSpPr>
          <p:cNvPr id="93" name="object 93"/>
          <p:cNvGrpSpPr/>
          <p:nvPr/>
        </p:nvGrpSpPr>
        <p:grpSpPr>
          <a:xfrm>
            <a:off x="4775072" y="2088096"/>
            <a:ext cx="2720340" cy="1946275"/>
            <a:chOff x="4775072" y="2088096"/>
            <a:chExt cx="2720340" cy="1946275"/>
          </a:xfrm>
        </p:grpSpPr>
        <p:sp>
          <p:nvSpPr>
            <p:cNvPr id="94" name="object 94"/>
            <p:cNvSpPr/>
            <p:nvPr/>
          </p:nvSpPr>
          <p:spPr>
            <a:xfrm>
              <a:off x="4950028" y="2502148"/>
              <a:ext cx="533400" cy="403225"/>
            </a:xfrm>
            <a:custGeom>
              <a:avLst/>
              <a:gdLst/>
              <a:ahLst/>
              <a:cxnLst/>
              <a:rect l="l" t="t" r="r" b="b"/>
              <a:pathLst>
                <a:path w="533400" h="403225">
                  <a:moveTo>
                    <a:pt x="533398" y="402951"/>
                  </a:moveTo>
                  <a:lnTo>
                    <a:pt x="0" y="0"/>
                  </a:lnTo>
                </a:path>
              </a:pathLst>
            </a:custGeom>
            <a:ln w="9524">
              <a:solidFill>
                <a:srgbClr val="4BA173"/>
              </a:solidFill>
            </a:ln>
          </p:spPr>
          <p:txBody>
            <a:bodyPr wrap="square" lIns="0" tIns="0" rIns="0" bIns="0" rtlCol="0"/>
            <a:lstStyle/>
            <a:p>
              <a:endParaRPr/>
            </a:p>
          </p:txBody>
        </p:sp>
        <p:sp>
          <p:nvSpPr>
            <p:cNvPr id="95" name="object 95"/>
            <p:cNvSpPr/>
            <p:nvPr/>
          </p:nvSpPr>
          <p:spPr>
            <a:xfrm>
              <a:off x="4915538" y="2476093"/>
              <a:ext cx="44450" cy="38735"/>
            </a:xfrm>
            <a:custGeom>
              <a:avLst/>
              <a:gdLst/>
              <a:ahLst/>
              <a:cxnLst/>
              <a:rect l="l" t="t" r="r" b="b"/>
              <a:pathLst>
                <a:path w="44450" h="38735">
                  <a:moveTo>
                    <a:pt x="25006" y="38608"/>
                  </a:moveTo>
                  <a:lnTo>
                    <a:pt x="0" y="0"/>
                  </a:lnTo>
                  <a:lnTo>
                    <a:pt x="43973" y="13501"/>
                  </a:lnTo>
                  <a:lnTo>
                    <a:pt x="25006" y="38608"/>
                  </a:lnTo>
                  <a:close/>
                </a:path>
              </a:pathLst>
            </a:custGeom>
            <a:solidFill>
              <a:srgbClr val="4BA173"/>
            </a:solidFill>
          </p:spPr>
          <p:txBody>
            <a:bodyPr wrap="square" lIns="0" tIns="0" rIns="0" bIns="0" rtlCol="0"/>
            <a:lstStyle/>
            <a:p>
              <a:endParaRPr/>
            </a:p>
          </p:txBody>
        </p:sp>
        <p:sp>
          <p:nvSpPr>
            <p:cNvPr id="96" name="object 96"/>
            <p:cNvSpPr/>
            <p:nvPr/>
          </p:nvSpPr>
          <p:spPr>
            <a:xfrm>
              <a:off x="4915538" y="2476093"/>
              <a:ext cx="44450" cy="38735"/>
            </a:xfrm>
            <a:custGeom>
              <a:avLst/>
              <a:gdLst/>
              <a:ahLst/>
              <a:cxnLst/>
              <a:rect l="l" t="t" r="r" b="b"/>
              <a:pathLst>
                <a:path w="44450" h="38735">
                  <a:moveTo>
                    <a:pt x="43973" y="13501"/>
                  </a:moveTo>
                  <a:lnTo>
                    <a:pt x="0" y="0"/>
                  </a:lnTo>
                  <a:lnTo>
                    <a:pt x="25006" y="38608"/>
                  </a:lnTo>
                  <a:lnTo>
                    <a:pt x="43973" y="13501"/>
                  </a:lnTo>
                  <a:close/>
                </a:path>
              </a:pathLst>
            </a:custGeom>
            <a:ln w="9524">
              <a:solidFill>
                <a:srgbClr val="4BA173"/>
              </a:solidFill>
            </a:ln>
          </p:spPr>
          <p:txBody>
            <a:bodyPr wrap="square" lIns="0" tIns="0" rIns="0" bIns="0" rtlCol="0"/>
            <a:lstStyle/>
            <a:p>
              <a:endParaRPr/>
            </a:p>
          </p:txBody>
        </p:sp>
        <p:sp>
          <p:nvSpPr>
            <p:cNvPr id="97" name="object 97"/>
            <p:cNvSpPr/>
            <p:nvPr/>
          </p:nvSpPr>
          <p:spPr>
            <a:xfrm>
              <a:off x="5539294" y="2109186"/>
              <a:ext cx="1951355" cy="796290"/>
            </a:xfrm>
            <a:custGeom>
              <a:avLst/>
              <a:gdLst/>
              <a:ahLst/>
              <a:cxnLst/>
              <a:rect l="l" t="t" r="r" b="b"/>
              <a:pathLst>
                <a:path w="1951354" h="796289">
                  <a:moveTo>
                    <a:pt x="1951083" y="795913"/>
                  </a:moveTo>
                  <a:lnTo>
                    <a:pt x="0" y="0"/>
                  </a:lnTo>
                </a:path>
              </a:pathLst>
            </a:custGeom>
            <a:ln w="9524">
              <a:solidFill>
                <a:srgbClr val="4BA173"/>
              </a:solidFill>
            </a:ln>
          </p:spPr>
          <p:txBody>
            <a:bodyPr wrap="square" lIns="0" tIns="0" rIns="0" bIns="0" rtlCol="0"/>
            <a:lstStyle/>
            <a:p>
              <a:endParaRPr/>
            </a:p>
          </p:txBody>
        </p:sp>
        <p:sp>
          <p:nvSpPr>
            <p:cNvPr id="98" name="object 98"/>
            <p:cNvSpPr/>
            <p:nvPr/>
          </p:nvSpPr>
          <p:spPr>
            <a:xfrm>
              <a:off x="5499270" y="2092859"/>
              <a:ext cx="46355" cy="31115"/>
            </a:xfrm>
            <a:custGeom>
              <a:avLst/>
              <a:gdLst/>
              <a:ahLst/>
              <a:cxnLst/>
              <a:rect l="l" t="t" r="r" b="b"/>
              <a:pathLst>
                <a:path w="46354" h="31114">
                  <a:moveTo>
                    <a:pt x="34080" y="30894"/>
                  </a:moveTo>
                  <a:lnTo>
                    <a:pt x="0" y="0"/>
                  </a:lnTo>
                  <a:lnTo>
                    <a:pt x="45965" y="1759"/>
                  </a:lnTo>
                  <a:lnTo>
                    <a:pt x="34080" y="30894"/>
                  </a:lnTo>
                  <a:close/>
                </a:path>
              </a:pathLst>
            </a:custGeom>
            <a:solidFill>
              <a:srgbClr val="4BA173"/>
            </a:solidFill>
          </p:spPr>
          <p:txBody>
            <a:bodyPr wrap="square" lIns="0" tIns="0" rIns="0" bIns="0" rtlCol="0"/>
            <a:lstStyle/>
            <a:p>
              <a:endParaRPr/>
            </a:p>
          </p:txBody>
        </p:sp>
        <p:sp>
          <p:nvSpPr>
            <p:cNvPr id="99" name="object 99"/>
            <p:cNvSpPr/>
            <p:nvPr/>
          </p:nvSpPr>
          <p:spPr>
            <a:xfrm>
              <a:off x="5499270" y="2092859"/>
              <a:ext cx="46355" cy="31115"/>
            </a:xfrm>
            <a:custGeom>
              <a:avLst/>
              <a:gdLst/>
              <a:ahLst/>
              <a:cxnLst/>
              <a:rect l="l" t="t" r="r" b="b"/>
              <a:pathLst>
                <a:path w="46354" h="31114">
                  <a:moveTo>
                    <a:pt x="45965" y="1759"/>
                  </a:moveTo>
                  <a:lnTo>
                    <a:pt x="0" y="0"/>
                  </a:lnTo>
                  <a:lnTo>
                    <a:pt x="34080" y="30894"/>
                  </a:lnTo>
                  <a:lnTo>
                    <a:pt x="45965" y="1759"/>
                  </a:lnTo>
                  <a:close/>
                </a:path>
              </a:pathLst>
            </a:custGeom>
            <a:ln w="9524">
              <a:solidFill>
                <a:srgbClr val="4BA173"/>
              </a:solidFill>
            </a:ln>
          </p:spPr>
          <p:txBody>
            <a:bodyPr wrap="square" lIns="0" tIns="0" rIns="0" bIns="0" rtlCol="0"/>
            <a:lstStyle/>
            <a:p>
              <a:endParaRPr/>
            </a:p>
          </p:txBody>
        </p:sp>
        <p:sp>
          <p:nvSpPr>
            <p:cNvPr id="100" name="object 100"/>
            <p:cNvSpPr/>
            <p:nvPr/>
          </p:nvSpPr>
          <p:spPr>
            <a:xfrm>
              <a:off x="4798176" y="2566949"/>
              <a:ext cx="685800" cy="1462405"/>
            </a:xfrm>
            <a:custGeom>
              <a:avLst/>
              <a:gdLst/>
              <a:ahLst/>
              <a:cxnLst/>
              <a:rect l="l" t="t" r="r" b="b"/>
              <a:pathLst>
                <a:path w="685800" h="1462404">
                  <a:moveTo>
                    <a:pt x="685249" y="1462349"/>
                  </a:moveTo>
                  <a:lnTo>
                    <a:pt x="0" y="0"/>
                  </a:lnTo>
                </a:path>
              </a:pathLst>
            </a:custGeom>
            <a:ln w="9524">
              <a:solidFill>
                <a:srgbClr val="4BA173"/>
              </a:solidFill>
            </a:ln>
          </p:spPr>
          <p:txBody>
            <a:bodyPr wrap="square" lIns="0" tIns="0" rIns="0" bIns="0" rtlCol="0"/>
            <a:lstStyle/>
            <a:p>
              <a:endParaRPr/>
            </a:p>
          </p:txBody>
        </p:sp>
        <p:sp>
          <p:nvSpPr>
            <p:cNvPr id="101" name="object 101"/>
            <p:cNvSpPr/>
            <p:nvPr/>
          </p:nvSpPr>
          <p:spPr>
            <a:xfrm>
              <a:off x="4779834" y="2527808"/>
              <a:ext cx="33020" cy="46355"/>
            </a:xfrm>
            <a:custGeom>
              <a:avLst/>
              <a:gdLst/>
              <a:ahLst/>
              <a:cxnLst/>
              <a:rect l="l" t="t" r="r" b="b"/>
              <a:pathLst>
                <a:path w="33020" h="46355">
                  <a:moveTo>
                    <a:pt x="4094" y="45816"/>
                  </a:moveTo>
                  <a:lnTo>
                    <a:pt x="0" y="0"/>
                  </a:lnTo>
                  <a:lnTo>
                    <a:pt x="32587" y="32465"/>
                  </a:lnTo>
                  <a:lnTo>
                    <a:pt x="4094" y="45816"/>
                  </a:lnTo>
                  <a:close/>
                </a:path>
              </a:pathLst>
            </a:custGeom>
            <a:solidFill>
              <a:srgbClr val="4BA173"/>
            </a:solidFill>
          </p:spPr>
          <p:txBody>
            <a:bodyPr wrap="square" lIns="0" tIns="0" rIns="0" bIns="0" rtlCol="0"/>
            <a:lstStyle/>
            <a:p>
              <a:endParaRPr/>
            </a:p>
          </p:txBody>
        </p:sp>
        <p:sp>
          <p:nvSpPr>
            <p:cNvPr id="102" name="object 102"/>
            <p:cNvSpPr/>
            <p:nvPr/>
          </p:nvSpPr>
          <p:spPr>
            <a:xfrm>
              <a:off x="4779834" y="2527808"/>
              <a:ext cx="33020" cy="46355"/>
            </a:xfrm>
            <a:custGeom>
              <a:avLst/>
              <a:gdLst/>
              <a:ahLst/>
              <a:cxnLst/>
              <a:rect l="l" t="t" r="r" b="b"/>
              <a:pathLst>
                <a:path w="33020" h="46355">
                  <a:moveTo>
                    <a:pt x="32587" y="32465"/>
                  </a:moveTo>
                  <a:lnTo>
                    <a:pt x="0" y="0"/>
                  </a:lnTo>
                  <a:lnTo>
                    <a:pt x="4094" y="45816"/>
                  </a:lnTo>
                  <a:lnTo>
                    <a:pt x="32587" y="32465"/>
                  </a:lnTo>
                  <a:close/>
                </a:path>
              </a:pathLst>
            </a:custGeom>
            <a:ln w="9524">
              <a:solidFill>
                <a:srgbClr val="4BA173"/>
              </a:solidFill>
            </a:ln>
          </p:spPr>
          <p:txBody>
            <a:bodyPr wrap="square" lIns="0" tIns="0" rIns="0" bIns="0" rtlCol="0"/>
            <a:lstStyle/>
            <a:p>
              <a:endParaRPr/>
            </a:p>
          </p:txBody>
        </p:sp>
        <p:sp>
          <p:nvSpPr>
            <p:cNvPr id="103" name="object 103"/>
            <p:cNvSpPr/>
            <p:nvPr/>
          </p:nvSpPr>
          <p:spPr>
            <a:xfrm>
              <a:off x="5529914" y="2362320"/>
              <a:ext cx="1960880" cy="1667510"/>
            </a:xfrm>
            <a:custGeom>
              <a:avLst/>
              <a:gdLst/>
              <a:ahLst/>
              <a:cxnLst/>
              <a:rect l="l" t="t" r="r" b="b"/>
              <a:pathLst>
                <a:path w="1960879" h="1667510">
                  <a:moveTo>
                    <a:pt x="1960461" y="1666979"/>
                  </a:moveTo>
                  <a:lnTo>
                    <a:pt x="0" y="0"/>
                  </a:lnTo>
                </a:path>
              </a:pathLst>
            </a:custGeom>
            <a:ln w="9524">
              <a:solidFill>
                <a:srgbClr val="4BA173"/>
              </a:solidFill>
            </a:ln>
          </p:spPr>
          <p:txBody>
            <a:bodyPr wrap="square" lIns="0" tIns="0" rIns="0" bIns="0" rtlCol="0"/>
            <a:lstStyle/>
            <a:p>
              <a:endParaRPr/>
            </a:p>
          </p:txBody>
        </p:sp>
        <p:sp>
          <p:nvSpPr>
            <p:cNvPr id="104" name="object 104"/>
            <p:cNvSpPr/>
            <p:nvPr/>
          </p:nvSpPr>
          <p:spPr>
            <a:xfrm>
              <a:off x="5496984" y="2334320"/>
              <a:ext cx="43180" cy="40005"/>
            </a:xfrm>
            <a:custGeom>
              <a:avLst/>
              <a:gdLst/>
              <a:ahLst/>
              <a:cxnLst/>
              <a:rect l="l" t="t" r="r" b="b"/>
              <a:pathLst>
                <a:path w="43179" h="40005">
                  <a:moveTo>
                    <a:pt x="22738" y="39986"/>
                  </a:moveTo>
                  <a:lnTo>
                    <a:pt x="0" y="0"/>
                  </a:lnTo>
                  <a:lnTo>
                    <a:pt x="43121" y="16014"/>
                  </a:lnTo>
                  <a:lnTo>
                    <a:pt x="22738" y="39986"/>
                  </a:lnTo>
                  <a:close/>
                </a:path>
              </a:pathLst>
            </a:custGeom>
            <a:solidFill>
              <a:srgbClr val="4BA173"/>
            </a:solidFill>
          </p:spPr>
          <p:txBody>
            <a:bodyPr wrap="square" lIns="0" tIns="0" rIns="0" bIns="0" rtlCol="0"/>
            <a:lstStyle/>
            <a:p>
              <a:endParaRPr/>
            </a:p>
          </p:txBody>
        </p:sp>
        <p:sp>
          <p:nvSpPr>
            <p:cNvPr id="105" name="object 105"/>
            <p:cNvSpPr/>
            <p:nvPr/>
          </p:nvSpPr>
          <p:spPr>
            <a:xfrm>
              <a:off x="5496984" y="2334320"/>
              <a:ext cx="43180" cy="40005"/>
            </a:xfrm>
            <a:custGeom>
              <a:avLst/>
              <a:gdLst/>
              <a:ahLst/>
              <a:cxnLst/>
              <a:rect l="l" t="t" r="r" b="b"/>
              <a:pathLst>
                <a:path w="43179" h="40005">
                  <a:moveTo>
                    <a:pt x="43121" y="16014"/>
                  </a:moveTo>
                  <a:lnTo>
                    <a:pt x="0" y="0"/>
                  </a:lnTo>
                  <a:lnTo>
                    <a:pt x="22738" y="39986"/>
                  </a:lnTo>
                  <a:lnTo>
                    <a:pt x="43121" y="16014"/>
                  </a:lnTo>
                  <a:close/>
                </a:path>
              </a:pathLst>
            </a:custGeom>
            <a:ln w="9524">
              <a:solidFill>
                <a:srgbClr val="4BA173"/>
              </a:solidFill>
            </a:ln>
          </p:spPr>
          <p:txBody>
            <a:bodyPr wrap="square" lIns="0" tIns="0" rIns="0" bIns="0" rtlCol="0"/>
            <a:lstStyle/>
            <a:p>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1CF610-4A33-710F-4EFC-36E92DD82E71}"/>
              </a:ext>
            </a:extLst>
          </p:cNvPr>
          <p:cNvPicPr>
            <a:picLocks noChangeAspect="1"/>
          </p:cNvPicPr>
          <p:nvPr/>
        </p:nvPicPr>
        <p:blipFill>
          <a:blip r:embed="rId2"/>
          <a:stretch>
            <a:fillRect/>
          </a:stretch>
        </p:blipFill>
        <p:spPr>
          <a:xfrm>
            <a:off x="23837" y="0"/>
            <a:ext cx="9096325" cy="5143500"/>
          </a:xfrm>
          <a:prstGeom prst="rect">
            <a:avLst/>
          </a:prstGeom>
        </p:spPr>
      </p:pic>
    </p:spTree>
    <p:extLst>
      <p:ext uri="{BB962C8B-B14F-4D97-AF65-F5344CB8AC3E}">
        <p14:creationId xmlns:p14="http://schemas.microsoft.com/office/powerpoint/2010/main" val="248230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3878199"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Learning</a:t>
            </a:r>
            <a:r>
              <a:rPr sz="2400" spc="-81" dirty="0">
                <a:latin typeface="Trebuchet MS" panose="020B0603020202020204" pitchFamily="34" charset="0"/>
              </a:rPr>
              <a:t> </a:t>
            </a:r>
            <a:r>
              <a:rPr sz="2400" spc="-5" dirty="0">
                <a:latin typeface="Trebuchet MS" panose="020B0603020202020204" pitchFamily="34" charset="0"/>
              </a:rPr>
              <a:t>objectives</a:t>
            </a:r>
          </a:p>
        </p:txBody>
      </p:sp>
      <p:sp>
        <p:nvSpPr>
          <p:cNvPr id="3" name="object 3"/>
          <p:cNvSpPr txBox="1"/>
          <p:nvPr/>
        </p:nvSpPr>
        <p:spPr>
          <a:xfrm>
            <a:off x="833994" y="1111219"/>
            <a:ext cx="7251764" cy="2466573"/>
          </a:xfrm>
          <a:prstGeom prst="rect">
            <a:avLst/>
          </a:prstGeom>
        </p:spPr>
        <p:txBody>
          <a:bodyPr vert="horz" wrap="square" lIns="0" tIns="11430" rIns="0" bIns="0" rtlCol="0">
            <a:spAutoFit/>
          </a:bodyPr>
          <a:lstStyle/>
          <a:p>
            <a:pPr marL="353187" marR="19431" indent="-342329">
              <a:spcBef>
                <a:spcPts val="90"/>
              </a:spcBef>
              <a:buFont typeface="Arial MT"/>
              <a:buChar char="●"/>
              <a:tabLst>
                <a:tab pos="353187" algn="l"/>
                <a:tab pos="353759" algn="l"/>
              </a:tabLst>
            </a:pPr>
            <a:r>
              <a:rPr sz="2520" spc="-5" dirty="0">
                <a:latin typeface="Georgia"/>
                <a:cs typeface="Georgia"/>
              </a:rPr>
              <a:t>Understand massive scale data management </a:t>
            </a:r>
            <a:r>
              <a:rPr sz="2520" spc="-9" dirty="0">
                <a:latin typeface="Georgia"/>
                <a:cs typeface="Georgia"/>
              </a:rPr>
              <a:t>and </a:t>
            </a:r>
            <a:r>
              <a:rPr sz="2520" spc="-599" dirty="0">
                <a:latin typeface="Georgia"/>
                <a:cs typeface="Georgia"/>
              </a:rPr>
              <a:t> </a:t>
            </a:r>
            <a:r>
              <a:rPr sz="2520" spc="-5" dirty="0">
                <a:latin typeface="Georgia"/>
                <a:cs typeface="Georgia"/>
              </a:rPr>
              <a:t>processing</a:t>
            </a:r>
            <a:r>
              <a:rPr sz="2520" spc="-9" dirty="0">
                <a:latin typeface="Georgia"/>
                <a:cs typeface="Georgia"/>
              </a:rPr>
              <a:t> </a:t>
            </a:r>
            <a:r>
              <a:rPr sz="2520" spc="-5" dirty="0">
                <a:latin typeface="Georgia"/>
                <a:cs typeface="Georgia"/>
              </a:rPr>
              <a:t>with </a:t>
            </a:r>
            <a:r>
              <a:rPr sz="2520" spc="-5" dirty="0">
                <a:solidFill>
                  <a:srgbClr val="FF0000"/>
                </a:solidFill>
                <a:latin typeface="Georgia"/>
                <a:cs typeface="Georgia"/>
              </a:rPr>
              <a:t>Hadoop</a:t>
            </a:r>
            <a:endParaRPr sz="2520" dirty="0">
              <a:solidFill>
                <a:srgbClr val="FF0000"/>
              </a:solidFill>
              <a:latin typeface="Georgia"/>
              <a:cs typeface="Georgia"/>
            </a:endParaRPr>
          </a:p>
          <a:p>
            <a:pPr marL="353187" marR="4572" indent="-342329">
              <a:spcBef>
                <a:spcPts val="504"/>
              </a:spcBef>
              <a:buFont typeface="Arial MT"/>
              <a:buChar char="●"/>
              <a:tabLst>
                <a:tab pos="353187" algn="l"/>
                <a:tab pos="353759" algn="l"/>
              </a:tabLst>
            </a:pPr>
            <a:r>
              <a:rPr sz="2520" spc="-5" dirty="0">
                <a:latin typeface="Georgia"/>
                <a:cs typeface="Georgia"/>
              </a:rPr>
              <a:t>Understand </a:t>
            </a:r>
            <a:r>
              <a:rPr sz="2520" spc="-9" dirty="0">
                <a:latin typeface="Georgia"/>
                <a:cs typeface="Georgia"/>
              </a:rPr>
              <a:t>and able </a:t>
            </a:r>
            <a:r>
              <a:rPr sz="2520" spc="-5" dirty="0">
                <a:latin typeface="Georgia"/>
                <a:cs typeface="Georgia"/>
              </a:rPr>
              <a:t>to use </a:t>
            </a:r>
            <a:r>
              <a:rPr sz="2520" spc="-9" dirty="0">
                <a:solidFill>
                  <a:srgbClr val="FF0000"/>
                </a:solidFill>
                <a:latin typeface="Georgia"/>
                <a:cs typeface="Georgia"/>
              </a:rPr>
              <a:t>Hadoop</a:t>
            </a:r>
            <a:r>
              <a:rPr sz="2520" spc="-9" dirty="0">
                <a:latin typeface="Georgia"/>
                <a:cs typeface="Georgia"/>
              </a:rPr>
              <a:t> </a:t>
            </a:r>
            <a:r>
              <a:rPr sz="2520" spc="-5" dirty="0">
                <a:latin typeface="Georgia"/>
                <a:cs typeface="Georgia"/>
              </a:rPr>
              <a:t>components </a:t>
            </a:r>
            <a:r>
              <a:rPr sz="2520" spc="-599" dirty="0">
                <a:latin typeface="Georgia"/>
                <a:cs typeface="Georgia"/>
              </a:rPr>
              <a:t> </a:t>
            </a:r>
            <a:r>
              <a:rPr sz="2520" spc="-5" dirty="0">
                <a:latin typeface="Georgia"/>
                <a:cs typeface="Georgia"/>
              </a:rPr>
              <a:t>for</a:t>
            </a:r>
            <a:r>
              <a:rPr sz="2520" spc="-9" dirty="0">
                <a:latin typeface="Georgia"/>
                <a:cs typeface="Georgia"/>
              </a:rPr>
              <a:t> </a:t>
            </a:r>
            <a:r>
              <a:rPr sz="2520" spc="-5" dirty="0">
                <a:latin typeface="Georgia"/>
                <a:cs typeface="Georgia"/>
              </a:rPr>
              <a:t>big data</a:t>
            </a:r>
            <a:r>
              <a:rPr sz="2520" spc="-9" dirty="0">
                <a:latin typeface="Georgia"/>
                <a:cs typeface="Georgia"/>
              </a:rPr>
              <a:t> </a:t>
            </a:r>
            <a:r>
              <a:rPr sz="2520" spc="-5" dirty="0">
                <a:latin typeface="Georgia"/>
                <a:cs typeface="Georgia"/>
              </a:rPr>
              <a:t>platform designs</a:t>
            </a:r>
            <a:endParaRPr sz="2520" dirty="0">
              <a:latin typeface="Georgia"/>
              <a:cs typeface="Georgia"/>
            </a:endParaRPr>
          </a:p>
          <a:p>
            <a:pPr marL="353187" marR="52577" indent="-342329">
              <a:spcBef>
                <a:spcPts val="504"/>
              </a:spcBef>
              <a:buFont typeface="Arial MT"/>
              <a:buChar char="●"/>
              <a:tabLst>
                <a:tab pos="353187" algn="l"/>
                <a:tab pos="353759" algn="l"/>
              </a:tabLst>
            </a:pPr>
            <a:r>
              <a:rPr sz="2520" spc="-5" dirty="0">
                <a:latin typeface="Georgia"/>
                <a:cs typeface="Georgia"/>
              </a:rPr>
              <a:t>Able to </a:t>
            </a:r>
            <a:r>
              <a:rPr sz="2520" spc="-9" dirty="0">
                <a:latin typeface="Georgia"/>
                <a:cs typeface="Georgia"/>
              </a:rPr>
              <a:t>integrate </a:t>
            </a:r>
            <a:r>
              <a:rPr sz="2520" spc="-9" dirty="0">
                <a:solidFill>
                  <a:srgbClr val="FF0000"/>
                </a:solidFill>
                <a:latin typeface="Georgia"/>
                <a:cs typeface="Georgia"/>
              </a:rPr>
              <a:t>Hadoop</a:t>
            </a:r>
            <a:r>
              <a:rPr sz="2520" spc="-9" dirty="0">
                <a:latin typeface="Georgia"/>
                <a:cs typeface="Georgia"/>
              </a:rPr>
              <a:t> </a:t>
            </a:r>
            <a:r>
              <a:rPr sz="2520" spc="-5" dirty="0">
                <a:latin typeface="Georgia"/>
                <a:cs typeface="Georgia"/>
              </a:rPr>
              <a:t>with other frameworks </a:t>
            </a:r>
            <a:r>
              <a:rPr sz="2520" spc="-599" dirty="0">
                <a:latin typeface="Georgia"/>
                <a:cs typeface="Georgia"/>
              </a:rPr>
              <a:t> </a:t>
            </a:r>
            <a:r>
              <a:rPr sz="2520" spc="-5" dirty="0">
                <a:latin typeface="Georgia"/>
                <a:cs typeface="Georgia"/>
              </a:rPr>
              <a:t>for</a:t>
            </a:r>
            <a:r>
              <a:rPr sz="2520" spc="-9" dirty="0">
                <a:latin typeface="Georgia"/>
                <a:cs typeface="Georgia"/>
              </a:rPr>
              <a:t> </a:t>
            </a:r>
            <a:r>
              <a:rPr sz="2520" spc="-5" dirty="0">
                <a:latin typeface="Georgia"/>
                <a:cs typeface="Georgia"/>
              </a:rPr>
              <a:t>data</a:t>
            </a:r>
            <a:r>
              <a:rPr sz="2520" spc="-9" dirty="0">
                <a:latin typeface="Georgia"/>
                <a:cs typeface="Georgia"/>
              </a:rPr>
              <a:t> ingestion and</a:t>
            </a:r>
            <a:r>
              <a:rPr sz="2520" spc="-14" dirty="0">
                <a:latin typeface="Georgia"/>
                <a:cs typeface="Georgia"/>
              </a:rPr>
              <a:t> </a:t>
            </a:r>
            <a:r>
              <a:rPr sz="2520" spc="-9" dirty="0">
                <a:latin typeface="Georgia"/>
                <a:cs typeface="Georgia"/>
              </a:rPr>
              <a:t>analytics </a:t>
            </a:r>
            <a:r>
              <a:rPr sz="2520" spc="-5" dirty="0">
                <a:latin typeface="Georgia"/>
                <a:cs typeface="Georgia"/>
              </a:rPr>
              <a:t>systems</a:t>
            </a:r>
            <a:endParaRPr sz="2520" dirty="0">
              <a:latin typeface="Georgia"/>
              <a:cs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87178" cy="303460"/>
          </a:xfrm>
          <a:prstGeom prst="rect">
            <a:avLst/>
          </a:prstGeom>
        </p:spPr>
      </p:pic>
      <p:grpSp>
        <p:nvGrpSpPr>
          <p:cNvPr id="3" name="object 3"/>
          <p:cNvGrpSpPr/>
          <p:nvPr/>
        </p:nvGrpSpPr>
        <p:grpSpPr>
          <a:xfrm>
            <a:off x="6654313" y="4024537"/>
            <a:ext cx="1672589" cy="888365"/>
            <a:chOff x="6654313" y="4024537"/>
            <a:chExt cx="1672589" cy="888365"/>
          </a:xfrm>
        </p:grpSpPr>
        <p:sp>
          <p:nvSpPr>
            <p:cNvPr id="4" name="object 4"/>
            <p:cNvSpPr/>
            <p:nvPr/>
          </p:nvSpPr>
          <p:spPr>
            <a:xfrm>
              <a:off x="6659076" y="4029299"/>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5" name="object 5"/>
            <p:cNvSpPr/>
            <p:nvPr/>
          </p:nvSpPr>
          <p:spPr>
            <a:xfrm>
              <a:off x="6659076" y="4029299"/>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6" name="object 6"/>
          <p:cNvGrpSpPr/>
          <p:nvPr/>
        </p:nvGrpSpPr>
        <p:grpSpPr>
          <a:xfrm>
            <a:off x="4647364" y="4024537"/>
            <a:ext cx="1672589" cy="888365"/>
            <a:chOff x="4647364" y="4024537"/>
            <a:chExt cx="1672589" cy="888365"/>
          </a:xfrm>
        </p:grpSpPr>
        <p:sp>
          <p:nvSpPr>
            <p:cNvPr id="7" name="object 7"/>
            <p:cNvSpPr/>
            <p:nvPr/>
          </p:nvSpPr>
          <p:spPr>
            <a:xfrm>
              <a:off x="4652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8" name="object 8"/>
            <p:cNvSpPr/>
            <p:nvPr/>
          </p:nvSpPr>
          <p:spPr>
            <a:xfrm>
              <a:off x="4652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9" name="object 9"/>
          <p:cNvGrpSpPr/>
          <p:nvPr/>
        </p:nvGrpSpPr>
        <p:grpSpPr>
          <a:xfrm>
            <a:off x="2743363" y="4024537"/>
            <a:ext cx="1672589" cy="888365"/>
            <a:chOff x="2743363" y="4024537"/>
            <a:chExt cx="1672589" cy="888365"/>
          </a:xfrm>
        </p:grpSpPr>
        <p:sp>
          <p:nvSpPr>
            <p:cNvPr id="10" name="object 10"/>
            <p:cNvSpPr/>
            <p:nvPr/>
          </p:nvSpPr>
          <p:spPr>
            <a:xfrm>
              <a:off x="2748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1" name="object 11"/>
            <p:cNvSpPr/>
            <p:nvPr/>
          </p:nvSpPr>
          <p:spPr>
            <a:xfrm>
              <a:off x="2748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2" name="object 12"/>
          <p:cNvGrpSpPr/>
          <p:nvPr/>
        </p:nvGrpSpPr>
        <p:grpSpPr>
          <a:xfrm>
            <a:off x="839364" y="4024537"/>
            <a:ext cx="1672589" cy="888365"/>
            <a:chOff x="839364" y="4024537"/>
            <a:chExt cx="1672589" cy="888365"/>
          </a:xfrm>
        </p:grpSpPr>
        <p:sp>
          <p:nvSpPr>
            <p:cNvPr id="13" name="object 13"/>
            <p:cNvSpPr/>
            <p:nvPr/>
          </p:nvSpPr>
          <p:spPr>
            <a:xfrm>
              <a:off x="844126" y="40292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4" name="object 14"/>
            <p:cNvSpPr/>
            <p:nvPr/>
          </p:nvSpPr>
          <p:spPr>
            <a:xfrm>
              <a:off x="844126" y="40292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6654315" y="2900337"/>
            <a:ext cx="1672589" cy="888365"/>
            <a:chOff x="6654315" y="2900337"/>
            <a:chExt cx="1672589" cy="888365"/>
          </a:xfrm>
        </p:grpSpPr>
        <p:sp>
          <p:nvSpPr>
            <p:cNvPr id="16" name="object 16"/>
            <p:cNvSpPr/>
            <p:nvPr/>
          </p:nvSpPr>
          <p:spPr>
            <a:xfrm>
              <a:off x="6659078" y="2905100"/>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7" name="object 17"/>
            <p:cNvSpPr/>
            <p:nvPr/>
          </p:nvSpPr>
          <p:spPr>
            <a:xfrm>
              <a:off x="6659078" y="2905100"/>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8" name="object 18"/>
          <p:cNvGrpSpPr/>
          <p:nvPr/>
        </p:nvGrpSpPr>
        <p:grpSpPr>
          <a:xfrm>
            <a:off x="4647365" y="2900337"/>
            <a:ext cx="1672589" cy="888365"/>
            <a:chOff x="4647365" y="2900337"/>
            <a:chExt cx="1672589" cy="888365"/>
          </a:xfrm>
        </p:grpSpPr>
        <p:sp>
          <p:nvSpPr>
            <p:cNvPr id="19" name="object 19"/>
            <p:cNvSpPr/>
            <p:nvPr/>
          </p:nvSpPr>
          <p:spPr>
            <a:xfrm>
              <a:off x="4652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0" name="object 20"/>
            <p:cNvSpPr/>
            <p:nvPr/>
          </p:nvSpPr>
          <p:spPr>
            <a:xfrm>
              <a:off x="4652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1" name="object 21"/>
          <p:cNvGrpSpPr/>
          <p:nvPr/>
        </p:nvGrpSpPr>
        <p:grpSpPr>
          <a:xfrm>
            <a:off x="2743365" y="2900337"/>
            <a:ext cx="1672589" cy="888365"/>
            <a:chOff x="2743365" y="2900337"/>
            <a:chExt cx="1672589" cy="888365"/>
          </a:xfrm>
        </p:grpSpPr>
        <p:sp>
          <p:nvSpPr>
            <p:cNvPr id="22" name="object 22"/>
            <p:cNvSpPr/>
            <p:nvPr/>
          </p:nvSpPr>
          <p:spPr>
            <a:xfrm>
              <a:off x="2748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3" name="object 23"/>
            <p:cNvSpPr/>
            <p:nvPr/>
          </p:nvSpPr>
          <p:spPr>
            <a:xfrm>
              <a:off x="2748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4" name="object 24"/>
          <p:cNvGrpSpPr/>
          <p:nvPr/>
        </p:nvGrpSpPr>
        <p:grpSpPr>
          <a:xfrm>
            <a:off x="839365" y="2900337"/>
            <a:ext cx="1672589" cy="888365"/>
            <a:chOff x="839365" y="2900337"/>
            <a:chExt cx="1672589" cy="888365"/>
          </a:xfrm>
        </p:grpSpPr>
        <p:sp>
          <p:nvSpPr>
            <p:cNvPr id="25" name="object 25"/>
            <p:cNvSpPr/>
            <p:nvPr/>
          </p:nvSpPr>
          <p:spPr>
            <a:xfrm>
              <a:off x="844128" y="29051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6" name="object 26"/>
            <p:cNvSpPr/>
            <p:nvPr/>
          </p:nvSpPr>
          <p:spPr>
            <a:xfrm>
              <a:off x="844128" y="29051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sp>
          <p:nvSpPr>
            <p:cNvPr id="27" name="object 27"/>
            <p:cNvSpPr/>
            <p:nvPr/>
          </p:nvSpPr>
          <p:spPr>
            <a:xfrm>
              <a:off x="999501"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28" name="object 28"/>
            <p:cNvSpPr/>
            <p:nvPr/>
          </p:nvSpPr>
          <p:spPr>
            <a:xfrm>
              <a:off x="999501"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29" name="object 29"/>
          <p:cNvSpPr txBox="1"/>
          <p:nvPr/>
        </p:nvSpPr>
        <p:spPr>
          <a:xfrm>
            <a:off x="999501"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grpSp>
        <p:nvGrpSpPr>
          <p:cNvPr id="30" name="object 30"/>
          <p:cNvGrpSpPr/>
          <p:nvPr/>
        </p:nvGrpSpPr>
        <p:grpSpPr>
          <a:xfrm>
            <a:off x="1907901" y="3213062"/>
            <a:ext cx="425450" cy="401320"/>
            <a:chOff x="1907901" y="3213062"/>
            <a:chExt cx="425450" cy="401320"/>
          </a:xfrm>
        </p:grpSpPr>
        <p:sp>
          <p:nvSpPr>
            <p:cNvPr id="31" name="object 31"/>
            <p:cNvSpPr/>
            <p:nvPr/>
          </p:nvSpPr>
          <p:spPr>
            <a:xfrm>
              <a:off x="1912663"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2" name="object 32"/>
            <p:cNvSpPr/>
            <p:nvPr/>
          </p:nvSpPr>
          <p:spPr>
            <a:xfrm>
              <a:off x="1912663"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3" name="object 33"/>
          <p:cNvSpPr txBox="1"/>
          <p:nvPr/>
        </p:nvSpPr>
        <p:spPr>
          <a:xfrm>
            <a:off x="1912663"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34" name="object 34"/>
          <p:cNvGrpSpPr/>
          <p:nvPr/>
        </p:nvGrpSpPr>
        <p:grpSpPr>
          <a:xfrm>
            <a:off x="3840601" y="3143787"/>
            <a:ext cx="425450" cy="401320"/>
            <a:chOff x="3840601" y="3143787"/>
            <a:chExt cx="425450" cy="401320"/>
          </a:xfrm>
        </p:grpSpPr>
        <p:sp>
          <p:nvSpPr>
            <p:cNvPr id="35" name="object 35"/>
            <p:cNvSpPr/>
            <p:nvPr/>
          </p:nvSpPr>
          <p:spPr>
            <a:xfrm>
              <a:off x="3845363" y="3148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6" name="object 36"/>
            <p:cNvSpPr/>
            <p:nvPr/>
          </p:nvSpPr>
          <p:spPr>
            <a:xfrm>
              <a:off x="3845363" y="3148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7" name="object 37"/>
          <p:cNvSpPr txBox="1"/>
          <p:nvPr/>
        </p:nvSpPr>
        <p:spPr>
          <a:xfrm>
            <a:off x="3845363" y="3148550"/>
            <a:ext cx="415925" cy="391795"/>
          </a:xfrm>
          <a:prstGeom prst="rect">
            <a:avLst/>
          </a:prstGeom>
        </p:spPr>
        <p:txBody>
          <a:bodyPr vert="horz" wrap="square" lIns="0" tIns="83820" rIns="0" bIns="0" rtlCol="0">
            <a:spAutoFit/>
          </a:bodyPr>
          <a:lstStyle/>
          <a:p>
            <a:pPr algn="ctr">
              <a:lnSpc>
                <a:spcPct val="100000"/>
              </a:lnSpc>
              <a:spcBef>
                <a:spcPts val="660"/>
              </a:spcBef>
            </a:pPr>
            <a:r>
              <a:rPr sz="1400" spc="-65" dirty="0">
                <a:latin typeface="Verdana"/>
                <a:cs typeface="Verdana"/>
              </a:rPr>
              <a:t>4</a:t>
            </a:r>
            <a:endParaRPr sz="1400">
              <a:latin typeface="Verdana"/>
              <a:cs typeface="Verdana"/>
            </a:endParaRPr>
          </a:p>
        </p:txBody>
      </p:sp>
      <p:grpSp>
        <p:nvGrpSpPr>
          <p:cNvPr id="38" name="object 38"/>
          <p:cNvGrpSpPr/>
          <p:nvPr/>
        </p:nvGrpSpPr>
        <p:grpSpPr>
          <a:xfrm>
            <a:off x="4814176" y="3213062"/>
            <a:ext cx="425450" cy="401320"/>
            <a:chOff x="4814176" y="3213062"/>
            <a:chExt cx="425450" cy="401320"/>
          </a:xfrm>
        </p:grpSpPr>
        <p:sp>
          <p:nvSpPr>
            <p:cNvPr id="39" name="object 39"/>
            <p:cNvSpPr/>
            <p:nvPr/>
          </p:nvSpPr>
          <p:spPr>
            <a:xfrm>
              <a:off x="4818938"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0" name="object 40"/>
            <p:cNvSpPr/>
            <p:nvPr/>
          </p:nvSpPr>
          <p:spPr>
            <a:xfrm>
              <a:off x="4818938"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1" name="object 41"/>
          <p:cNvSpPr txBox="1"/>
          <p:nvPr/>
        </p:nvSpPr>
        <p:spPr>
          <a:xfrm>
            <a:off x="4818938"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75" dirty="0">
                <a:latin typeface="Verdana"/>
                <a:cs typeface="Verdana"/>
              </a:rPr>
              <a:t>6</a:t>
            </a:r>
            <a:endParaRPr sz="1400">
              <a:latin typeface="Verdana"/>
              <a:cs typeface="Verdana"/>
            </a:endParaRPr>
          </a:p>
        </p:txBody>
      </p:sp>
      <p:grpSp>
        <p:nvGrpSpPr>
          <p:cNvPr id="42" name="object 42"/>
          <p:cNvGrpSpPr/>
          <p:nvPr/>
        </p:nvGrpSpPr>
        <p:grpSpPr>
          <a:xfrm>
            <a:off x="4844063" y="4267987"/>
            <a:ext cx="425450" cy="401320"/>
            <a:chOff x="4844063" y="4267987"/>
            <a:chExt cx="425450" cy="401320"/>
          </a:xfrm>
        </p:grpSpPr>
        <p:sp>
          <p:nvSpPr>
            <p:cNvPr id="43" name="object 43"/>
            <p:cNvSpPr/>
            <p:nvPr/>
          </p:nvSpPr>
          <p:spPr>
            <a:xfrm>
              <a:off x="4848826"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4" name="object 44"/>
            <p:cNvSpPr/>
            <p:nvPr/>
          </p:nvSpPr>
          <p:spPr>
            <a:xfrm>
              <a:off x="4848826"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5" name="object 45"/>
          <p:cNvSpPr txBox="1"/>
          <p:nvPr/>
        </p:nvSpPr>
        <p:spPr>
          <a:xfrm>
            <a:off x="4848826"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grpSp>
        <p:nvGrpSpPr>
          <p:cNvPr id="46" name="object 46"/>
          <p:cNvGrpSpPr/>
          <p:nvPr/>
        </p:nvGrpSpPr>
        <p:grpSpPr>
          <a:xfrm>
            <a:off x="5697951" y="4267987"/>
            <a:ext cx="425450" cy="401320"/>
            <a:chOff x="5697951" y="4267987"/>
            <a:chExt cx="425450" cy="401320"/>
          </a:xfrm>
        </p:grpSpPr>
        <p:sp>
          <p:nvSpPr>
            <p:cNvPr id="47" name="object 47"/>
            <p:cNvSpPr/>
            <p:nvPr/>
          </p:nvSpPr>
          <p:spPr>
            <a:xfrm>
              <a:off x="57027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8" name="object 48"/>
            <p:cNvSpPr/>
            <p:nvPr/>
          </p:nvSpPr>
          <p:spPr>
            <a:xfrm>
              <a:off x="57027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9" name="object 49"/>
          <p:cNvSpPr txBox="1"/>
          <p:nvPr/>
        </p:nvSpPr>
        <p:spPr>
          <a:xfrm>
            <a:off x="57027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grpSp>
        <p:nvGrpSpPr>
          <p:cNvPr id="50" name="object 50"/>
          <p:cNvGrpSpPr/>
          <p:nvPr/>
        </p:nvGrpSpPr>
        <p:grpSpPr>
          <a:xfrm>
            <a:off x="6867076" y="3213062"/>
            <a:ext cx="425450" cy="401320"/>
            <a:chOff x="6867076" y="3213062"/>
            <a:chExt cx="425450" cy="401320"/>
          </a:xfrm>
        </p:grpSpPr>
        <p:sp>
          <p:nvSpPr>
            <p:cNvPr id="51" name="object 51"/>
            <p:cNvSpPr/>
            <p:nvPr/>
          </p:nvSpPr>
          <p:spPr>
            <a:xfrm>
              <a:off x="6871838"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52" name="object 52"/>
            <p:cNvSpPr/>
            <p:nvPr/>
          </p:nvSpPr>
          <p:spPr>
            <a:xfrm>
              <a:off x="6871838"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3" name="object 53"/>
          <p:cNvSpPr txBox="1"/>
          <p:nvPr/>
        </p:nvSpPr>
        <p:spPr>
          <a:xfrm>
            <a:off x="6871838"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130" dirty="0">
                <a:latin typeface="Verdana"/>
                <a:cs typeface="Verdana"/>
              </a:rPr>
              <a:t>2</a:t>
            </a:r>
            <a:endParaRPr sz="1400">
              <a:latin typeface="Verdana"/>
              <a:cs typeface="Verdana"/>
            </a:endParaRPr>
          </a:p>
        </p:txBody>
      </p:sp>
      <p:grpSp>
        <p:nvGrpSpPr>
          <p:cNvPr id="54" name="object 54"/>
          <p:cNvGrpSpPr/>
          <p:nvPr/>
        </p:nvGrpSpPr>
        <p:grpSpPr>
          <a:xfrm>
            <a:off x="7839999" y="3084412"/>
            <a:ext cx="425450" cy="401320"/>
            <a:chOff x="7839999" y="3084412"/>
            <a:chExt cx="425450" cy="401320"/>
          </a:xfrm>
        </p:grpSpPr>
        <p:sp>
          <p:nvSpPr>
            <p:cNvPr id="55" name="object 55"/>
            <p:cNvSpPr/>
            <p:nvPr/>
          </p:nvSpPr>
          <p:spPr>
            <a:xfrm>
              <a:off x="7844762"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56" name="object 56"/>
            <p:cNvSpPr/>
            <p:nvPr/>
          </p:nvSpPr>
          <p:spPr>
            <a:xfrm>
              <a:off x="7844762"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7" name="object 57"/>
          <p:cNvSpPr txBox="1"/>
          <p:nvPr/>
        </p:nvSpPr>
        <p:spPr>
          <a:xfrm>
            <a:off x="7844762"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58" name="object 58"/>
          <p:cNvGrpSpPr/>
          <p:nvPr/>
        </p:nvGrpSpPr>
        <p:grpSpPr>
          <a:xfrm>
            <a:off x="6867051" y="4380787"/>
            <a:ext cx="425450" cy="401320"/>
            <a:chOff x="6867051" y="4380787"/>
            <a:chExt cx="425450" cy="401320"/>
          </a:xfrm>
        </p:grpSpPr>
        <p:sp>
          <p:nvSpPr>
            <p:cNvPr id="59" name="object 59"/>
            <p:cNvSpPr/>
            <p:nvPr/>
          </p:nvSpPr>
          <p:spPr>
            <a:xfrm>
              <a:off x="6871813" y="4385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0" name="object 60"/>
            <p:cNvSpPr/>
            <p:nvPr/>
          </p:nvSpPr>
          <p:spPr>
            <a:xfrm>
              <a:off x="6871813" y="4385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1" name="object 61"/>
          <p:cNvSpPr txBox="1"/>
          <p:nvPr/>
        </p:nvSpPr>
        <p:spPr>
          <a:xfrm>
            <a:off x="6871813" y="4385550"/>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grpSp>
        <p:nvGrpSpPr>
          <p:cNvPr id="62" name="object 62"/>
          <p:cNvGrpSpPr/>
          <p:nvPr/>
        </p:nvGrpSpPr>
        <p:grpSpPr>
          <a:xfrm>
            <a:off x="3756351" y="4267987"/>
            <a:ext cx="425450" cy="401320"/>
            <a:chOff x="3756351" y="4267987"/>
            <a:chExt cx="425450" cy="401320"/>
          </a:xfrm>
        </p:grpSpPr>
        <p:sp>
          <p:nvSpPr>
            <p:cNvPr id="63" name="object 63"/>
            <p:cNvSpPr/>
            <p:nvPr/>
          </p:nvSpPr>
          <p:spPr>
            <a:xfrm>
              <a:off x="37611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4" name="object 64"/>
            <p:cNvSpPr/>
            <p:nvPr/>
          </p:nvSpPr>
          <p:spPr>
            <a:xfrm>
              <a:off x="37611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5" name="object 65"/>
          <p:cNvSpPr txBox="1"/>
          <p:nvPr/>
        </p:nvSpPr>
        <p:spPr>
          <a:xfrm>
            <a:off x="37611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66" name="object 66"/>
          <p:cNvGrpSpPr/>
          <p:nvPr/>
        </p:nvGrpSpPr>
        <p:grpSpPr>
          <a:xfrm>
            <a:off x="2921251" y="4380787"/>
            <a:ext cx="425450" cy="401320"/>
            <a:chOff x="2921251" y="4380787"/>
            <a:chExt cx="425450" cy="401320"/>
          </a:xfrm>
        </p:grpSpPr>
        <p:sp>
          <p:nvSpPr>
            <p:cNvPr id="67" name="object 67"/>
            <p:cNvSpPr/>
            <p:nvPr/>
          </p:nvSpPr>
          <p:spPr>
            <a:xfrm>
              <a:off x="2926013" y="43855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8" name="object 68"/>
            <p:cNvSpPr/>
            <p:nvPr/>
          </p:nvSpPr>
          <p:spPr>
            <a:xfrm>
              <a:off x="2926013" y="43855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9" name="object 69"/>
          <p:cNvSpPr txBox="1"/>
          <p:nvPr/>
        </p:nvSpPr>
        <p:spPr>
          <a:xfrm>
            <a:off x="2926013" y="4385550"/>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70" name="object 70"/>
          <p:cNvGrpSpPr/>
          <p:nvPr/>
        </p:nvGrpSpPr>
        <p:grpSpPr>
          <a:xfrm>
            <a:off x="5595051" y="3213062"/>
            <a:ext cx="425450" cy="401320"/>
            <a:chOff x="5595051" y="3213062"/>
            <a:chExt cx="425450" cy="401320"/>
          </a:xfrm>
        </p:grpSpPr>
        <p:sp>
          <p:nvSpPr>
            <p:cNvPr id="71" name="object 71"/>
            <p:cNvSpPr/>
            <p:nvPr/>
          </p:nvSpPr>
          <p:spPr>
            <a:xfrm>
              <a:off x="5599813" y="32178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72" name="object 72"/>
            <p:cNvSpPr/>
            <p:nvPr/>
          </p:nvSpPr>
          <p:spPr>
            <a:xfrm>
              <a:off x="5599813" y="32178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73" name="object 73"/>
          <p:cNvSpPr txBox="1"/>
          <p:nvPr/>
        </p:nvSpPr>
        <p:spPr>
          <a:xfrm>
            <a:off x="5599813" y="3217824"/>
            <a:ext cx="415925" cy="391795"/>
          </a:xfrm>
          <a:prstGeom prst="rect">
            <a:avLst/>
          </a:prstGeom>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grpSp>
        <p:nvGrpSpPr>
          <p:cNvPr id="74" name="object 74"/>
          <p:cNvGrpSpPr/>
          <p:nvPr/>
        </p:nvGrpSpPr>
        <p:grpSpPr>
          <a:xfrm>
            <a:off x="1889451" y="4267987"/>
            <a:ext cx="425450" cy="401320"/>
            <a:chOff x="1889451" y="4267987"/>
            <a:chExt cx="425450" cy="401320"/>
          </a:xfrm>
        </p:grpSpPr>
        <p:sp>
          <p:nvSpPr>
            <p:cNvPr id="75" name="object 75"/>
            <p:cNvSpPr/>
            <p:nvPr/>
          </p:nvSpPr>
          <p:spPr>
            <a:xfrm>
              <a:off x="1894213" y="42727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76" name="object 76"/>
            <p:cNvSpPr/>
            <p:nvPr/>
          </p:nvSpPr>
          <p:spPr>
            <a:xfrm>
              <a:off x="1894213" y="4272750"/>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77" name="object 77"/>
          <p:cNvSpPr txBox="1"/>
          <p:nvPr/>
        </p:nvSpPr>
        <p:spPr>
          <a:xfrm>
            <a:off x="1894213" y="4272750"/>
            <a:ext cx="415925" cy="391795"/>
          </a:xfrm>
          <a:prstGeom prst="rect">
            <a:avLst/>
          </a:prstGeom>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78" name="object 78"/>
          <p:cNvSpPr txBox="1">
            <a:spLocks noGrp="1"/>
          </p:cNvSpPr>
          <p:nvPr>
            <p:ph type="title"/>
          </p:nvPr>
        </p:nvSpPr>
        <p:spPr>
          <a:xfrm>
            <a:off x="3756351" y="2318733"/>
            <a:ext cx="1522730" cy="391160"/>
          </a:xfrm>
          <a:prstGeom prst="rect">
            <a:avLst/>
          </a:prstGeom>
        </p:spPr>
        <p:txBody>
          <a:bodyPr vert="horz" wrap="square" lIns="0" tIns="12700" rIns="0" bIns="0" rtlCol="0">
            <a:spAutoFit/>
          </a:bodyPr>
          <a:lstStyle/>
          <a:p>
            <a:pPr marL="12700">
              <a:lnSpc>
                <a:spcPct val="100000"/>
              </a:lnSpc>
              <a:spcBef>
                <a:spcPts val="100"/>
              </a:spcBef>
            </a:pPr>
            <a:r>
              <a:rPr sz="2400" spc="-120" dirty="0">
                <a:latin typeface="Verdana"/>
                <a:cs typeface="Verdana"/>
              </a:rPr>
              <a:t>Datanodes</a:t>
            </a:r>
            <a:endParaRPr sz="2400" dirty="0">
              <a:latin typeface="Verdana"/>
              <a:cs typeface="Verdana"/>
            </a:endParaRPr>
          </a:p>
        </p:txBody>
      </p:sp>
      <p:pic>
        <p:nvPicPr>
          <p:cNvPr id="79" name="object 79"/>
          <p:cNvPicPr/>
          <p:nvPr/>
        </p:nvPicPr>
        <p:blipFill>
          <a:blip r:embed="rId3" cstate="print"/>
          <a:stretch>
            <a:fillRect/>
          </a:stretch>
        </p:blipFill>
        <p:spPr>
          <a:xfrm>
            <a:off x="505657" y="1132221"/>
            <a:ext cx="5612981" cy="199578"/>
          </a:xfrm>
          <a:prstGeom prst="rect">
            <a:avLst/>
          </a:prstGeom>
        </p:spPr>
      </p:pic>
      <p:pic>
        <p:nvPicPr>
          <p:cNvPr id="80" name="object 80"/>
          <p:cNvPicPr/>
          <p:nvPr/>
        </p:nvPicPr>
        <p:blipFill>
          <a:blip r:embed="rId4" cstate="print"/>
          <a:stretch>
            <a:fillRect/>
          </a:stretch>
        </p:blipFill>
        <p:spPr>
          <a:xfrm>
            <a:off x="535542" y="1516774"/>
            <a:ext cx="5103027" cy="1968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25C7-7060-8E24-FF35-5F44CB114E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885C456-CF05-DA2B-F451-342D0C01E8FB}"/>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837CD73-33B6-CAD4-129F-B0E982E243C2}"/>
              </a:ext>
            </a:extLst>
          </p:cNvPr>
          <p:cNvPicPr>
            <a:picLocks noChangeAspect="1"/>
          </p:cNvPicPr>
          <p:nvPr/>
        </p:nvPicPr>
        <p:blipFill>
          <a:blip r:embed="rId2"/>
          <a:stretch>
            <a:fillRect/>
          </a:stretch>
        </p:blipFill>
        <p:spPr>
          <a:xfrm>
            <a:off x="181756" y="0"/>
            <a:ext cx="8505044" cy="4982148"/>
          </a:xfrm>
          <a:prstGeom prst="rect">
            <a:avLst/>
          </a:prstGeom>
        </p:spPr>
      </p:pic>
    </p:spTree>
    <p:extLst>
      <p:ext uri="{BB962C8B-B14F-4D97-AF65-F5344CB8AC3E}">
        <p14:creationId xmlns:p14="http://schemas.microsoft.com/office/powerpoint/2010/main" val="1586094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CE43-5385-1B5D-7C1D-D72DACE693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089E30-2AD6-706C-002E-9FE46304C9BE}"/>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35DCCADC-972F-180A-998B-29DCCCA3DDFC}"/>
              </a:ext>
            </a:extLst>
          </p:cNvPr>
          <p:cNvPicPr>
            <a:picLocks noChangeAspect="1"/>
          </p:cNvPicPr>
          <p:nvPr/>
        </p:nvPicPr>
        <p:blipFill>
          <a:blip r:embed="rId2"/>
          <a:stretch>
            <a:fillRect/>
          </a:stretch>
        </p:blipFill>
        <p:spPr>
          <a:xfrm>
            <a:off x="0" y="133350"/>
            <a:ext cx="9144000" cy="4876800"/>
          </a:xfrm>
          <a:prstGeom prst="rect">
            <a:avLst/>
          </a:prstGeom>
        </p:spPr>
      </p:pic>
    </p:spTree>
    <p:extLst>
      <p:ext uri="{BB962C8B-B14F-4D97-AF65-F5344CB8AC3E}">
        <p14:creationId xmlns:p14="http://schemas.microsoft.com/office/powerpoint/2010/main" val="1562049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87178" cy="303460"/>
          </a:xfrm>
          <a:prstGeom prst="rect">
            <a:avLst/>
          </a:prstGeom>
        </p:spPr>
      </p:pic>
      <p:grpSp>
        <p:nvGrpSpPr>
          <p:cNvPr id="3" name="object 3"/>
          <p:cNvGrpSpPr/>
          <p:nvPr/>
        </p:nvGrpSpPr>
        <p:grpSpPr>
          <a:xfrm>
            <a:off x="6654313" y="2652937"/>
            <a:ext cx="1672589" cy="888365"/>
            <a:chOff x="6654313" y="2652937"/>
            <a:chExt cx="1672589" cy="888365"/>
          </a:xfrm>
        </p:grpSpPr>
        <p:sp>
          <p:nvSpPr>
            <p:cNvPr id="4" name="object 4"/>
            <p:cNvSpPr/>
            <p:nvPr/>
          </p:nvSpPr>
          <p:spPr>
            <a:xfrm>
              <a:off x="6659076" y="2657699"/>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5" name="object 5"/>
            <p:cNvSpPr/>
            <p:nvPr/>
          </p:nvSpPr>
          <p:spPr>
            <a:xfrm>
              <a:off x="6659076" y="2657699"/>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6" name="object 6"/>
          <p:cNvGrpSpPr/>
          <p:nvPr/>
        </p:nvGrpSpPr>
        <p:grpSpPr>
          <a:xfrm>
            <a:off x="4647364" y="2652937"/>
            <a:ext cx="1672589" cy="888365"/>
            <a:chOff x="4647364" y="2652937"/>
            <a:chExt cx="1672589" cy="888365"/>
          </a:xfrm>
        </p:grpSpPr>
        <p:sp>
          <p:nvSpPr>
            <p:cNvPr id="7" name="object 7"/>
            <p:cNvSpPr/>
            <p:nvPr/>
          </p:nvSpPr>
          <p:spPr>
            <a:xfrm>
              <a:off x="4652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8" name="object 8"/>
            <p:cNvSpPr/>
            <p:nvPr/>
          </p:nvSpPr>
          <p:spPr>
            <a:xfrm>
              <a:off x="4652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9" name="object 9"/>
          <p:cNvGrpSpPr/>
          <p:nvPr/>
        </p:nvGrpSpPr>
        <p:grpSpPr>
          <a:xfrm>
            <a:off x="2743363" y="2652937"/>
            <a:ext cx="1672589" cy="888365"/>
            <a:chOff x="2743363" y="2652937"/>
            <a:chExt cx="1672589" cy="888365"/>
          </a:xfrm>
        </p:grpSpPr>
        <p:sp>
          <p:nvSpPr>
            <p:cNvPr id="10" name="object 10"/>
            <p:cNvSpPr/>
            <p:nvPr/>
          </p:nvSpPr>
          <p:spPr>
            <a:xfrm>
              <a:off x="2748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1" name="object 11"/>
            <p:cNvSpPr/>
            <p:nvPr/>
          </p:nvSpPr>
          <p:spPr>
            <a:xfrm>
              <a:off x="2748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2" name="object 12"/>
          <p:cNvGrpSpPr/>
          <p:nvPr/>
        </p:nvGrpSpPr>
        <p:grpSpPr>
          <a:xfrm>
            <a:off x="839364" y="2652937"/>
            <a:ext cx="1672589" cy="888365"/>
            <a:chOff x="839364" y="2652937"/>
            <a:chExt cx="1672589" cy="888365"/>
          </a:xfrm>
        </p:grpSpPr>
        <p:sp>
          <p:nvSpPr>
            <p:cNvPr id="13" name="object 13"/>
            <p:cNvSpPr/>
            <p:nvPr/>
          </p:nvSpPr>
          <p:spPr>
            <a:xfrm>
              <a:off x="844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4" name="object 14"/>
            <p:cNvSpPr/>
            <p:nvPr/>
          </p:nvSpPr>
          <p:spPr>
            <a:xfrm>
              <a:off x="844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6654315" y="1528737"/>
            <a:ext cx="1672589" cy="888365"/>
            <a:chOff x="6654315" y="1528737"/>
            <a:chExt cx="1672589" cy="888365"/>
          </a:xfrm>
        </p:grpSpPr>
        <p:sp>
          <p:nvSpPr>
            <p:cNvPr id="16" name="object 16"/>
            <p:cNvSpPr/>
            <p:nvPr/>
          </p:nvSpPr>
          <p:spPr>
            <a:xfrm>
              <a:off x="6659078" y="1533500"/>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7" name="object 17"/>
            <p:cNvSpPr/>
            <p:nvPr/>
          </p:nvSpPr>
          <p:spPr>
            <a:xfrm>
              <a:off x="6659078" y="1533500"/>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8" name="object 18"/>
          <p:cNvGrpSpPr/>
          <p:nvPr/>
        </p:nvGrpSpPr>
        <p:grpSpPr>
          <a:xfrm>
            <a:off x="4647365" y="1528737"/>
            <a:ext cx="1672589" cy="888365"/>
            <a:chOff x="4647365" y="1528737"/>
            <a:chExt cx="1672589" cy="888365"/>
          </a:xfrm>
        </p:grpSpPr>
        <p:sp>
          <p:nvSpPr>
            <p:cNvPr id="19" name="object 19"/>
            <p:cNvSpPr/>
            <p:nvPr/>
          </p:nvSpPr>
          <p:spPr>
            <a:xfrm>
              <a:off x="4652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0" name="object 20"/>
            <p:cNvSpPr/>
            <p:nvPr/>
          </p:nvSpPr>
          <p:spPr>
            <a:xfrm>
              <a:off x="4652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1" name="object 21"/>
          <p:cNvGrpSpPr/>
          <p:nvPr/>
        </p:nvGrpSpPr>
        <p:grpSpPr>
          <a:xfrm>
            <a:off x="2743365" y="1528737"/>
            <a:ext cx="1672589" cy="888365"/>
            <a:chOff x="2743365" y="1528737"/>
            <a:chExt cx="1672589" cy="888365"/>
          </a:xfrm>
        </p:grpSpPr>
        <p:sp>
          <p:nvSpPr>
            <p:cNvPr id="22" name="object 22"/>
            <p:cNvSpPr/>
            <p:nvPr/>
          </p:nvSpPr>
          <p:spPr>
            <a:xfrm>
              <a:off x="2748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3" name="object 23"/>
            <p:cNvSpPr/>
            <p:nvPr/>
          </p:nvSpPr>
          <p:spPr>
            <a:xfrm>
              <a:off x="2748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4" name="object 24"/>
          <p:cNvGrpSpPr/>
          <p:nvPr/>
        </p:nvGrpSpPr>
        <p:grpSpPr>
          <a:xfrm>
            <a:off x="839365" y="1528737"/>
            <a:ext cx="1672589" cy="888365"/>
            <a:chOff x="839365" y="1528737"/>
            <a:chExt cx="1672589" cy="888365"/>
          </a:xfrm>
        </p:grpSpPr>
        <p:sp>
          <p:nvSpPr>
            <p:cNvPr id="25" name="object 25"/>
            <p:cNvSpPr/>
            <p:nvPr/>
          </p:nvSpPr>
          <p:spPr>
            <a:xfrm>
              <a:off x="844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9FC5E7"/>
            </a:solidFill>
          </p:spPr>
          <p:txBody>
            <a:bodyPr wrap="square" lIns="0" tIns="0" rIns="0" bIns="0" rtlCol="0"/>
            <a:lstStyle/>
            <a:p>
              <a:endParaRPr/>
            </a:p>
          </p:txBody>
        </p:sp>
        <p:sp>
          <p:nvSpPr>
            <p:cNvPr id="26" name="object 26"/>
            <p:cNvSpPr/>
            <p:nvPr/>
          </p:nvSpPr>
          <p:spPr>
            <a:xfrm>
              <a:off x="844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 w="1663064" h="878839">
                  <a:moveTo>
                    <a:pt x="155372" y="184074"/>
                  </a:moveTo>
                  <a:lnTo>
                    <a:pt x="571172" y="184074"/>
                  </a:lnTo>
                  <a:lnTo>
                    <a:pt x="571172" y="575874"/>
                  </a:lnTo>
                  <a:lnTo>
                    <a:pt x="155372" y="575874"/>
                  </a:lnTo>
                  <a:lnTo>
                    <a:pt x="155372" y="184074"/>
                  </a:lnTo>
                  <a:close/>
                </a:path>
              </a:pathLst>
            </a:custGeom>
            <a:ln w="9524">
              <a:solidFill>
                <a:srgbClr val="4BA173"/>
              </a:solidFill>
            </a:ln>
          </p:spPr>
          <p:txBody>
            <a:bodyPr wrap="square" lIns="0" tIns="0" rIns="0" bIns="0" rtlCol="0"/>
            <a:lstStyle/>
            <a:p>
              <a:endParaRPr/>
            </a:p>
          </p:txBody>
        </p:sp>
      </p:grpSp>
      <p:sp>
        <p:nvSpPr>
          <p:cNvPr id="27" name="object 27"/>
          <p:cNvSpPr txBox="1"/>
          <p:nvPr/>
        </p:nvSpPr>
        <p:spPr>
          <a:xfrm>
            <a:off x="1180242" y="1788888"/>
            <a:ext cx="67310" cy="238760"/>
          </a:xfrm>
          <a:prstGeom prst="rect">
            <a:avLst/>
          </a:prstGeom>
        </p:spPr>
        <p:txBody>
          <a:bodyPr vert="horz" wrap="square" lIns="0" tIns="12700" rIns="0" bIns="0" rtlCol="0">
            <a:spAutoFit/>
          </a:bodyPr>
          <a:lstStyle/>
          <a:p>
            <a:pPr>
              <a:lnSpc>
                <a:spcPct val="100000"/>
              </a:lnSpc>
              <a:spcBef>
                <a:spcPts val="100"/>
              </a:spcBef>
            </a:pPr>
            <a:r>
              <a:rPr sz="1400" spc="-465" dirty="0">
                <a:latin typeface="Verdana"/>
                <a:cs typeface="Verdana"/>
              </a:rPr>
              <a:t>1</a:t>
            </a:r>
            <a:endParaRPr sz="1400">
              <a:latin typeface="Verdana"/>
              <a:cs typeface="Verdana"/>
            </a:endParaRPr>
          </a:p>
        </p:txBody>
      </p:sp>
      <p:sp>
        <p:nvSpPr>
          <p:cNvPr id="28" name="object 28"/>
          <p:cNvSpPr/>
          <p:nvPr/>
        </p:nvSpPr>
        <p:spPr>
          <a:xfrm>
            <a:off x="1912663" y="1846224"/>
            <a:ext cx="415925" cy="391795"/>
          </a:xfrm>
          <a:custGeom>
            <a:avLst/>
            <a:gdLst/>
            <a:ahLst/>
            <a:cxnLst/>
            <a:rect l="l" t="t" r="r" b="b"/>
            <a:pathLst>
              <a:path w="415925" h="391794">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sp>
        <p:nvSpPr>
          <p:cNvPr id="29" name="object 29"/>
          <p:cNvSpPr txBox="1"/>
          <p:nvPr/>
        </p:nvSpPr>
        <p:spPr>
          <a:xfrm>
            <a:off x="2072711" y="1917537"/>
            <a:ext cx="108585" cy="238760"/>
          </a:xfrm>
          <a:prstGeom prst="rect">
            <a:avLst/>
          </a:prstGeom>
        </p:spPr>
        <p:txBody>
          <a:bodyPr vert="horz" wrap="square" lIns="0" tIns="12700" rIns="0" bIns="0" rtlCol="0">
            <a:spAutoFit/>
          </a:bodyPr>
          <a:lstStyle/>
          <a:p>
            <a:pPr>
              <a:lnSpc>
                <a:spcPct val="100000"/>
              </a:lnSpc>
              <a:spcBef>
                <a:spcPts val="100"/>
              </a:spcBef>
            </a:pPr>
            <a:r>
              <a:rPr sz="1400" spc="-140" dirty="0">
                <a:latin typeface="Verdana"/>
                <a:cs typeface="Verdana"/>
              </a:rPr>
              <a:t>3</a:t>
            </a:r>
            <a:endParaRPr sz="1400">
              <a:latin typeface="Verdana"/>
              <a:cs typeface="Verdana"/>
            </a:endParaRPr>
          </a:p>
        </p:txBody>
      </p:sp>
      <p:grpSp>
        <p:nvGrpSpPr>
          <p:cNvPr id="30" name="object 30"/>
          <p:cNvGrpSpPr/>
          <p:nvPr/>
        </p:nvGrpSpPr>
        <p:grpSpPr>
          <a:xfrm>
            <a:off x="3840601" y="1772187"/>
            <a:ext cx="425450" cy="401320"/>
            <a:chOff x="3840601" y="1772187"/>
            <a:chExt cx="425450" cy="401320"/>
          </a:xfrm>
        </p:grpSpPr>
        <p:sp>
          <p:nvSpPr>
            <p:cNvPr id="31" name="object 31"/>
            <p:cNvSpPr/>
            <p:nvPr/>
          </p:nvSpPr>
          <p:spPr>
            <a:xfrm>
              <a:off x="3845363" y="1776950"/>
              <a:ext cx="415925" cy="391795"/>
            </a:xfrm>
            <a:custGeom>
              <a:avLst/>
              <a:gdLst/>
              <a:ahLst/>
              <a:cxnLst/>
              <a:rect l="l" t="t" r="r" b="b"/>
              <a:pathLst>
                <a:path w="415925" h="391794">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2" name="object 32"/>
            <p:cNvSpPr/>
            <p:nvPr/>
          </p:nvSpPr>
          <p:spPr>
            <a:xfrm>
              <a:off x="3845363" y="1776950"/>
              <a:ext cx="415925" cy="391795"/>
            </a:xfrm>
            <a:custGeom>
              <a:avLst/>
              <a:gdLst/>
              <a:ahLst/>
              <a:cxnLst/>
              <a:rect l="l" t="t" r="r" b="b"/>
              <a:pathLst>
                <a:path w="415925" h="391794">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3" name="object 33"/>
          <p:cNvSpPr txBox="1"/>
          <p:nvPr/>
        </p:nvSpPr>
        <p:spPr>
          <a:xfrm>
            <a:off x="3845363" y="1776950"/>
            <a:ext cx="415925" cy="391795"/>
          </a:xfrm>
          <a:prstGeom prst="rect">
            <a:avLst/>
          </a:prstGeom>
        </p:spPr>
        <p:txBody>
          <a:bodyPr vert="horz" wrap="square" lIns="0" tIns="83820" rIns="0" bIns="0" rtlCol="0">
            <a:spAutoFit/>
          </a:bodyPr>
          <a:lstStyle/>
          <a:p>
            <a:pPr algn="ctr">
              <a:lnSpc>
                <a:spcPct val="100000"/>
              </a:lnSpc>
              <a:spcBef>
                <a:spcPts val="660"/>
              </a:spcBef>
            </a:pPr>
            <a:r>
              <a:rPr sz="1400" spc="-65" dirty="0">
                <a:latin typeface="Verdana"/>
                <a:cs typeface="Verdana"/>
              </a:rPr>
              <a:t>4</a:t>
            </a:r>
            <a:endParaRPr sz="1400">
              <a:latin typeface="Verdana"/>
              <a:cs typeface="Verdana"/>
            </a:endParaRPr>
          </a:p>
        </p:txBody>
      </p:sp>
      <p:sp>
        <p:nvSpPr>
          <p:cNvPr id="34" name="object 34"/>
          <p:cNvSpPr txBox="1"/>
          <p:nvPr/>
        </p:nvSpPr>
        <p:spPr>
          <a:xfrm>
            <a:off x="4818938"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75" dirty="0">
                <a:latin typeface="Verdana"/>
                <a:cs typeface="Verdana"/>
              </a:rPr>
              <a:t>6</a:t>
            </a:r>
            <a:endParaRPr sz="1400">
              <a:latin typeface="Verdana"/>
              <a:cs typeface="Verdana"/>
            </a:endParaRPr>
          </a:p>
        </p:txBody>
      </p:sp>
      <p:sp>
        <p:nvSpPr>
          <p:cNvPr id="35" name="object 35"/>
          <p:cNvSpPr txBox="1"/>
          <p:nvPr/>
        </p:nvSpPr>
        <p:spPr>
          <a:xfrm>
            <a:off x="4848826"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sp>
        <p:nvSpPr>
          <p:cNvPr id="36" name="object 36"/>
          <p:cNvSpPr txBox="1"/>
          <p:nvPr/>
        </p:nvSpPr>
        <p:spPr>
          <a:xfrm>
            <a:off x="5702713"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37" name="object 37"/>
          <p:cNvSpPr txBox="1"/>
          <p:nvPr/>
        </p:nvSpPr>
        <p:spPr>
          <a:xfrm>
            <a:off x="6871838"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30" dirty="0">
                <a:latin typeface="Verdana"/>
                <a:cs typeface="Verdana"/>
              </a:rPr>
              <a:t>2</a:t>
            </a:r>
            <a:endParaRPr sz="1400">
              <a:latin typeface="Verdana"/>
              <a:cs typeface="Verdana"/>
            </a:endParaRPr>
          </a:p>
        </p:txBody>
      </p:sp>
      <p:grpSp>
        <p:nvGrpSpPr>
          <p:cNvPr id="38" name="object 38"/>
          <p:cNvGrpSpPr/>
          <p:nvPr/>
        </p:nvGrpSpPr>
        <p:grpSpPr>
          <a:xfrm>
            <a:off x="7839999" y="3084412"/>
            <a:ext cx="425450" cy="401320"/>
            <a:chOff x="7839999" y="3084412"/>
            <a:chExt cx="425450" cy="401320"/>
          </a:xfrm>
        </p:grpSpPr>
        <p:sp>
          <p:nvSpPr>
            <p:cNvPr id="39" name="object 39"/>
            <p:cNvSpPr/>
            <p:nvPr/>
          </p:nvSpPr>
          <p:spPr>
            <a:xfrm>
              <a:off x="7844762"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0" name="object 40"/>
            <p:cNvSpPr/>
            <p:nvPr/>
          </p:nvSpPr>
          <p:spPr>
            <a:xfrm>
              <a:off x="7844762"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1" name="object 41"/>
          <p:cNvSpPr txBox="1"/>
          <p:nvPr/>
        </p:nvSpPr>
        <p:spPr>
          <a:xfrm>
            <a:off x="7844762"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42" name="object 42"/>
          <p:cNvGrpSpPr/>
          <p:nvPr/>
        </p:nvGrpSpPr>
        <p:grpSpPr>
          <a:xfrm>
            <a:off x="6867051" y="3009187"/>
            <a:ext cx="425450" cy="401320"/>
            <a:chOff x="6867051" y="3009187"/>
            <a:chExt cx="425450" cy="401320"/>
          </a:xfrm>
        </p:grpSpPr>
        <p:sp>
          <p:nvSpPr>
            <p:cNvPr id="43" name="object 43"/>
            <p:cNvSpPr/>
            <p:nvPr/>
          </p:nvSpPr>
          <p:spPr>
            <a:xfrm>
              <a:off x="6871813" y="3013949"/>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4" name="object 44"/>
            <p:cNvSpPr/>
            <p:nvPr/>
          </p:nvSpPr>
          <p:spPr>
            <a:xfrm>
              <a:off x="6871813" y="3013949"/>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5" name="object 45"/>
          <p:cNvSpPr txBox="1"/>
          <p:nvPr/>
        </p:nvSpPr>
        <p:spPr>
          <a:xfrm>
            <a:off x="6871813" y="3013949"/>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sp>
        <p:nvSpPr>
          <p:cNvPr id="46" name="object 46"/>
          <p:cNvSpPr txBox="1"/>
          <p:nvPr/>
        </p:nvSpPr>
        <p:spPr>
          <a:xfrm>
            <a:off x="3761113"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47" name="object 47"/>
          <p:cNvGrpSpPr/>
          <p:nvPr/>
        </p:nvGrpSpPr>
        <p:grpSpPr>
          <a:xfrm>
            <a:off x="2921251" y="3009187"/>
            <a:ext cx="425450" cy="401320"/>
            <a:chOff x="2921251" y="3009187"/>
            <a:chExt cx="425450" cy="401320"/>
          </a:xfrm>
        </p:grpSpPr>
        <p:sp>
          <p:nvSpPr>
            <p:cNvPr id="48" name="object 48"/>
            <p:cNvSpPr/>
            <p:nvPr/>
          </p:nvSpPr>
          <p:spPr>
            <a:xfrm>
              <a:off x="2926013" y="3013949"/>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9" name="object 49"/>
            <p:cNvSpPr/>
            <p:nvPr/>
          </p:nvSpPr>
          <p:spPr>
            <a:xfrm>
              <a:off x="2926013" y="3013949"/>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0" name="object 50"/>
          <p:cNvSpPr txBox="1"/>
          <p:nvPr/>
        </p:nvSpPr>
        <p:spPr>
          <a:xfrm>
            <a:off x="2926013" y="3013949"/>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sp>
        <p:nvSpPr>
          <p:cNvPr id="51" name="object 51"/>
          <p:cNvSpPr txBox="1"/>
          <p:nvPr/>
        </p:nvSpPr>
        <p:spPr>
          <a:xfrm>
            <a:off x="5599813"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sp>
        <p:nvSpPr>
          <p:cNvPr id="52" name="object 52"/>
          <p:cNvSpPr txBox="1"/>
          <p:nvPr/>
        </p:nvSpPr>
        <p:spPr>
          <a:xfrm>
            <a:off x="1894213"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53" name="object 53"/>
          <p:cNvSpPr txBox="1">
            <a:spLocks noGrp="1"/>
          </p:cNvSpPr>
          <p:nvPr>
            <p:ph type="title"/>
          </p:nvPr>
        </p:nvSpPr>
        <p:spPr>
          <a:xfrm>
            <a:off x="3756351" y="947132"/>
            <a:ext cx="1522730" cy="391160"/>
          </a:xfrm>
          <a:prstGeom prst="rect">
            <a:avLst/>
          </a:prstGeom>
        </p:spPr>
        <p:txBody>
          <a:bodyPr vert="horz" wrap="square" lIns="0" tIns="12700" rIns="0" bIns="0" rtlCol="0">
            <a:spAutoFit/>
          </a:bodyPr>
          <a:lstStyle/>
          <a:p>
            <a:pPr marL="12700">
              <a:lnSpc>
                <a:spcPct val="100000"/>
              </a:lnSpc>
              <a:spcBef>
                <a:spcPts val="100"/>
              </a:spcBef>
            </a:pPr>
            <a:r>
              <a:rPr sz="2400" spc="-120" dirty="0">
                <a:latin typeface="Verdana"/>
                <a:cs typeface="Verdana"/>
              </a:rPr>
              <a:t>Datanodes</a:t>
            </a:r>
            <a:endParaRPr sz="2400">
              <a:latin typeface="Verdana"/>
              <a:cs typeface="Verdana"/>
            </a:endParaRPr>
          </a:p>
        </p:txBody>
      </p:sp>
      <p:grpSp>
        <p:nvGrpSpPr>
          <p:cNvPr id="54" name="object 54"/>
          <p:cNvGrpSpPr/>
          <p:nvPr/>
        </p:nvGrpSpPr>
        <p:grpSpPr>
          <a:xfrm>
            <a:off x="1075640" y="1456702"/>
            <a:ext cx="1003300" cy="985519"/>
            <a:chOff x="1075640" y="1456702"/>
            <a:chExt cx="1003300" cy="985519"/>
          </a:xfrm>
        </p:grpSpPr>
        <p:sp>
          <p:nvSpPr>
            <p:cNvPr id="55" name="object 55"/>
            <p:cNvSpPr/>
            <p:nvPr/>
          </p:nvSpPr>
          <p:spPr>
            <a:xfrm>
              <a:off x="1080402" y="1461465"/>
              <a:ext cx="993775" cy="975994"/>
            </a:xfrm>
            <a:custGeom>
              <a:avLst/>
              <a:gdLst/>
              <a:ahLst/>
              <a:cxnLst/>
              <a:rect l="l" t="t" r="r" b="b"/>
              <a:pathLst>
                <a:path w="993775" h="975994">
                  <a:moveTo>
                    <a:pt x="761703" y="975719"/>
                  </a:moveTo>
                  <a:lnTo>
                    <a:pt x="496622" y="719536"/>
                  </a:lnTo>
                  <a:lnTo>
                    <a:pt x="231541" y="975719"/>
                  </a:lnTo>
                  <a:lnTo>
                    <a:pt x="0" y="736136"/>
                  </a:lnTo>
                  <a:lnTo>
                    <a:pt x="256899" y="487859"/>
                  </a:lnTo>
                  <a:lnTo>
                    <a:pt x="0" y="239583"/>
                  </a:lnTo>
                  <a:lnTo>
                    <a:pt x="231541" y="0"/>
                  </a:lnTo>
                  <a:lnTo>
                    <a:pt x="496622" y="256182"/>
                  </a:lnTo>
                  <a:lnTo>
                    <a:pt x="761703" y="0"/>
                  </a:lnTo>
                  <a:lnTo>
                    <a:pt x="993244" y="239583"/>
                  </a:lnTo>
                  <a:lnTo>
                    <a:pt x="736345" y="487859"/>
                  </a:lnTo>
                  <a:lnTo>
                    <a:pt x="993244" y="736136"/>
                  </a:lnTo>
                  <a:lnTo>
                    <a:pt x="761703" y="975719"/>
                  </a:lnTo>
                  <a:close/>
                </a:path>
              </a:pathLst>
            </a:custGeom>
            <a:solidFill>
              <a:srgbClr val="FF0000"/>
            </a:solidFill>
          </p:spPr>
          <p:txBody>
            <a:bodyPr wrap="square" lIns="0" tIns="0" rIns="0" bIns="0" rtlCol="0"/>
            <a:lstStyle/>
            <a:p>
              <a:endParaRPr/>
            </a:p>
          </p:txBody>
        </p:sp>
        <p:sp>
          <p:nvSpPr>
            <p:cNvPr id="56" name="object 56"/>
            <p:cNvSpPr/>
            <p:nvPr/>
          </p:nvSpPr>
          <p:spPr>
            <a:xfrm>
              <a:off x="1080402" y="1461465"/>
              <a:ext cx="993775" cy="975994"/>
            </a:xfrm>
            <a:custGeom>
              <a:avLst/>
              <a:gdLst/>
              <a:ahLst/>
              <a:cxnLst/>
              <a:rect l="l" t="t" r="r" b="b"/>
              <a:pathLst>
                <a:path w="993775" h="975994">
                  <a:moveTo>
                    <a:pt x="0" y="239583"/>
                  </a:moveTo>
                  <a:lnTo>
                    <a:pt x="231541" y="0"/>
                  </a:lnTo>
                  <a:lnTo>
                    <a:pt x="496622" y="256182"/>
                  </a:lnTo>
                  <a:lnTo>
                    <a:pt x="761703" y="0"/>
                  </a:lnTo>
                  <a:lnTo>
                    <a:pt x="993244" y="239583"/>
                  </a:lnTo>
                  <a:lnTo>
                    <a:pt x="736345" y="487859"/>
                  </a:lnTo>
                  <a:lnTo>
                    <a:pt x="993244" y="736136"/>
                  </a:lnTo>
                  <a:lnTo>
                    <a:pt x="761703" y="975719"/>
                  </a:lnTo>
                  <a:lnTo>
                    <a:pt x="496622" y="719536"/>
                  </a:lnTo>
                  <a:lnTo>
                    <a:pt x="231541" y="975719"/>
                  </a:lnTo>
                  <a:lnTo>
                    <a:pt x="0" y="736136"/>
                  </a:lnTo>
                  <a:lnTo>
                    <a:pt x="256899" y="487859"/>
                  </a:lnTo>
                  <a:lnTo>
                    <a:pt x="0" y="239583"/>
                  </a:lnTo>
                  <a:close/>
                </a:path>
              </a:pathLst>
            </a:custGeom>
            <a:ln w="9524">
              <a:solidFill>
                <a:srgbClr val="4BA173"/>
              </a:solidFill>
            </a:ln>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55D23-3B6C-6D20-F5EA-9402E8D025E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3784A62-D07A-5089-B4AE-B49F7248B5A7}"/>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96D009EC-2EC5-58F4-EFB1-2AD0E5EA5778}"/>
              </a:ext>
            </a:extLst>
          </p:cNvPr>
          <p:cNvPicPr>
            <a:picLocks noChangeAspect="1"/>
          </p:cNvPicPr>
          <p:nvPr/>
        </p:nvPicPr>
        <p:blipFill>
          <a:blip r:embed="rId2"/>
          <a:stretch>
            <a:fillRect/>
          </a:stretch>
        </p:blipFill>
        <p:spPr>
          <a:xfrm>
            <a:off x="-1" y="285750"/>
            <a:ext cx="9144000" cy="4126490"/>
          </a:xfrm>
          <a:prstGeom prst="rect">
            <a:avLst/>
          </a:prstGeom>
        </p:spPr>
      </p:pic>
    </p:spTree>
    <p:extLst>
      <p:ext uri="{BB962C8B-B14F-4D97-AF65-F5344CB8AC3E}">
        <p14:creationId xmlns:p14="http://schemas.microsoft.com/office/powerpoint/2010/main" val="418621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87178" cy="303460"/>
          </a:xfrm>
          <a:prstGeom prst="rect">
            <a:avLst/>
          </a:prstGeom>
        </p:spPr>
      </p:pic>
      <p:grpSp>
        <p:nvGrpSpPr>
          <p:cNvPr id="3" name="object 3"/>
          <p:cNvGrpSpPr/>
          <p:nvPr/>
        </p:nvGrpSpPr>
        <p:grpSpPr>
          <a:xfrm>
            <a:off x="6654313" y="2652937"/>
            <a:ext cx="1672589" cy="888365"/>
            <a:chOff x="6654313" y="2652937"/>
            <a:chExt cx="1672589" cy="888365"/>
          </a:xfrm>
        </p:grpSpPr>
        <p:sp>
          <p:nvSpPr>
            <p:cNvPr id="4" name="object 4"/>
            <p:cNvSpPr/>
            <p:nvPr/>
          </p:nvSpPr>
          <p:spPr>
            <a:xfrm>
              <a:off x="6659076" y="2657699"/>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5" name="object 5"/>
            <p:cNvSpPr/>
            <p:nvPr/>
          </p:nvSpPr>
          <p:spPr>
            <a:xfrm>
              <a:off x="6659076" y="2657699"/>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6" name="object 6"/>
          <p:cNvGrpSpPr/>
          <p:nvPr/>
        </p:nvGrpSpPr>
        <p:grpSpPr>
          <a:xfrm>
            <a:off x="4647364" y="2652937"/>
            <a:ext cx="1672589" cy="888365"/>
            <a:chOff x="4647364" y="2652937"/>
            <a:chExt cx="1672589" cy="888365"/>
          </a:xfrm>
        </p:grpSpPr>
        <p:sp>
          <p:nvSpPr>
            <p:cNvPr id="7" name="object 7"/>
            <p:cNvSpPr/>
            <p:nvPr/>
          </p:nvSpPr>
          <p:spPr>
            <a:xfrm>
              <a:off x="4652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8" name="object 8"/>
            <p:cNvSpPr/>
            <p:nvPr/>
          </p:nvSpPr>
          <p:spPr>
            <a:xfrm>
              <a:off x="4652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9" name="object 9"/>
          <p:cNvGrpSpPr/>
          <p:nvPr/>
        </p:nvGrpSpPr>
        <p:grpSpPr>
          <a:xfrm>
            <a:off x="2743363" y="2652937"/>
            <a:ext cx="1672589" cy="888365"/>
            <a:chOff x="2743363" y="2652937"/>
            <a:chExt cx="1672589" cy="888365"/>
          </a:xfrm>
        </p:grpSpPr>
        <p:sp>
          <p:nvSpPr>
            <p:cNvPr id="10" name="object 10"/>
            <p:cNvSpPr/>
            <p:nvPr/>
          </p:nvSpPr>
          <p:spPr>
            <a:xfrm>
              <a:off x="2748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1" name="object 11"/>
            <p:cNvSpPr/>
            <p:nvPr/>
          </p:nvSpPr>
          <p:spPr>
            <a:xfrm>
              <a:off x="2748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2" name="object 12"/>
          <p:cNvGrpSpPr/>
          <p:nvPr/>
        </p:nvGrpSpPr>
        <p:grpSpPr>
          <a:xfrm>
            <a:off x="839364" y="2652937"/>
            <a:ext cx="1672589" cy="888365"/>
            <a:chOff x="839364" y="2652937"/>
            <a:chExt cx="1672589" cy="888365"/>
          </a:xfrm>
        </p:grpSpPr>
        <p:sp>
          <p:nvSpPr>
            <p:cNvPr id="13" name="object 13"/>
            <p:cNvSpPr/>
            <p:nvPr/>
          </p:nvSpPr>
          <p:spPr>
            <a:xfrm>
              <a:off x="844126" y="2657699"/>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4" name="object 14"/>
            <p:cNvSpPr/>
            <p:nvPr/>
          </p:nvSpPr>
          <p:spPr>
            <a:xfrm>
              <a:off x="844126" y="2657699"/>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6654315" y="1528737"/>
            <a:ext cx="1672589" cy="888365"/>
            <a:chOff x="6654315" y="1528737"/>
            <a:chExt cx="1672589" cy="888365"/>
          </a:xfrm>
        </p:grpSpPr>
        <p:sp>
          <p:nvSpPr>
            <p:cNvPr id="16" name="object 16"/>
            <p:cNvSpPr/>
            <p:nvPr/>
          </p:nvSpPr>
          <p:spPr>
            <a:xfrm>
              <a:off x="6659078" y="1533500"/>
              <a:ext cx="1663064" cy="878840"/>
            </a:xfrm>
            <a:custGeom>
              <a:avLst/>
              <a:gdLst/>
              <a:ahLst/>
              <a:cxnLst/>
              <a:rect l="l" t="t" r="r" b="b"/>
              <a:pathLst>
                <a:path w="1663065"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17" name="object 17"/>
            <p:cNvSpPr/>
            <p:nvPr/>
          </p:nvSpPr>
          <p:spPr>
            <a:xfrm>
              <a:off x="6659078" y="1533500"/>
              <a:ext cx="1663064" cy="878840"/>
            </a:xfrm>
            <a:custGeom>
              <a:avLst/>
              <a:gdLst/>
              <a:ahLst/>
              <a:cxnLst/>
              <a:rect l="l" t="t" r="r" b="b"/>
              <a:pathLst>
                <a:path w="1663065"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18" name="object 18"/>
          <p:cNvGrpSpPr/>
          <p:nvPr/>
        </p:nvGrpSpPr>
        <p:grpSpPr>
          <a:xfrm>
            <a:off x="4647365" y="1528737"/>
            <a:ext cx="1672589" cy="888365"/>
            <a:chOff x="4647365" y="1528737"/>
            <a:chExt cx="1672589" cy="888365"/>
          </a:xfrm>
        </p:grpSpPr>
        <p:sp>
          <p:nvSpPr>
            <p:cNvPr id="19" name="object 19"/>
            <p:cNvSpPr/>
            <p:nvPr/>
          </p:nvSpPr>
          <p:spPr>
            <a:xfrm>
              <a:off x="4652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0" name="object 20"/>
            <p:cNvSpPr/>
            <p:nvPr/>
          </p:nvSpPr>
          <p:spPr>
            <a:xfrm>
              <a:off x="4652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1" name="object 21"/>
          <p:cNvGrpSpPr/>
          <p:nvPr/>
        </p:nvGrpSpPr>
        <p:grpSpPr>
          <a:xfrm>
            <a:off x="2743365" y="1528737"/>
            <a:ext cx="1672589" cy="888365"/>
            <a:chOff x="2743365" y="1528737"/>
            <a:chExt cx="1672589" cy="888365"/>
          </a:xfrm>
        </p:grpSpPr>
        <p:sp>
          <p:nvSpPr>
            <p:cNvPr id="22" name="object 22"/>
            <p:cNvSpPr/>
            <p:nvPr/>
          </p:nvSpPr>
          <p:spPr>
            <a:xfrm>
              <a:off x="2748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23" name="object 23"/>
            <p:cNvSpPr/>
            <p:nvPr/>
          </p:nvSpPr>
          <p:spPr>
            <a:xfrm>
              <a:off x="2748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grpSp>
      <p:grpSp>
        <p:nvGrpSpPr>
          <p:cNvPr id="24" name="object 24"/>
          <p:cNvGrpSpPr/>
          <p:nvPr/>
        </p:nvGrpSpPr>
        <p:grpSpPr>
          <a:xfrm>
            <a:off x="839365" y="1528737"/>
            <a:ext cx="1672589" cy="888365"/>
            <a:chOff x="839365" y="1528737"/>
            <a:chExt cx="1672589" cy="888365"/>
          </a:xfrm>
        </p:grpSpPr>
        <p:sp>
          <p:nvSpPr>
            <p:cNvPr id="25" name="object 25"/>
            <p:cNvSpPr/>
            <p:nvPr/>
          </p:nvSpPr>
          <p:spPr>
            <a:xfrm>
              <a:off x="844128" y="1533500"/>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9FC5E7"/>
            </a:solidFill>
          </p:spPr>
          <p:txBody>
            <a:bodyPr wrap="square" lIns="0" tIns="0" rIns="0" bIns="0" rtlCol="0"/>
            <a:lstStyle/>
            <a:p>
              <a:endParaRPr/>
            </a:p>
          </p:txBody>
        </p:sp>
        <p:sp>
          <p:nvSpPr>
            <p:cNvPr id="26" name="object 26"/>
            <p:cNvSpPr/>
            <p:nvPr/>
          </p:nvSpPr>
          <p:spPr>
            <a:xfrm>
              <a:off x="844128" y="1533500"/>
              <a:ext cx="1663064" cy="878840"/>
            </a:xfrm>
            <a:custGeom>
              <a:avLst/>
              <a:gdLst/>
              <a:ahLst/>
              <a:cxnLst/>
              <a:rect l="l" t="t" r="r" b="b"/>
              <a:pathLst>
                <a:path w="1663064" h="878839">
                  <a:moveTo>
                    <a:pt x="0" y="0"/>
                  </a:moveTo>
                  <a:lnTo>
                    <a:pt x="1662599" y="0"/>
                  </a:lnTo>
                  <a:lnTo>
                    <a:pt x="1662599" y="878699"/>
                  </a:lnTo>
                  <a:lnTo>
                    <a:pt x="0" y="878699"/>
                  </a:lnTo>
                  <a:lnTo>
                    <a:pt x="0" y="0"/>
                  </a:lnTo>
                  <a:close/>
                </a:path>
                <a:path w="1663064" h="878839">
                  <a:moveTo>
                    <a:pt x="155372" y="184074"/>
                  </a:moveTo>
                  <a:lnTo>
                    <a:pt x="571172" y="184074"/>
                  </a:lnTo>
                  <a:lnTo>
                    <a:pt x="571172" y="575874"/>
                  </a:lnTo>
                  <a:lnTo>
                    <a:pt x="155372" y="575874"/>
                  </a:lnTo>
                  <a:lnTo>
                    <a:pt x="155372" y="184074"/>
                  </a:lnTo>
                  <a:close/>
                </a:path>
              </a:pathLst>
            </a:custGeom>
            <a:ln w="9524">
              <a:solidFill>
                <a:srgbClr val="4BA173"/>
              </a:solidFill>
            </a:ln>
          </p:spPr>
          <p:txBody>
            <a:bodyPr wrap="square" lIns="0" tIns="0" rIns="0" bIns="0" rtlCol="0"/>
            <a:lstStyle/>
            <a:p>
              <a:endParaRPr/>
            </a:p>
          </p:txBody>
        </p:sp>
      </p:grpSp>
      <p:sp>
        <p:nvSpPr>
          <p:cNvPr id="27" name="object 27"/>
          <p:cNvSpPr txBox="1"/>
          <p:nvPr/>
        </p:nvSpPr>
        <p:spPr>
          <a:xfrm>
            <a:off x="1167542" y="1788888"/>
            <a:ext cx="80010" cy="238760"/>
          </a:xfrm>
          <a:prstGeom prst="rect">
            <a:avLst/>
          </a:prstGeom>
        </p:spPr>
        <p:txBody>
          <a:bodyPr vert="horz" wrap="square" lIns="0" tIns="12700" rIns="0" bIns="0" rtlCol="0">
            <a:spAutoFit/>
          </a:bodyPr>
          <a:lstStyle/>
          <a:p>
            <a:pPr marL="12700">
              <a:lnSpc>
                <a:spcPct val="100000"/>
              </a:lnSpc>
              <a:spcBef>
                <a:spcPts val="100"/>
              </a:spcBef>
            </a:pPr>
            <a:r>
              <a:rPr sz="1400" spc="-465" dirty="0">
                <a:latin typeface="Verdana"/>
                <a:cs typeface="Verdana"/>
              </a:rPr>
              <a:t>1</a:t>
            </a:r>
            <a:endParaRPr sz="1400">
              <a:latin typeface="Verdana"/>
              <a:cs typeface="Verdana"/>
            </a:endParaRPr>
          </a:p>
        </p:txBody>
      </p:sp>
      <p:sp>
        <p:nvSpPr>
          <p:cNvPr id="28" name="object 28"/>
          <p:cNvSpPr/>
          <p:nvPr/>
        </p:nvSpPr>
        <p:spPr>
          <a:xfrm>
            <a:off x="1912663" y="1846224"/>
            <a:ext cx="415925" cy="391795"/>
          </a:xfrm>
          <a:custGeom>
            <a:avLst/>
            <a:gdLst/>
            <a:ahLst/>
            <a:cxnLst/>
            <a:rect l="l" t="t" r="r" b="b"/>
            <a:pathLst>
              <a:path w="415925" h="391794">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sp>
        <p:nvSpPr>
          <p:cNvPr id="29" name="object 29"/>
          <p:cNvSpPr txBox="1"/>
          <p:nvPr/>
        </p:nvSpPr>
        <p:spPr>
          <a:xfrm>
            <a:off x="2060011" y="1917537"/>
            <a:ext cx="121285" cy="238760"/>
          </a:xfrm>
          <a:prstGeom prst="rect">
            <a:avLst/>
          </a:prstGeom>
        </p:spPr>
        <p:txBody>
          <a:bodyPr vert="horz" wrap="square" lIns="0" tIns="12700" rIns="0" bIns="0" rtlCol="0">
            <a:spAutoFit/>
          </a:bodyPr>
          <a:lstStyle/>
          <a:p>
            <a:pPr marL="12700">
              <a:lnSpc>
                <a:spcPct val="100000"/>
              </a:lnSpc>
              <a:spcBef>
                <a:spcPts val="100"/>
              </a:spcBef>
            </a:pPr>
            <a:r>
              <a:rPr sz="1400" spc="-140" dirty="0">
                <a:latin typeface="Verdana"/>
                <a:cs typeface="Verdana"/>
              </a:rPr>
              <a:t>3</a:t>
            </a:r>
            <a:endParaRPr sz="1400">
              <a:latin typeface="Verdana"/>
              <a:cs typeface="Verdana"/>
            </a:endParaRPr>
          </a:p>
        </p:txBody>
      </p:sp>
      <p:grpSp>
        <p:nvGrpSpPr>
          <p:cNvPr id="30" name="object 30"/>
          <p:cNvGrpSpPr/>
          <p:nvPr/>
        </p:nvGrpSpPr>
        <p:grpSpPr>
          <a:xfrm>
            <a:off x="3840601" y="1772187"/>
            <a:ext cx="425450" cy="401320"/>
            <a:chOff x="3840601" y="1772187"/>
            <a:chExt cx="425450" cy="401320"/>
          </a:xfrm>
        </p:grpSpPr>
        <p:sp>
          <p:nvSpPr>
            <p:cNvPr id="31" name="object 31"/>
            <p:cNvSpPr/>
            <p:nvPr/>
          </p:nvSpPr>
          <p:spPr>
            <a:xfrm>
              <a:off x="3845363" y="1776950"/>
              <a:ext cx="415925" cy="391795"/>
            </a:xfrm>
            <a:custGeom>
              <a:avLst/>
              <a:gdLst/>
              <a:ahLst/>
              <a:cxnLst/>
              <a:rect l="l" t="t" r="r" b="b"/>
              <a:pathLst>
                <a:path w="415925" h="391794">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2" name="object 32"/>
            <p:cNvSpPr/>
            <p:nvPr/>
          </p:nvSpPr>
          <p:spPr>
            <a:xfrm>
              <a:off x="3845363" y="1776950"/>
              <a:ext cx="415925" cy="391795"/>
            </a:xfrm>
            <a:custGeom>
              <a:avLst/>
              <a:gdLst/>
              <a:ahLst/>
              <a:cxnLst/>
              <a:rect l="l" t="t" r="r" b="b"/>
              <a:pathLst>
                <a:path w="415925" h="391794">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33" name="object 33"/>
          <p:cNvSpPr txBox="1"/>
          <p:nvPr/>
        </p:nvSpPr>
        <p:spPr>
          <a:xfrm>
            <a:off x="3845363" y="1776950"/>
            <a:ext cx="415925" cy="391795"/>
          </a:xfrm>
          <a:prstGeom prst="rect">
            <a:avLst/>
          </a:prstGeom>
        </p:spPr>
        <p:txBody>
          <a:bodyPr vert="horz" wrap="square" lIns="0" tIns="83820" rIns="0" bIns="0" rtlCol="0">
            <a:spAutoFit/>
          </a:bodyPr>
          <a:lstStyle/>
          <a:p>
            <a:pPr algn="ctr">
              <a:lnSpc>
                <a:spcPct val="100000"/>
              </a:lnSpc>
              <a:spcBef>
                <a:spcPts val="660"/>
              </a:spcBef>
            </a:pPr>
            <a:r>
              <a:rPr sz="1400" spc="-65" dirty="0">
                <a:latin typeface="Verdana"/>
                <a:cs typeface="Verdana"/>
              </a:rPr>
              <a:t>4</a:t>
            </a:r>
            <a:endParaRPr sz="1400">
              <a:latin typeface="Verdana"/>
              <a:cs typeface="Verdana"/>
            </a:endParaRPr>
          </a:p>
        </p:txBody>
      </p:sp>
      <p:sp>
        <p:nvSpPr>
          <p:cNvPr id="34" name="object 34"/>
          <p:cNvSpPr txBox="1"/>
          <p:nvPr/>
        </p:nvSpPr>
        <p:spPr>
          <a:xfrm>
            <a:off x="4818938"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75" dirty="0">
                <a:latin typeface="Verdana"/>
                <a:cs typeface="Verdana"/>
              </a:rPr>
              <a:t>6</a:t>
            </a:r>
            <a:endParaRPr sz="1400">
              <a:latin typeface="Verdana"/>
              <a:cs typeface="Verdana"/>
            </a:endParaRPr>
          </a:p>
        </p:txBody>
      </p:sp>
      <p:sp>
        <p:nvSpPr>
          <p:cNvPr id="35" name="object 35"/>
          <p:cNvSpPr txBox="1"/>
          <p:nvPr/>
        </p:nvSpPr>
        <p:spPr>
          <a:xfrm>
            <a:off x="4848826"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sp>
        <p:nvSpPr>
          <p:cNvPr id="36" name="object 36"/>
          <p:cNvSpPr/>
          <p:nvPr/>
        </p:nvSpPr>
        <p:spPr>
          <a:xfrm>
            <a:off x="5702713" y="2901150"/>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37" name="object 37"/>
          <p:cNvSpPr txBox="1"/>
          <p:nvPr/>
        </p:nvSpPr>
        <p:spPr>
          <a:xfrm>
            <a:off x="5702713" y="2901150"/>
            <a:ext cx="415925" cy="391795"/>
          </a:xfrm>
          <a:prstGeom prst="rect">
            <a:avLst/>
          </a:prstGeom>
          <a:ln w="9524">
            <a:solidFill>
              <a:srgbClr val="4BA173"/>
            </a:solidFill>
          </a:ln>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38" name="object 38"/>
          <p:cNvSpPr txBox="1"/>
          <p:nvPr/>
        </p:nvSpPr>
        <p:spPr>
          <a:xfrm>
            <a:off x="6871838"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30" dirty="0">
                <a:latin typeface="Verdana"/>
                <a:cs typeface="Verdana"/>
              </a:rPr>
              <a:t>2</a:t>
            </a:r>
            <a:endParaRPr sz="1400">
              <a:latin typeface="Verdana"/>
              <a:cs typeface="Verdana"/>
            </a:endParaRPr>
          </a:p>
        </p:txBody>
      </p:sp>
      <p:grpSp>
        <p:nvGrpSpPr>
          <p:cNvPr id="39" name="object 39"/>
          <p:cNvGrpSpPr/>
          <p:nvPr/>
        </p:nvGrpSpPr>
        <p:grpSpPr>
          <a:xfrm>
            <a:off x="7839999" y="3084412"/>
            <a:ext cx="425450" cy="401320"/>
            <a:chOff x="7839999" y="3084412"/>
            <a:chExt cx="425450" cy="401320"/>
          </a:xfrm>
        </p:grpSpPr>
        <p:sp>
          <p:nvSpPr>
            <p:cNvPr id="40" name="object 40"/>
            <p:cNvSpPr/>
            <p:nvPr/>
          </p:nvSpPr>
          <p:spPr>
            <a:xfrm>
              <a:off x="7844762" y="308917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1" name="object 41"/>
            <p:cNvSpPr/>
            <p:nvPr/>
          </p:nvSpPr>
          <p:spPr>
            <a:xfrm>
              <a:off x="7844762" y="308917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2" name="object 42"/>
          <p:cNvSpPr txBox="1"/>
          <p:nvPr/>
        </p:nvSpPr>
        <p:spPr>
          <a:xfrm>
            <a:off x="7844762" y="3089175"/>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grpSp>
        <p:nvGrpSpPr>
          <p:cNvPr id="43" name="object 43"/>
          <p:cNvGrpSpPr/>
          <p:nvPr/>
        </p:nvGrpSpPr>
        <p:grpSpPr>
          <a:xfrm>
            <a:off x="6867051" y="3009187"/>
            <a:ext cx="425450" cy="401320"/>
            <a:chOff x="6867051" y="3009187"/>
            <a:chExt cx="425450" cy="401320"/>
          </a:xfrm>
        </p:grpSpPr>
        <p:sp>
          <p:nvSpPr>
            <p:cNvPr id="44" name="object 44"/>
            <p:cNvSpPr/>
            <p:nvPr/>
          </p:nvSpPr>
          <p:spPr>
            <a:xfrm>
              <a:off x="6871813" y="3013949"/>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45" name="object 45"/>
            <p:cNvSpPr/>
            <p:nvPr/>
          </p:nvSpPr>
          <p:spPr>
            <a:xfrm>
              <a:off x="6871813" y="3013949"/>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46" name="object 46"/>
          <p:cNvSpPr txBox="1"/>
          <p:nvPr/>
        </p:nvSpPr>
        <p:spPr>
          <a:xfrm>
            <a:off x="6871813" y="3013949"/>
            <a:ext cx="415925" cy="391795"/>
          </a:xfrm>
          <a:prstGeom prst="rect">
            <a:avLst/>
          </a:prstGeom>
        </p:spPr>
        <p:txBody>
          <a:bodyPr vert="horz" wrap="square" lIns="0" tIns="83820" rIns="0" bIns="0" rtlCol="0">
            <a:spAutoFit/>
          </a:bodyPr>
          <a:lstStyle/>
          <a:p>
            <a:pPr algn="ctr">
              <a:lnSpc>
                <a:spcPct val="100000"/>
              </a:lnSpc>
              <a:spcBef>
                <a:spcPts val="660"/>
              </a:spcBef>
            </a:pPr>
            <a:r>
              <a:rPr sz="1400" spc="-175" dirty="0">
                <a:latin typeface="Verdana"/>
                <a:cs typeface="Verdana"/>
              </a:rPr>
              <a:t>7</a:t>
            </a:r>
            <a:endParaRPr sz="1400">
              <a:latin typeface="Verdana"/>
              <a:cs typeface="Verdana"/>
            </a:endParaRPr>
          </a:p>
        </p:txBody>
      </p:sp>
      <p:sp>
        <p:nvSpPr>
          <p:cNvPr id="47" name="object 47"/>
          <p:cNvSpPr txBox="1"/>
          <p:nvPr/>
        </p:nvSpPr>
        <p:spPr>
          <a:xfrm>
            <a:off x="3761113"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48" name="object 48"/>
          <p:cNvGrpSpPr/>
          <p:nvPr/>
        </p:nvGrpSpPr>
        <p:grpSpPr>
          <a:xfrm>
            <a:off x="2921251" y="3009187"/>
            <a:ext cx="425450" cy="401320"/>
            <a:chOff x="2921251" y="3009187"/>
            <a:chExt cx="425450" cy="401320"/>
          </a:xfrm>
        </p:grpSpPr>
        <p:sp>
          <p:nvSpPr>
            <p:cNvPr id="49" name="object 49"/>
            <p:cNvSpPr/>
            <p:nvPr/>
          </p:nvSpPr>
          <p:spPr>
            <a:xfrm>
              <a:off x="2926013" y="3013949"/>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50" name="object 50"/>
            <p:cNvSpPr/>
            <p:nvPr/>
          </p:nvSpPr>
          <p:spPr>
            <a:xfrm>
              <a:off x="2926013" y="3013949"/>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51" name="object 51"/>
          <p:cNvSpPr txBox="1"/>
          <p:nvPr/>
        </p:nvSpPr>
        <p:spPr>
          <a:xfrm>
            <a:off x="2926013" y="3013949"/>
            <a:ext cx="415925" cy="391795"/>
          </a:xfrm>
          <a:prstGeom prst="rect">
            <a:avLst/>
          </a:prstGeom>
        </p:spPr>
        <p:txBody>
          <a:bodyPr vert="horz" wrap="square" lIns="0" tIns="83820" rIns="0" bIns="0" rtlCol="0">
            <a:spAutoFit/>
          </a:bodyPr>
          <a:lstStyle/>
          <a:p>
            <a:pPr algn="ctr">
              <a:lnSpc>
                <a:spcPct val="100000"/>
              </a:lnSpc>
              <a:spcBef>
                <a:spcPts val="660"/>
              </a:spcBef>
            </a:pPr>
            <a:r>
              <a:rPr sz="1400" spc="-90" dirty="0">
                <a:latin typeface="Verdana"/>
                <a:cs typeface="Verdana"/>
              </a:rPr>
              <a:t>5</a:t>
            </a:r>
            <a:endParaRPr sz="1400">
              <a:latin typeface="Verdana"/>
              <a:cs typeface="Verdana"/>
            </a:endParaRPr>
          </a:p>
        </p:txBody>
      </p:sp>
      <p:sp>
        <p:nvSpPr>
          <p:cNvPr id="52" name="object 52"/>
          <p:cNvSpPr txBox="1"/>
          <p:nvPr/>
        </p:nvSpPr>
        <p:spPr>
          <a:xfrm>
            <a:off x="5599813" y="1846224"/>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sp>
        <p:nvSpPr>
          <p:cNvPr id="53" name="object 53"/>
          <p:cNvSpPr txBox="1"/>
          <p:nvPr/>
        </p:nvSpPr>
        <p:spPr>
          <a:xfrm>
            <a:off x="1894213" y="2901150"/>
            <a:ext cx="415925" cy="391795"/>
          </a:xfrm>
          <a:prstGeom prst="rect">
            <a:avLst/>
          </a:prstGeom>
          <a:solidFill>
            <a:srgbClr val="9FC5E7"/>
          </a:solidFill>
          <a:ln w="9524">
            <a:solidFill>
              <a:srgbClr val="4BA173"/>
            </a:solidFill>
          </a:ln>
        </p:spPr>
        <p:txBody>
          <a:bodyPr vert="horz" wrap="square" lIns="0" tIns="83820" rIns="0" bIns="0" rtlCol="0">
            <a:spAutoFit/>
          </a:bodyPr>
          <a:lstStyle/>
          <a:p>
            <a:pPr algn="ctr">
              <a:lnSpc>
                <a:spcPct val="100000"/>
              </a:lnSpc>
              <a:spcBef>
                <a:spcPts val="660"/>
              </a:spcBef>
            </a:pPr>
            <a:r>
              <a:rPr sz="1400" spc="-85" dirty="0">
                <a:latin typeface="Verdana"/>
                <a:cs typeface="Verdana"/>
              </a:rPr>
              <a:t>8</a:t>
            </a:r>
            <a:endParaRPr sz="1400">
              <a:latin typeface="Verdana"/>
              <a:cs typeface="Verdana"/>
            </a:endParaRPr>
          </a:p>
        </p:txBody>
      </p:sp>
      <p:sp>
        <p:nvSpPr>
          <p:cNvPr id="54" name="object 54"/>
          <p:cNvSpPr txBox="1">
            <a:spLocks noGrp="1"/>
          </p:cNvSpPr>
          <p:nvPr>
            <p:ph type="title"/>
          </p:nvPr>
        </p:nvSpPr>
        <p:spPr>
          <a:xfrm>
            <a:off x="3756351" y="947132"/>
            <a:ext cx="1522730" cy="391160"/>
          </a:xfrm>
          <a:prstGeom prst="rect">
            <a:avLst/>
          </a:prstGeom>
        </p:spPr>
        <p:txBody>
          <a:bodyPr vert="horz" wrap="square" lIns="0" tIns="12700" rIns="0" bIns="0" rtlCol="0">
            <a:spAutoFit/>
          </a:bodyPr>
          <a:lstStyle/>
          <a:p>
            <a:pPr marL="12700">
              <a:lnSpc>
                <a:spcPct val="100000"/>
              </a:lnSpc>
              <a:spcBef>
                <a:spcPts val="100"/>
              </a:spcBef>
            </a:pPr>
            <a:r>
              <a:rPr sz="2400" spc="-120" dirty="0">
                <a:latin typeface="Verdana"/>
                <a:cs typeface="Verdana"/>
              </a:rPr>
              <a:t>Datanodes</a:t>
            </a:r>
            <a:endParaRPr sz="2400">
              <a:latin typeface="Verdana"/>
              <a:cs typeface="Verdana"/>
            </a:endParaRPr>
          </a:p>
        </p:txBody>
      </p:sp>
      <p:grpSp>
        <p:nvGrpSpPr>
          <p:cNvPr id="55" name="object 55"/>
          <p:cNvGrpSpPr/>
          <p:nvPr/>
        </p:nvGrpSpPr>
        <p:grpSpPr>
          <a:xfrm>
            <a:off x="1075640" y="1456702"/>
            <a:ext cx="1003300" cy="985519"/>
            <a:chOff x="1075640" y="1456702"/>
            <a:chExt cx="1003300" cy="985519"/>
          </a:xfrm>
        </p:grpSpPr>
        <p:sp>
          <p:nvSpPr>
            <p:cNvPr id="56" name="object 56"/>
            <p:cNvSpPr/>
            <p:nvPr/>
          </p:nvSpPr>
          <p:spPr>
            <a:xfrm>
              <a:off x="1080402" y="1461465"/>
              <a:ext cx="993775" cy="975994"/>
            </a:xfrm>
            <a:custGeom>
              <a:avLst/>
              <a:gdLst/>
              <a:ahLst/>
              <a:cxnLst/>
              <a:rect l="l" t="t" r="r" b="b"/>
              <a:pathLst>
                <a:path w="993775" h="975994">
                  <a:moveTo>
                    <a:pt x="761703" y="975719"/>
                  </a:moveTo>
                  <a:lnTo>
                    <a:pt x="496622" y="719536"/>
                  </a:lnTo>
                  <a:lnTo>
                    <a:pt x="231541" y="975719"/>
                  </a:lnTo>
                  <a:lnTo>
                    <a:pt x="0" y="736136"/>
                  </a:lnTo>
                  <a:lnTo>
                    <a:pt x="256899" y="487859"/>
                  </a:lnTo>
                  <a:lnTo>
                    <a:pt x="0" y="239583"/>
                  </a:lnTo>
                  <a:lnTo>
                    <a:pt x="231541" y="0"/>
                  </a:lnTo>
                  <a:lnTo>
                    <a:pt x="496622" y="256182"/>
                  </a:lnTo>
                  <a:lnTo>
                    <a:pt x="761703" y="0"/>
                  </a:lnTo>
                  <a:lnTo>
                    <a:pt x="993244" y="239583"/>
                  </a:lnTo>
                  <a:lnTo>
                    <a:pt x="736345" y="487859"/>
                  </a:lnTo>
                  <a:lnTo>
                    <a:pt x="993244" y="736136"/>
                  </a:lnTo>
                  <a:lnTo>
                    <a:pt x="761703" y="975719"/>
                  </a:lnTo>
                  <a:close/>
                </a:path>
              </a:pathLst>
            </a:custGeom>
            <a:solidFill>
              <a:srgbClr val="FF0000"/>
            </a:solidFill>
          </p:spPr>
          <p:txBody>
            <a:bodyPr wrap="square" lIns="0" tIns="0" rIns="0" bIns="0" rtlCol="0"/>
            <a:lstStyle/>
            <a:p>
              <a:endParaRPr/>
            </a:p>
          </p:txBody>
        </p:sp>
        <p:sp>
          <p:nvSpPr>
            <p:cNvPr id="57" name="object 57"/>
            <p:cNvSpPr/>
            <p:nvPr/>
          </p:nvSpPr>
          <p:spPr>
            <a:xfrm>
              <a:off x="1080402" y="1461465"/>
              <a:ext cx="993775" cy="975994"/>
            </a:xfrm>
            <a:custGeom>
              <a:avLst/>
              <a:gdLst/>
              <a:ahLst/>
              <a:cxnLst/>
              <a:rect l="l" t="t" r="r" b="b"/>
              <a:pathLst>
                <a:path w="993775" h="975994">
                  <a:moveTo>
                    <a:pt x="0" y="239583"/>
                  </a:moveTo>
                  <a:lnTo>
                    <a:pt x="231541" y="0"/>
                  </a:lnTo>
                  <a:lnTo>
                    <a:pt x="496622" y="256182"/>
                  </a:lnTo>
                  <a:lnTo>
                    <a:pt x="761703" y="0"/>
                  </a:lnTo>
                  <a:lnTo>
                    <a:pt x="993244" y="239583"/>
                  </a:lnTo>
                  <a:lnTo>
                    <a:pt x="736345" y="487859"/>
                  </a:lnTo>
                  <a:lnTo>
                    <a:pt x="993244" y="736136"/>
                  </a:lnTo>
                  <a:lnTo>
                    <a:pt x="761703" y="975719"/>
                  </a:lnTo>
                  <a:lnTo>
                    <a:pt x="496622" y="719536"/>
                  </a:lnTo>
                  <a:lnTo>
                    <a:pt x="231541" y="975719"/>
                  </a:lnTo>
                  <a:lnTo>
                    <a:pt x="0" y="736136"/>
                  </a:lnTo>
                  <a:lnTo>
                    <a:pt x="256899" y="487859"/>
                  </a:lnTo>
                  <a:lnTo>
                    <a:pt x="0" y="239583"/>
                  </a:lnTo>
                  <a:close/>
                </a:path>
              </a:pathLst>
            </a:custGeom>
            <a:ln w="9524">
              <a:solidFill>
                <a:srgbClr val="4BA173"/>
              </a:solidFill>
            </a:ln>
          </p:spPr>
          <p:txBody>
            <a:bodyPr wrap="square" lIns="0" tIns="0" rIns="0" bIns="0" rtlCol="0"/>
            <a:lstStyle/>
            <a:p>
              <a:endParaRPr/>
            </a:p>
          </p:txBody>
        </p:sp>
      </p:grpSp>
      <p:grpSp>
        <p:nvGrpSpPr>
          <p:cNvPr id="58" name="object 58"/>
          <p:cNvGrpSpPr/>
          <p:nvPr/>
        </p:nvGrpSpPr>
        <p:grpSpPr>
          <a:xfrm>
            <a:off x="3840614" y="3951312"/>
            <a:ext cx="1672589" cy="888365"/>
            <a:chOff x="3840614" y="3951312"/>
            <a:chExt cx="1672589" cy="888365"/>
          </a:xfrm>
        </p:grpSpPr>
        <p:sp>
          <p:nvSpPr>
            <p:cNvPr id="59" name="object 59"/>
            <p:cNvSpPr/>
            <p:nvPr/>
          </p:nvSpPr>
          <p:spPr>
            <a:xfrm>
              <a:off x="3845376" y="3956074"/>
              <a:ext cx="1663064" cy="878840"/>
            </a:xfrm>
            <a:custGeom>
              <a:avLst/>
              <a:gdLst/>
              <a:ahLst/>
              <a:cxnLst/>
              <a:rect l="l" t="t" r="r" b="b"/>
              <a:pathLst>
                <a:path w="1663064" h="878839">
                  <a:moveTo>
                    <a:pt x="1662599" y="878699"/>
                  </a:moveTo>
                  <a:lnTo>
                    <a:pt x="0" y="878699"/>
                  </a:lnTo>
                  <a:lnTo>
                    <a:pt x="0" y="0"/>
                  </a:lnTo>
                  <a:lnTo>
                    <a:pt x="1662599" y="0"/>
                  </a:lnTo>
                  <a:lnTo>
                    <a:pt x="1662599" y="878699"/>
                  </a:lnTo>
                  <a:close/>
                </a:path>
              </a:pathLst>
            </a:custGeom>
            <a:solidFill>
              <a:srgbClr val="FFF1CC"/>
            </a:solidFill>
          </p:spPr>
          <p:txBody>
            <a:bodyPr wrap="square" lIns="0" tIns="0" rIns="0" bIns="0" rtlCol="0"/>
            <a:lstStyle/>
            <a:p>
              <a:endParaRPr/>
            </a:p>
          </p:txBody>
        </p:sp>
        <p:sp>
          <p:nvSpPr>
            <p:cNvPr id="60" name="object 60"/>
            <p:cNvSpPr/>
            <p:nvPr/>
          </p:nvSpPr>
          <p:spPr>
            <a:xfrm>
              <a:off x="3845376" y="3956074"/>
              <a:ext cx="1663064" cy="878840"/>
            </a:xfrm>
            <a:custGeom>
              <a:avLst/>
              <a:gdLst/>
              <a:ahLst/>
              <a:cxnLst/>
              <a:rect l="l" t="t" r="r" b="b"/>
              <a:pathLst>
                <a:path w="1663064" h="878839">
                  <a:moveTo>
                    <a:pt x="0" y="0"/>
                  </a:moveTo>
                  <a:lnTo>
                    <a:pt x="1662599" y="0"/>
                  </a:lnTo>
                  <a:lnTo>
                    <a:pt x="1662599" y="878699"/>
                  </a:lnTo>
                  <a:lnTo>
                    <a:pt x="0" y="878699"/>
                  </a:lnTo>
                  <a:lnTo>
                    <a:pt x="0" y="0"/>
                  </a:lnTo>
                  <a:close/>
                </a:path>
              </a:pathLst>
            </a:custGeom>
            <a:ln w="9524">
              <a:solidFill>
                <a:srgbClr val="4BA173"/>
              </a:solidFill>
            </a:ln>
          </p:spPr>
          <p:txBody>
            <a:bodyPr wrap="square" lIns="0" tIns="0" rIns="0" bIns="0" rtlCol="0"/>
            <a:lstStyle/>
            <a:p>
              <a:endParaRPr/>
            </a:p>
          </p:txBody>
        </p:sp>
        <p:sp>
          <p:nvSpPr>
            <p:cNvPr id="61" name="object 61"/>
            <p:cNvSpPr/>
            <p:nvPr/>
          </p:nvSpPr>
          <p:spPr>
            <a:xfrm>
              <a:off x="3994926" y="4199524"/>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2" name="object 62"/>
            <p:cNvSpPr/>
            <p:nvPr/>
          </p:nvSpPr>
          <p:spPr>
            <a:xfrm>
              <a:off x="3994926" y="4199524"/>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3" name="object 63"/>
          <p:cNvSpPr txBox="1"/>
          <p:nvPr/>
        </p:nvSpPr>
        <p:spPr>
          <a:xfrm>
            <a:off x="3994926" y="4199525"/>
            <a:ext cx="415925" cy="391795"/>
          </a:xfrm>
          <a:prstGeom prst="rect">
            <a:avLst/>
          </a:prstGeom>
        </p:spPr>
        <p:txBody>
          <a:bodyPr vert="horz" wrap="square" lIns="0" tIns="83820" rIns="0" bIns="0" rtlCol="0">
            <a:spAutoFit/>
          </a:bodyPr>
          <a:lstStyle/>
          <a:p>
            <a:pPr algn="ctr">
              <a:lnSpc>
                <a:spcPct val="100000"/>
              </a:lnSpc>
              <a:spcBef>
                <a:spcPts val="660"/>
              </a:spcBef>
            </a:pPr>
            <a:r>
              <a:rPr sz="1400" spc="-465" dirty="0">
                <a:latin typeface="Verdana"/>
                <a:cs typeface="Verdana"/>
              </a:rPr>
              <a:t>1</a:t>
            </a:r>
            <a:endParaRPr sz="1400">
              <a:latin typeface="Verdana"/>
              <a:cs typeface="Verdana"/>
            </a:endParaRPr>
          </a:p>
        </p:txBody>
      </p:sp>
      <p:grpSp>
        <p:nvGrpSpPr>
          <p:cNvPr id="64" name="object 64"/>
          <p:cNvGrpSpPr/>
          <p:nvPr/>
        </p:nvGrpSpPr>
        <p:grpSpPr>
          <a:xfrm>
            <a:off x="4930026" y="4194762"/>
            <a:ext cx="425450" cy="401320"/>
            <a:chOff x="4930026" y="4194762"/>
            <a:chExt cx="425450" cy="401320"/>
          </a:xfrm>
        </p:grpSpPr>
        <p:sp>
          <p:nvSpPr>
            <p:cNvPr id="65" name="object 65"/>
            <p:cNvSpPr/>
            <p:nvPr/>
          </p:nvSpPr>
          <p:spPr>
            <a:xfrm>
              <a:off x="4934788" y="4199525"/>
              <a:ext cx="415925" cy="391795"/>
            </a:xfrm>
            <a:custGeom>
              <a:avLst/>
              <a:gdLst/>
              <a:ahLst/>
              <a:cxnLst/>
              <a:rect l="l" t="t" r="r" b="b"/>
              <a:pathLst>
                <a:path w="415925" h="391795">
                  <a:moveTo>
                    <a:pt x="415799" y="391799"/>
                  </a:moveTo>
                  <a:lnTo>
                    <a:pt x="0" y="391799"/>
                  </a:lnTo>
                  <a:lnTo>
                    <a:pt x="0" y="0"/>
                  </a:lnTo>
                  <a:lnTo>
                    <a:pt x="415799" y="0"/>
                  </a:lnTo>
                  <a:lnTo>
                    <a:pt x="415799" y="391799"/>
                  </a:lnTo>
                  <a:close/>
                </a:path>
              </a:pathLst>
            </a:custGeom>
            <a:solidFill>
              <a:srgbClr val="9FC5E7"/>
            </a:solidFill>
          </p:spPr>
          <p:txBody>
            <a:bodyPr wrap="square" lIns="0" tIns="0" rIns="0" bIns="0" rtlCol="0"/>
            <a:lstStyle/>
            <a:p>
              <a:endParaRPr/>
            </a:p>
          </p:txBody>
        </p:sp>
        <p:sp>
          <p:nvSpPr>
            <p:cNvPr id="66" name="object 66"/>
            <p:cNvSpPr/>
            <p:nvPr/>
          </p:nvSpPr>
          <p:spPr>
            <a:xfrm>
              <a:off x="4934788" y="4199525"/>
              <a:ext cx="415925" cy="391795"/>
            </a:xfrm>
            <a:custGeom>
              <a:avLst/>
              <a:gdLst/>
              <a:ahLst/>
              <a:cxnLst/>
              <a:rect l="l" t="t" r="r" b="b"/>
              <a:pathLst>
                <a:path w="415925" h="391795">
                  <a:moveTo>
                    <a:pt x="0" y="0"/>
                  </a:moveTo>
                  <a:lnTo>
                    <a:pt x="415799" y="0"/>
                  </a:lnTo>
                  <a:lnTo>
                    <a:pt x="415799" y="391799"/>
                  </a:lnTo>
                  <a:lnTo>
                    <a:pt x="0" y="391799"/>
                  </a:lnTo>
                  <a:lnTo>
                    <a:pt x="0" y="0"/>
                  </a:lnTo>
                  <a:close/>
                </a:path>
              </a:pathLst>
            </a:custGeom>
            <a:ln w="9524">
              <a:solidFill>
                <a:srgbClr val="4BA173"/>
              </a:solidFill>
            </a:ln>
          </p:spPr>
          <p:txBody>
            <a:bodyPr wrap="square" lIns="0" tIns="0" rIns="0" bIns="0" rtlCol="0"/>
            <a:lstStyle/>
            <a:p>
              <a:endParaRPr/>
            </a:p>
          </p:txBody>
        </p:sp>
      </p:grpSp>
      <p:sp>
        <p:nvSpPr>
          <p:cNvPr id="67" name="object 67"/>
          <p:cNvSpPr txBox="1"/>
          <p:nvPr/>
        </p:nvSpPr>
        <p:spPr>
          <a:xfrm>
            <a:off x="4934788" y="4199525"/>
            <a:ext cx="415925" cy="391795"/>
          </a:xfrm>
          <a:prstGeom prst="rect">
            <a:avLst/>
          </a:prstGeom>
        </p:spPr>
        <p:txBody>
          <a:bodyPr vert="horz" wrap="square" lIns="0" tIns="83820" rIns="0" bIns="0" rtlCol="0">
            <a:spAutoFit/>
          </a:bodyPr>
          <a:lstStyle/>
          <a:p>
            <a:pPr algn="ctr">
              <a:lnSpc>
                <a:spcPct val="100000"/>
              </a:lnSpc>
              <a:spcBef>
                <a:spcPts val="660"/>
              </a:spcBef>
            </a:pPr>
            <a:r>
              <a:rPr sz="1400" spc="-140" dirty="0">
                <a:latin typeface="Verdana"/>
                <a:cs typeface="Verdana"/>
              </a:rPr>
              <a:t>3</a:t>
            </a:r>
            <a:endParaRPr sz="1400">
              <a:latin typeface="Verdana"/>
              <a:cs typeface="Verdana"/>
            </a:endParaRPr>
          </a:p>
        </p:txBody>
      </p:sp>
      <p:grpSp>
        <p:nvGrpSpPr>
          <p:cNvPr id="68" name="object 68"/>
          <p:cNvGrpSpPr/>
          <p:nvPr/>
        </p:nvGrpSpPr>
        <p:grpSpPr>
          <a:xfrm>
            <a:off x="3959488" y="2228500"/>
            <a:ext cx="1858010" cy="1964055"/>
            <a:chOff x="3959488" y="2228500"/>
            <a:chExt cx="1858010" cy="1964055"/>
          </a:xfrm>
        </p:grpSpPr>
        <p:sp>
          <p:nvSpPr>
            <p:cNvPr id="69" name="object 69"/>
            <p:cNvSpPr/>
            <p:nvPr/>
          </p:nvSpPr>
          <p:spPr>
            <a:xfrm>
              <a:off x="4275098" y="2238025"/>
              <a:ext cx="1532890" cy="1873250"/>
            </a:xfrm>
            <a:custGeom>
              <a:avLst/>
              <a:gdLst/>
              <a:ahLst/>
              <a:cxnLst/>
              <a:rect l="l" t="t" r="r" b="b"/>
              <a:pathLst>
                <a:path w="1532889" h="1873250">
                  <a:moveTo>
                    <a:pt x="1532614" y="0"/>
                  </a:moveTo>
                  <a:lnTo>
                    <a:pt x="0" y="1872941"/>
                  </a:lnTo>
                </a:path>
              </a:pathLst>
            </a:custGeom>
            <a:ln w="19049">
              <a:solidFill>
                <a:srgbClr val="000000"/>
              </a:solidFill>
            </a:ln>
          </p:spPr>
          <p:txBody>
            <a:bodyPr wrap="square" lIns="0" tIns="0" rIns="0" bIns="0" rtlCol="0"/>
            <a:lstStyle/>
            <a:p>
              <a:endParaRPr/>
            </a:p>
          </p:txBody>
        </p:sp>
        <p:pic>
          <p:nvPicPr>
            <p:cNvPr id="70" name="object 70"/>
            <p:cNvPicPr/>
            <p:nvPr/>
          </p:nvPicPr>
          <p:blipFill>
            <a:blip r:embed="rId3" cstate="print"/>
            <a:stretch>
              <a:fillRect/>
            </a:stretch>
          </p:blipFill>
          <p:spPr>
            <a:xfrm>
              <a:off x="4210825" y="4081515"/>
              <a:ext cx="98149" cy="105881"/>
            </a:xfrm>
            <a:prstGeom prst="rect">
              <a:avLst/>
            </a:prstGeom>
          </p:spPr>
        </p:pic>
        <p:sp>
          <p:nvSpPr>
            <p:cNvPr id="71" name="object 71"/>
            <p:cNvSpPr/>
            <p:nvPr/>
          </p:nvSpPr>
          <p:spPr>
            <a:xfrm>
              <a:off x="3969013" y="3292949"/>
              <a:ext cx="1083310" cy="836930"/>
            </a:xfrm>
            <a:custGeom>
              <a:avLst/>
              <a:gdLst/>
              <a:ahLst/>
              <a:cxnLst/>
              <a:rect l="l" t="t" r="r" b="b"/>
              <a:pathLst>
                <a:path w="1083310" h="836929">
                  <a:moveTo>
                    <a:pt x="0" y="0"/>
                  </a:moveTo>
                  <a:lnTo>
                    <a:pt x="1083145" y="836724"/>
                  </a:lnTo>
                </a:path>
              </a:pathLst>
            </a:custGeom>
            <a:ln w="19049">
              <a:solidFill>
                <a:srgbClr val="000000"/>
              </a:solidFill>
            </a:ln>
          </p:spPr>
          <p:txBody>
            <a:bodyPr wrap="square" lIns="0" tIns="0" rIns="0" bIns="0" rtlCol="0"/>
            <a:lstStyle/>
            <a:p>
              <a:endParaRPr/>
            </a:p>
          </p:txBody>
        </p:sp>
        <p:pic>
          <p:nvPicPr>
            <p:cNvPr id="72" name="object 72"/>
            <p:cNvPicPr/>
            <p:nvPr/>
          </p:nvPicPr>
          <p:blipFill>
            <a:blip r:embed="rId4" cstate="print"/>
            <a:stretch>
              <a:fillRect/>
            </a:stretch>
          </p:blipFill>
          <p:spPr>
            <a:xfrm>
              <a:off x="5023398" y="4095248"/>
              <a:ext cx="106700" cy="96801"/>
            </a:xfrm>
            <a:prstGeom prst="rect">
              <a:avLst/>
            </a:prstGeom>
          </p:spPr>
        </p:pic>
      </p:grpSp>
      <p:sp>
        <p:nvSpPr>
          <p:cNvPr id="73" name="object 73"/>
          <p:cNvSpPr txBox="1"/>
          <p:nvPr/>
        </p:nvSpPr>
        <p:spPr>
          <a:xfrm>
            <a:off x="5903800" y="4279288"/>
            <a:ext cx="2018664" cy="448309"/>
          </a:xfrm>
          <a:prstGeom prst="rect">
            <a:avLst/>
          </a:prstGeom>
        </p:spPr>
        <p:txBody>
          <a:bodyPr vert="horz" wrap="square" lIns="0" tIns="22860" rIns="0" bIns="0" rtlCol="0">
            <a:spAutoFit/>
          </a:bodyPr>
          <a:lstStyle/>
          <a:p>
            <a:pPr marL="12700" marR="5080">
              <a:lnSpc>
                <a:spcPts val="1650"/>
              </a:lnSpc>
              <a:spcBef>
                <a:spcPts val="180"/>
              </a:spcBef>
            </a:pPr>
            <a:r>
              <a:rPr sz="1400" spc="-50" dirty="0">
                <a:latin typeface="Verdana"/>
                <a:cs typeface="Verdana"/>
              </a:rPr>
              <a:t>Ne</a:t>
            </a:r>
            <a:r>
              <a:rPr sz="1400" spc="-55" dirty="0">
                <a:latin typeface="Verdana"/>
                <a:cs typeface="Verdana"/>
              </a:rPr>
              <a:t>w</a:t>
            </a:r>
            <a:r>
              <a:rPr sz="1400" spc="-145" dirty="0">
                <a:latin typeface="Verdana"/>
                <a:cs typeface="Verdana"/>
              </a:rPr>
              <a:t> </a:t>
            </a:r>
            <a:r>
              <a:rPr sz="1400" spc="-70" dirty="0">
                <a:latin typeface="Verdana"/>
                <a:cs typeface="Verdana"/>
              </a:rPr>
              <a:t>datanode</a:t>
            </a:r>
            <a:r>
              <a:rPr sz="1400" spc="-145" dirty="0">
                <a:latin typeface="Verdana"/>
                <a:cs typeface="Verdana"/>
              </a:rPr>
              <a:t> </a:t>
            </a:r>
            <a:r>
              <a:rPr sz="1400" spc="-45" dirty="0">
                <a:latin typeface="Verdana"/>
                <a:cs typeface="Verdana"/>
              </a:rPr>
              <a:t>i</a:t>
            </a:r>
            <a:r>
              <a:rPr sz="1400" spc="-75" dirty="0">
                <a:latin typeface="Verdana"/>
                <a:cs typeface="Verdana"/>
              </a:rPr>
              <a:t>s</a:t>
            </a:r>
            <a:r>
              <a:rPr sz="1400" spc="-145" dirty="0">
                <a:latin typeface="Verdana"/>
                <a:cs typeface="Verdana"/>
              </a:rPr>
              <a:t> </a:t>
            </a:r>
            <a:r>
              <a:rPr sz="1400" spc="-75" dirty="0">
                <a:latin typeface="Verdana"/>
                <a:cs typeface="Verdana"/>
              </a:rPr>
              <a:t>created  </a:t>
            </a:r>
            <a:r>
              <a:rPr sz="1400" spc="-95" dirty="0">
                <a:latin typeface="Verdana"/>
                <a:cs typeface="Verdana"/>
              </a:rPr>
              <a:t>b</a:t>
            </a:r>
            <a:r>
              <a:rPr sz="1400" spc="-85" dirty="0">
                <a:latin typeface="Verdana"/>
                <a:cs typeface="Verdana"/>
              </a:rPr>
              <a:t>y</a:t>
            </a:r>
            <a:r>
              <a:rPr sz="1400" spc="-145" dirty="0">
                <a:latin typeface="Verdana"/>
                <a:cs typeface="Verdana"/>
              </a:rPr>
              <a:t> </a:t>
            </a:r>
            <a:r>
              <a:rPr sz="1400" spc="-90" dirty="0">
                <a:latin typeface="Verdana"/>
                <a:cs typeface="Verdana"/>
              </a:rPr>
              <a:t>th</a:t>
            </a:r>
            <a:r>
              <a:rPr sz="1400" spc="-100" dirty="0">
                <a:latin typeface="Verdana"/>
                <a:cs typeface="Verdana"/>
              </a:rPr>
              <a:t>e</a:t>
            </a:r>
            <a:r>
              <a:rPr sz="1400" spc="-150" dirty="0">
                <a:latin typeface="Verdana"/>
                <a:cs typeface="Verdana"/>
              </a:rPr>
              <a:t> </a:t>
            </a:r>
            <a:r>
              <a:rPr sz="1400" spc="-85" dirty="0">
                <a:latin typeface="Verdana"/>
                <a:cs typeface="Verdana"/>
              </a:rPr>
              <a:t>namenode</a:t>
            </a:r>
            <a:endParaRPr sz="1400">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4FFE6B-7C8C-EFD9-EFF2-8831331E0744}"/>
              </a:ext>
            </a:extLst>
          </p:cNvPr>
          <p:cNvPicPr>
            <a:picLocks noChangeAspect="1"/>
          </p:cNvPicPr>
          <p:nvPr/>
        </p:nvPicPr>
        <p:blipFill>
          <a:blip r:embed="rId2"/>
          <a:stretch>
            <a:fillRect/>
          </a:stretch>
        </p:blipFill>
        <p:spPr>
          <a:xfrm>
            <a:off x="1704575" y="18693"/>
            <a:ext cx="5734850" cy="5106113"/>
          </a:xfrm>
          <a:prstGeom prst="rect">
            <a:avLst/>
          </a:prstGeom>
        </p:spPr>
      </p:pic>
    </p:spTree>
    <p:extLst>
      <p:ext uri="{BB962C8B-B14F-4D97-AF65-F5344CB8AC3E}">
        <p14:creationId xmlns:p14="http://schemas.microsoft.com/office/powerpoint/2010/main" val="478828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502" y="4725112"/>
            <a:ext cx="7346061" cy="406265"/>
          </a:xfrm>
          <a:prstGeom prst="rect">
            <a:avLst/>
          </a:prstGeom>
        </p:spPr>
        <p:txBody>
          <a:bodyPr vert="horz" wrap="square" lIns="0" tIns="11430" rIns="0" bIns="0" rtlCol="0">
            <a:spAutoFit/>
          </a:bodyPr>
          <a:lstStyle/>
          <a:p>
            <a:pPr marL="11430">
              <a:spcBef>
                <a:spcPts val="90"/>
              </a:spcBef>
            </a:pPr>
            <a:r>
              <a:rPr sz="1080" b="1" spc="-5" dirty="0">
                <a:latin typeface="Arial"/>
                <a:cs typeface="Arial"/>
              </a:rPr>
              <a:t>Snapshot</a:t>
            </a:r>
            <a:r>
              <a:rPr sz="1080" b="1" dirty="0">
                <a:latin typeface="Arial"/>
                <a:cs typeface="Arial"/>
              </a:rPr>
              <a:t> from:</a:t>
            </a:r>
            <a:r>
              <a:rPr sz="1080" b="1" spc="5" dirty="0">
                <a:latin typeface="Arial"/>
                <a:cs typeface="Arial"/>
              </a:rPr>
              <a:t> </a:t>
            </a:r>
            <a:r>
              <a:rPr sz="1080" b="1" spc="-9" dirty="0">
                <a:latin typeface="Arial"/>
                <a:cs typeface="Arial"/>
              </a:rPr>
              <a:t>https://data.cityofnewyork.us/Transportation/2018-Yellow-Taxi-Trip-Data/t29m-gskq</a:t>
            </a:r>
            <a:endParaRPr sz="1080" dirty="0">
              <a:latin typeface="Arial"/>
              <a:cs typeface="Arial"/>
            </a:endParaRPr>
          </a:p>
          <a:p>
            <a:pPr>
              <a:spcBef>
                <a:spcPts val="36"/>
              </a:spcBef>
            </a:pPr>
            <a:endParaRPr sz="1485" dirty="0">
              <a:latin typeface="Arial"/>
              <a:cs typeface="Arial"/>
            </a:endParaRPr>
          </a:p>
        </p:txBody>
      </p:sp>
      <p:sp>
        <p:nvSpPr>
          <p:cNvPr id="3" name="object 3"/>
          <p:cNvSpPr txBox="1">
            <a:spLocks noGrp="1"/>
          </p:cNvSpPr>
          <p:nvPr>
            <p:ph type="title"/>
          </p:nvPr>
        </p:nvSpPr>
        <p:spPr>
          <a:xfrm>
            <a:off x="867251" y="151459"/>
            <a:ext cx="1712786"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Example</a:t>
            </a:r>
          </a:p>
        </p:txBody>
      </p:sp>
      <p:sp>
        <p:nvSpPr>
          <p:cNvPr id="4" name="object 4"/>
          <p:cNvSpPr txBox="1"/>
          <p:nvPr/>
        </p:nvSpPr>
        <p:spPr>
          <a:xfrm>
            <a:off x="672138" y="1942619"/>
            <a:ext cx="1699070" cy="288541"/>
          </a:xfrm>
          <a:prstGeom prst="rect">
            <a:avLst/>
          </a:prstGeom>
        </p:spPr>
        <p:txBody>
          <a:bodyPr vert="horz" wrap="square" lIns="0" tIns="11430" rIns="0" bIns="0" rtlCol="0">
            <a:spAutoFit/>
          </a:bodyPr>
          <a:lstStyle/>
          <a:p>
            <a:pPr marL="11430">
              <a:spcBef>
                <a:spcPts val="90"/>
              </a:spcBef>
            </a:pPr>
            <a:r>
              <a:rPr b="1" spc="-5" dirty="0">
                <a:latin typeface="Arial"/>
                <a:cs typeface="Arial"/>
              </a:rPr>
              <a:t>e.g.,</a:t>
            </a:r>
            <a:r>
              <a:rPr b="1" spc="-36" dirty="0">
                <a:latin typeface="Arial"/>
                <a:cs typeface="Arial"/>
              </a:rPr>
              <a:t> </a:t>
            </a:r>
            <a:r>
              <a:rPr b="1" spc="-32" dirty="0">
                <a:latin typeface="Arial"/>
                <a:cs typeface="Arial"/>
              </a:rPr>
              <a:t>112M</a:t>
            </a:r>
            <a:r>
              <a:rPr b="1" spc="-36" dirty="0">
                <a:latin typeface="Arial"/>
                <a:cs typeface="Arial"/>
              </a:rPr>
              <a:t> </a:t>
            </a:r>
            <a:r>
              <a:rPr b="1" spc="-5" dirty="0">
                <a:latin typeface="Arial"/>
                <a:cs typeface="Arial"/>
              </a:rPr>
              <a:t>rows</a:t>
            </a:r>
            <a:endParaRPr>
              <a:latin typeface="Arial"/>
              <a:cs typeface="Arial"/>
            </a:endParaRPr>
          </a:p>
        </p:txBody>
      </p:sp>
      <p:pic>
        <p:nvPicPr>
          <p:cNvPr id="5" name="object 5"/>
          <p:cNvPicPr/>
          <p:nvPr/>
        </p:nvPicPr>
        <p:blipFill>
          <a:blip r:embed="rId2" cstate="print"/>
          <a:stretch>
            <a:fillRect/>
          </a:stretch>
        </p:blipFill>
        <p:spPr>
          <a:xfrm>
            <a:off x="2667000" y="151458"/>
            <a:ext cx="5804861" cy="447769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3766185"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HDFS</a:t>
            </a:r>
            <a:r>
              <a:rPr sz="2400" spc="-32" dirty="0">
                <a:latin typeface="Trebuchet MS" panose="020B0603020202020204" pitchFamily="34" charset="0"/>
              </a:rPr>
              <a:t> </a:t>
            </a:r>
            <a:r>
              <a:rPr sz="2400" dirty="0">
                <a:latin typeface="Trebuchet MS" panose="020B0603020202020204" pitchFamily="34" charset="0"/>
              </a:rPr>
              <a:t>-</a:t>
            </a:r>
            <a:r>
              <a:rPr sz="2400" spc="-27" dirty="0">
                <a:latin typeface="Trebuchet MS" panose="020B0603020202020204" pitchFamily="34" charset="0"/>
              </a:rPr>
              <a:t> </a:t>
            </a:r>
            <a:r>
              <a:rPr sz="2400" spc="-9" dirty="0">
                <a:latin typeface="Trebuchet MS" panose="020B0603020202020204" pitchFamily="34" charset="0"/>
              </a:rPr>
              <a:t>data</a:t>
            </a:r>
            <a:r>
              <a:rPr sz="2400" spc="-36" dirty="0">
                <a:latin typeface="Trebuchet MS" panose="020B0603020202020204" pitchFamily="34" charset="0"/>
              </a:rPr>
              <a:t> </a:t>
            </a:r>
            <a:r>
              <a:rPr sz="2400" spc="-5" dirty="0">
                <a:latin typeface="Trebuchet MS" panose="020B0603020202020204" pitchFamily="34" charset="0"/>
              </a:rPr>
              <a:t>blocks</a:t>
            </a:r>
          </a:p>
        </p:txBody>
      </p:sp>
      <p:sp>
        <p:nvSpPr>
          <p:cNvPr id="3" name="object 3"/>
          <p:cNvSpPr txBox="1"/>
          <p:nvPr/>
        </p:nvSpPr>
        <p:spPr>
          <a:xfrm>
            <a:off x="902296" y="1065932"/>
            <a:ext cx="6567106" cy="2639762"/>
          </a:xfrm>
          <a:prstGeom prst="rect">
            <a:avLst/>
          </a:prstGeom>
        </p:spPr>
        <p:txBody>
          <a:bodyPr vert="horz" wrap="square" lIns="0" tIns="60008" rIns="0" bIns="0" rtlCol="0">
            <a:spAutoFit/>
          </a:bodyPr>
          <a:lstStyle/>
          <a:p>
            <a:pPr marL="284607" indent="-273749">
              <a:spcBef>
                <a:spcPts val="472"/>
              </a:spcBef>
              <a:buChar char="▪"/>
              <a:tabLst>
                <a:tab pos="284607" algn="l"/>
                <a:tab pos="285179" algn="l"/>
              </a:tabLst>
            </a:pPr>
            <a:r>
              <a:rPr sz="1890" b="1" spc="-5" dirty="0">
                <a:latin typeface="Arial"/>
                <a:cs typeface="Arial"/>
              </a:rPr>
              <a:t>Files</a:t>
            </a:r>
            <a:r>
              <a:rPr sz="1890" b="1" spc="-23" dirty="0">
                <a:latin typeface="Arial"/>
                <a:cs typeface="Arial"/>
              </a:rPr>
              <a:t> </a:t>
            </a:r>
            <a:r>
              <a:rPr sz="1890" b="1" spc="-5" dirty="0">
                <a:latin typeface="Arial"/>
                <a:cs typeface="Arial"/>
              </a:rPr>
              <a:t>are</a:t>
            </a:r>
            <a:r>
              <a:rPr sz="1890" b="1" spc="-14" dirty="0">
                <a:latin typeface="Arial"/>
                <a:cs typeface="Arial"/>
              </a:rPr>
              <a:t> </a:t>
            </a:r>
            <a:r>
              <a:rPr sz="1890" b="1" spc="-5" dirty="0">
                <a:latin typeface="Arial"/>
                <a:cs typeface="Arial"/>
              </a:rPr>
              <a:t>stored</a:t>
            </a:r>
            <a:r>
              <a:rPr sz="1890" b="1" spc="-18" dirty="0">
                <a:latin typeface="Arial"/>
                <a:cs typeface="Arial"/>
              </a:rPr>
              <a:t> </a:t>
            </a:r>
            <a:r>
              <a:rPr sz="1890" b="1" spc="-5" dirty="0">
                <a:latin typeface="Arial"/>
                <a:cs typeface="Arial"/>
              </a:rPr>
              <a:t>in</a:t>
            </a:r>
            <a:r>
              <a:rPr sz="1890" b="1" spc="-18" dirty="0">
                <a:latin typeface="Arial"/>
                <a:cs typeface="Arial"/>
              </a:rPr>
              <a:t> </a:t>
            </a:r>
            <a:r>
              <a:rPr sz="1890" b="1" spc="-5" dirty="0">
                <a:latin typeface="Arial"/>
                <a:cs typeface="Arial"/>
              </a:rPr>
              <a:t>many</a:t>
            </a:r>
            <a:r>
              <a:rPr sz="1890" b="1" spc="-18" dirty="0">
                <a:latin typeface="Arial"/>
                <a:cs typeface="Arial"/>
              </a:rPr>
              <a:t> </a:t>
            </a:r>
            <a:r>
              <a:rPr sz="1890" b="1" spc="-5" dirty="0">
                <a:latin typeface="Arial"/>
                <a:cs typeface="Arial"/>
              </a:rPr>
              <a:t>nodes</a:t>
            </a:r>
            <a:endParaRPr sz="1890" dirty="0">
              <a:latin typeface="Arial"/>
              <a:cs typeface="Arial"/>
            </a:endParaRPr>
          </a:p>
          <a:p>
            <a:pPr marL="498348" marR="25718" lvl="1" indent="-275463">
              <a:spcBef>
                <a:spcPts val="360"/>
              </a:spcBef>
              <a:buFont typeface="Lucida Sans Unicode"/>
              <a:buChar char="▪"/>
              <a:tabLst>
                <a:tab pos="498348" algn="l"/>
                <a:tab pos="498920" algn="l"/>
              </a:tabLst>
            </a:pPr>
            <a:r>
              <a:rPr spc="-5" dirty="0">
                <a:latin typeface="Georgia"/>
                <a:cs typeface="Georgia"/>
              </a:rPr>
              <a:t>but the application accesses</a:t>
            </a:r>
            <a:r>
              <a:rPr dirty="0">
                <a:latin typeface="Georgia"/>
                <a:cs typeface="Georgia"/>
              </a:rPr>
              <a:t> </a:t>
            </a:r>
            <a:r>
              <a:rPr spc="-5" dirty="0">
                <a:latin typeface="Georgia"/>
                <a:cs typeface="Georgia"/>
              </a:rPr>
              <a:t>HDFS files just like “typical file </a:t>
            </a:r>
            <a:r>
              <a:rPr spc="-423" dirty="0">
                <a:latin typeface="Georgia"/>
                <a:cs typeface="Georgia"/>
              </a:rPr>
              <a:t> </a:t>
            </a:r>
            <a:r>
              <a:rPr spc="-5" dirty="0">
                <a:latin typeface="Georgia"/>
                <a:cs typeface="Georgia"/>
              </a:rPr>
              <a:t>systems”</a:t>
            </a:r>
            <a:endParaRPr dirty="0">
              <a:latin typeface="Georgia"/>
              <a:cs typeface="Georgia"/>
            </a:endParaRPr>
          </a:p>
          <a:p>
            <a:pPr marL="284607" indent="-273749">
              <a:spcBef>
                <a:spcPts val="378"/>
              </a:spcBef>
              <a:buChar char="▪"/>
              <a:tabLst>
                <a:tab pos="284607" algn="l"/>
                <a:tab pos="285179" algn="l"/>
              </a:tabLst>
            </a:pPr>
            <a:r>
              <a:rPr sz="1890" b="1" dirty="0">
                <a:latin typeface="Arial"/>
                <a:cs typeface="Arial"/>
              </a:rPr>
              <a:t>A</a:t>
            </a:r>
            <a:r>
              <a:rPr sz="1890" b="1" spc="-90" dirty="0">
                <a:latin typeface="Arial"/>
                <a:cs typeface="Arial"/>
              </a:rPr>
              <a:t> </a:t>
            </a:r>
            <a:r>
              <a:rPr sz="1890" b="1" dirty="0">
                <a:latin typeface="Arial"/>
                <a:cs typeface="Arial"/>
              </a:rPr>
              <a:t>file</a:t>
            </a:r>
            <a:r>
              <a:rPr sz="1890" b="1" spc="-18" dirty="0">
                <a:latin typeface="Arial"/>
                <a:cs typeface="Arial"/>
              </a:rPr>
              <a:t> </a:t>
            </a:r>
            <a:r>
              <a:rPr sz="1890" b="1" spc="-5" dirty="0">
                <a:latin typeface="Arial"/>
                <a:cs typeface="Arial"/>
              </a:rPr>
              <a:t>includes</a:t>
            </a:r>
            <a:r>
              <a:rPr sz="1890" b="1" spc="-27" dirty="0">
                <a:latin typeface="Arial"/>
                <a:cs typeface="Arial"/>
              </a:rPr>
              <a:t> </a:t>
            </a:r>
            <a:r>
              <a:rPr sz="1890" b="1" spc="-5" dirty="0">
                <a:latin typeface="Arial"/>
                <a:cs typeface="Arial"/>
              </a:rPr>
              <a:t>many</a:t>
            </a:r>
            <a:r>
              <a:rPr sz="1890" b="1" spc="-18" dirty="0">
                <a:latin typeface="Arial"/>
                <a:cs typeface="Arial"/>
              </a:rPr>
              <a:t> </a:t>
            </a:r>
            <a:r>
              <a:rPr sz="1890" b="1" spc="-5" dirty="0">
                <a:latin typeface="Arial"/>
                <a:cs typeface="Arial"/>
              </a:rPr>
              <a:t>blocks</a:t>
            </a:r>
            <a:endParaRPr sz="1890" dirty="0">
              <a:latin typeface="Arial"/>
              <a:cs typeface="Arial"/>
            </a:endParaRPr>
          </a:p>
          <a:p>
            <a:pPr marL="284607" indent="-273749">
              <a:spcBef>
                <a:spcPts val="378"/>
              </a:spcBef>
              <a:buChar char="▪"/>
              <a:tabLst>
                <a:tab pos="284607" algn="l"/>
                <a:tab pos="285179" algn="l"/>
              </a:tabLst>
            </a:pPr>
            <a:r>
              <a:rPr sz="1890" b="1" spc="-5" dirty="0">
                <a:latin typeface="Arial"/>
                <a:cs typeface="Arial"/>
              </a:rPr>
              <a:t>File</a:t>
            </a:r>
            <a:r>
              <a:rPr sz="1890" b="1" spc="-18" dirty="0">
                <a:latin typeface="Arial"/>
                <a:cs typeface="Arial"/>
              </a:rPr>
              <a:t> </a:t>
            </a:r>
            <a:r>
              <a:rPr sz="1890" b="1" spc="-5" dirty="0">
                <a:latin typeface="Arial"/>
                <a:cs typeface="Arial"/>
              </a:rPr>
              <a:t>blocks</a:t>
            </a:r>
            <a:r>
              <a:rPr sz="1890" b="1" spc="-18" dirty="0">
                <a:latin typeface="Arial"/>
                <a:cs typeface="Arial"/>
              </a:rPr>
              <a:t> </a:t>
            </a:r>
            <a:r>
              <a:rPr sz="1890" b="1" spc="-5" dirty="0">
                <a:latin typeface="Arial"/>
                <a:cs typeface="Arial"/>
              </a:rPr>
              <a:t>are</a:t>
            </a:r>
            <a:r>
              <a:rPr sz="1890" b="1" spc="-14" dirty="0">
                <a:latin typeface="Arial"/>
                <a:cs typeface="Arial"/>
              </a:rPr>
              <a:t> </a:t>
            </a:r>
            <a:r>
              <a:rPr sz="1890" b="1" spc="-5" dirty="0">
                <a:latin typeface="Arial"/>
                <a:cs typeface="Arial"/>
              </a:rPr>
              <a:t>replicated</a:t>
            </a:r>
            <a:r>
              <a:rPr sz="1890" b="1" spc="-9" dirty="0">
                <a:latin typeface="Arial"/>
                <a:cs typeface="Arial"/>
              </a:rPr>
              <a:t> </a:t>
            </a:r>
            <a:r>
              <a:rPr sz="1890" b="1" spc="-5" dirty="0">
                <a:latin typeface="Arial"/>
                <a:cs typeface="Arial"/>
              </a:rPr>
              <a:t>and</a:t>
            </a:r>
            <a:r>
              <a:rPr sz="1890" b="1" spc="-14" dirty="0">
                <a:latin typeface="Arial"/>
                <a:cs typeface="Arial"/>
              </a:rPr>
              <a:t> </a:t>
            </a:r>
            <a:r>
              <a:rPr sz="1890" b="1" spc="-5" dirty="0">
                <a:latin typeface="Arial"/>
                <a:cs typeface="Arial"/>
              </a:rPr>
              <a:t>distributed</a:t>
            </a:r>
            <a:r>
              <a:rPr sz="1890" b="1" spc="-18" dirty="0">
                <a:latin typeface="Arial"/>
                <a:cs typeface="Arial"/>
              </a:rPr>
              <a:t> </a:t>
            </a:r>
            <a:r>
              <a:rPr sz="1890" b="1" spc="-5" dirty="0">
                <a:latin typeface="Arial"/>
                <a:cs typeface="Arial"/>
              </a:rPr>
              <a:t>across</a:t>
            </a:r>
            <a:r>
              <a:rPr sz="1890" b="1" spc="-14" dirty="0">
                <a:latin typeface="Arial"/>
                <a:cs typeface="Arial"/>
              </a:rPr>
              <a:t> </a:t>
            </a:r>
            <a:r>
              <a:rPr sz="1890" b="1" spc="-5" dirty="0">
                <a:latin typeface="Arial"/>
                <a:cs typeface="Arial"/>
              </a:rPr>
              <a:t>nodes</a:t>
            </a:r>
            <a:endParaRPr sz="1890" dirty="0">
              <a:latin typeface="Arial"/>
              <a:cs typeface="Arial"/>
            </a:endParaRPr>
          </a:p>
          <a:p>
            <a:pPr marL="284607" indent="-273749">
              <a:spcBef>
                <a:spcPts val="378"/>
              </a:spcBef>
              <a:buChar char="▪"/>
              <a:tabLst>
                <a:tab pos="284607" algn="l"/>
                <a:tab pos="285179" algn="l"/>
              </a:tabLst>
            </a:pPr>
            <a:r>
              <a:rPr sz="1890" b="1" spc="-5" dirty="0">
                <a:latin typeface="Arial"/>
                <a:cs typeface="Arial"/>
              </a:rPr>
              <a:t>Conventional</a:t>
            </a:r>
            <a:r>
              <a:rPr sz="1890" b="1" spc="-23" dirty="0">
                <a:latin typeface="Arial"/>
                <a:cs typeface="Arial"/>
              </a:rPr>
              <a:t> </a:t>
            </a:r>
            <a:r>
              <a:rPr sz="1890" b="1" spc="-5" dirty="0">
                <a:latin typeface="Arial"/>
                <a:cs typeface="Arial"/>
              </a:rPr>
              <a:t>way</a:t>
            </a:r>
            <a:r>
              <a:rPr sz="1890" b="1" spc="-23" dirty="0">
                <a:latin typeface="Arial"/>
                <a:cs typeface="Arial"/>
              </a:rPr>
              <a:t> </a:t>
            </a:r>
            <a:r>
              <a:rPr sz="1890" b="1" spc="-5" dirty="0">
                <a:latin typeface="Arial"/>
                <a:cs typeface="Arial"/>
              </a:rPr>
              <a:t>of</a:t>
            </a:r>
            <a:r>
              <a:rPr sz="1890" b="1" spc="-23" dirty="0">
                <a:latin typeface="Arial"/>
                <a:cs typeface="Arial"/>
              </a:rPr>
              <a:t> </a:t>
            </a:r>
            <a:r>
              <a:rPr sz="1890" b="1" spc="-5" dirty="0">
                <a:latin typeface="Arial"/>
                <a:cs typeface="Arial"/>
              </a:rPr>
              <a:t>access</a:t>
            </a:r>
            <a:r>
              <a:rPr sz="1890" b="1" spc="-18" dirty="0">
                <a:latin typeface="Arial"/>
                <a:cs typeface="Arial"/>
              </a:rPr>
              <a:t> </a:t>
            </a:r>
            <a:r>
              <a:rPr sz="1890" b="1" spc="-5" dirty="0">
                <a:latin typeface="Arial"/>
                <a:cs typeface="Arial"/>
              </a:rPr>
              <a:t>data</a:t>
            </a:r>
            <a:endParaRPr sz="1890" dirty="0">
              <a:latin typeface="Arial"/>
              <a:cs typeface="Arial"/>
            </a:endParaRPr>
          </a:p>
          <a:p>
            <a:pPr marL="498348" lvl="1" indent="-275463">
              <a:spcBef>
                <a:spcPts val="360"/>
              </a:spcBef>
              <a:buFont typeface="Lucida Sans Unicode"/>
              <a:buChar char="▪"/>
              <a:tabLst>
                <a:tab pos="498348" algn="l"/>
                <a:tab pos="498920" algn="l"/>
              </a:tabLst>
            </a:pPr>
            <a:r>
              <a:rPr spc="-5" dirty="0">
                <a:latin typeface="Georgia"/>
                <a:cs typeface="Georgia"/>
              </a:rPr>
              <a:t>naming</a:t>
            </a:r>
            <a:r>
              <a:rPr spc="-32" dirty="0">
                <a:latin typeface="Georgia"/>
                <a:cs typeface="Georgia"/>
              </a:rPr>
              <a:t> </a:t>
            </a:r>
            <a:r>
              <a:rPr spc="-5" dirty="0">
                <a:latin typeface="Georgia"/>
                <a:cs typeface="Georgia"/>
              </a:rPr>
              <a:t>resolving:</a:t>
            </a:r>
            <a:r>
              <a:rPr spc="9" dirty="0">
                <a:latin typeface="Georgia"/>
                <a:cs typeface="Georgia"/>
              </a:rPr>
              <a:t> </a:t>
            </a:r>
            <a:r>
              <a:rPr spc="-5" dirty="0">
                <a:solidFill>
                  <a:srgbClr val="FF0000"/>
                </a:solidFill>
                <a:latin typeface="Georgia"/>
                <a:cs typeface="Georgia"/>
              </a:rPr>
              <a:t>hdfs://</a:t>
            </a:r>
            <a:endParaRPr dirty="0">
              <a:latin typeface="Georgia"/>
              <a:cs typeface="Georgia"/>
            </a:endParaRPr>
          </a:p>
          <a:p>
            <a:pPr marL="498348" lvl="1" indent="-275463">
              <a:spcBef>
                <a:spcPts val="360"/>
              </a:spcBef>
              <a:buFont typeface="Lucida Sans Unicode"/>
              <a:buChar char="▪"/>
              <a:tabLst>
                <a:tab pos="498348" algn="l"/>
                <a:tab pos="498920" algn="l"/>
              </a:tabLst>
            </a:pPr>
            <a:r>
              <a:rPr spc="-5" dirty="0">
                <a:latin typeface="Georgia"/>
                <a:cs typeface="Georgia"/>
              </a:rPr>
              <a:t>common</a:t>
            </a:r>
            <a:r>
              <a:rPr spc="-18" dirty="0">
                <a:latin typeface="Georgia"/>
                <a:cs typeface="Georgia"/>
              </a:rPr>
              <a:t> </a:t>
            </a:r>
            <a:r>
              <a:rPr spc="-5" dirty="0">
                <a:latin typeface="Georgia"/>
                <a:cs typeface="Georgia"/>
              </a:rPr>
              <a:t>operations:</a:t>
            </a:r>
            <a:r>
              <a:rPr spc="-14" dirty="0">
                <a:latin typeface="Georgia"/>
                <a:cs typeface="Georgia"/>
              </a:rPr>
              <a:t> </a:t>
            </a:r>
            <a:r>
              <a:rPr spc="-5" dirty="0">
                <a:latin typeface="Georgia"/>
                <a:cs typeface="Georgia"/>
              </a:rPr>
              <a:t>list,</a:t>
            </a:r>
            <a:r>
              <a:rPr spc="-18" dirty="0">
                <a:latin typeface="Georgia"/>
                <a:cs typeface="Georgia"/>
              </a:rPr>
              <a:t> </a:t>
            </a:r>
            <a:r>
              <a:rPr spc="-5" dirty="0">
                <a:latin typeface="Georgia"/>
                <a:cs typeface="Georgia"/>
              </a:rPr>
              <a:t>put,</a:t>
            </a:r>
            <a:r>
              <a:rPr spc="-14" dirty="0">
                <a:latin typeface="Georgia"/>
                <a:cs typeface="Georgia"/>
              </a:rPr>
              <a:t> </a:t>
            </a:r>
            <a:r>
              <a:rPr spc="-5" dirty="0">
                <a:latin typeface="Georgia"/>
                <a:cs typeface="Georgia"/>
              </a:rPr>
              <a:t>get,</a:t>
            </a:r>
            <a:r>
              <a:rPr spc="-14" dirty="0">
                <a:latin typeface="Georgia"/>
                <a:cs typeface="Georgia"/>
              </a:rPr>
              <a:t> </a:t>
            </a:r>
            <a:r>
              <a:rPr dirty="0">
                <a:latin typeface="Georgia"/>
                <a:cs typeface="Georgia"/>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724" y="419163"/>
            <a:ext cx="8024550" cy="476349"/>
          </a:xfrm>
          <a:prstGeom prst="rect">
            <a:avLst/>
          </a:prstGeom>
        </p:spPr>
        <p:txBody>
          <a:bodyPr vert="horz" wrap="square" lIns="0" tIns="87440" rIns="0" bIns="0" rtlCol="0">
            <a:spAutoFit/>
          </a:bodyPr>
          <a:lstStyle/>
          <a:p>
            <a:pPr marL="11430" marR="4572">
              <a:lnSpc>
                <a:spcPts val="3303"/>
              </a:lnSpc>
              <a:spcBef>
                <a:spcPts val="689"/>
              </a:spcBef>
            </a:pPr>
            <a:r>
              <a:rPr sz="2400" spc="-9" dirty="0">
                <a:latin typeface="Trebuchet MS" panose="020B0603020202020204" pitchFamily="34" charset="0"/>
              </a:rPr>
              <a:t>File blocks, </a:t>
            </a:r>
            <a:r>
              <a:rPr sz="2400" spc="-5" dirty="0">
                <a:latin typeface="Trebuchet MS" panose="020B0603020202020204" pitchFamily="34" charset="0"/>
              </a:rPr>
              <a:t>metadata and </a:t>
            </a:r>
            <a:r>
              <a:rPr sz="2400" spc="-9" dirty="0">
                <a:latin typeface="Trebuchet MS" panose="020B0603020202020204" pitchFamily="34" charset="0"/>
              </a:rPr>
              <a:t>data </a:t>
            </a:r>
            <a:r>
              <a:rPr sz="2400" spc="-891" dirty="0">
                <a:latin typeface="Trebuchet MS" panose="020B0603020202020204" pitchFamily="34" charset="0"/>
              </a:rPr>
              <a:t> </a:t>
            </a:r>
            <a:r>
              <a:rPr sz="2400" spc="-5" dirty="0">
                <a:latin typeface="Trebuchet MS" panose="020B0603020202020204" pitchFamily="34" charset="0"/>
              </a:rPr>
              <a:t>replication</a:t>
            </a:r>
          </a:p>
        </p:txBody>
      </p:sp>
      <p:sp>
        <p:nvSpPr>
          <p:cNvPr id="3" name="object 3"/>
          <p:cNvSpPr txBox="1"/>
          <p:nvPr/>
        </p:nvSpPr>
        <p:spPr>
          <a:xfrm>
            <a:off x="838722" y="1058183"/>
            <a:ext cx="7067168" cy="2650213"/>
          </a:xfrm>
          <a:prstGeom prst="rect">
            <a:avLst/>
          </a:prstGeom>
        </p:spPr>
        <p:txBody>
          <a:bodyPr vert="horz" wrap="square" lIns="0" tIns="66294" rIns="0" bIns="0" rtlCol="0">
            <a:spAutoFit/>
          </a:bodyPr>
          <a:lstStyle/>
          <a:p>
            <a:pPr marL="348044" indent="-337185">
              <a:spcBef>
                <a:spcPts val="522"/>
              </a:spcBef>
              <a:buChar char="●"/>
              <a:tabLst>
                <a:tab pos="348044" algn="l"/>
                <a:tab pos="348615" algn="l"/>
              </a:tabLst>
            </a:pPr>
            <a:r>
              <a:rPr sz="2160" b="1" spc="-5" dirty="0">
                <a:latin typeface="Arial"/>
                <a:cs typeface="Arial"/>
              </a:rPr>
              <a:t>Block</a:t>
            </a:r>
            <a:r>
              <a:rPr sz="2160" b="1" spc="-23" dirty="0">
                <a:latin typeface="Arial"/>
                <a:cs typeface="Arial"/>
              </a:rPr>
              <a:t> </a:t>
            </a:r>
            <a:r>
              <a:rPr sz="2160" b="1" spc="-5" dirty="0">
                <a:latin typeface="Arial"/>
                <a:cs typeface="Arial"/>
              </a:rPr>
              <a:t>size</a:t>
            </a:r>
            <a:r>
              <a:rPr sz="2160" b="1" spc="-18" dirty="0">
                <a:latin typeface="Arial"/>
                <a:cs typeface="Arial"/>
              </a:rPr>
              <a:t> </a:t>
            </a:r>
            <a:r>
              <a:rPr sz="2160" b="1" spc="-5" dirty="0">
                <a:latin typeface="Arial"/>
                <a:cs typeface="Arial"/>
              </a:rPr>
              <a:t>is</a:t>
            </a:r>
            <a:r>
              <a:rPr sz="2160" b="1" spc="-23" dirty="0">
                <a:latin typeface="Arial"/>
                <a:cs typeface="Arial"/>
              </a:rPr>
              <a:t> </a:t>
            </a:r>
            <a:r>
              <a:rPr sz="2160" b="1" spc="-5" dirty="0">
                <a:latin typeface="Arial"/>
                <a:cs typeface="Arial"/>
              </a:rPr>
              <a:t>128MB</a:t>
            </a:r>
            <a:r>
              <a:rPr sz="2160" b="1" spc="-18" dirty="0">
                <a:latin typeface="Arial"/>
                <a:cs typeface="Arial"/>
              </a:rPr>
              <a:t> </a:t>
            </a:r>
            <a:r>
              <a:rPr sz="2160" b="1" dirty="0">
                <a:latin typeface="Arial"/>
                <a:cs typeface="Arial"/>
              </a:rPr>
              <a:t>(default)</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can</a:t>
            </a:r>
            <a:r>
              <a:rPr sz="2160" spc="-14" dirty="0">
                <a:latin typeface="Georgia"/>
                <a:cs typeface="Georgia"/>
              </a:rPr>
              <a:t> </a:t>
            </a:r>
            <a:r>
              <a:rPr sz="2160" spc="-5" dirty="0">
                <a:latin typeface="Georgia"/>
                <a:cs typeface="Georgia"/>
              </a:rPr>
              <a:t>be</a:t>
            </a:r>
            <a:r>
              <a:rPr sz="2160" spc="-9" dirty="0">
                <a:latin typeface="Georgia"/>
                <a:cs typeface="Georgia"/>
              </a:rPr>
              <a:t> </a:t>
            </a:r>
            <a:r>
              <a:rPr sz="2160" spc="-5" dirty="0">
                <a:latin typeface="Georgia"/>
                <a:cs typeface="Georgia"/>
              </a:rPr>
              <a:t>configurable</a:t>
            </a:r>
            <a:r>
              <a:rPr sz="2160" spc="-9" dirty="0">
                <a:latin typeface="Georgia"/>
                <a:cs typeface="Georgia"/>
              </a:rPr>
              <a:t> </a:t>
            </a:r>
            <a:r>
              <a:rPr sz="2160" spc="-5" dirty="0">
                <a:latin typeface="Georgia"/>
                <a:cs typeface="Georgia"/>
              </a:rPr>
              <a:t>but</a:t>
            </a:r>
            <a:r>
              <a:rPr sz="2160" spc="-14" dirty="0">
                <a:latin typeface="Georgia"/>
                <a:cs typeface="Georgia"/>
              </a:rPr>
              <a:t> </a:t>
            </a:r>
            <a:r>
              <a:rPr sz="2160" spc="-5" dirty="0">
                <a:latin typeface="Georgia"/>
                <a:cs typeface="Georgia"/>
              </a:rPr>
              <a:t>should</a:t>
            </a:r>
            <a:r>
              <a:rPr sz="2160" spc="-9" dirty="0">
                <a:latin typeface="Georgia"/>
                <a:cs typeface="Georgia"/>
              </a:rPr>
              <a:t> </a:t>
            </a:r>
            <a:r>
              <a:rPr sz="2160" spc="-5" dirty="0">
                <a:latin typeface="Georgia"/>
                <a:cs typeface="Georgia"/>
              </a:rPr>
              <a:t>not</a:t>
            </a:r>
            <a:r>
              <a:rPr sz="2160" spc="-9" dirty="0">
                <a:latin typeface="Georgia"/>
                <a:cs typeface="Georgia"/>
              </a:rPr>
              <a:t> </a:t>
            </a:r>
            <a:r>
              <a:rPr sz="2160" spc="-5" dirty="0">
                <a:latin typeface="Georgia"/>
                <a:cs typeface="Georgia"/>
              </a:rPr>
              <a:t>be</a:t>
            </a:r>
            <a:r>
              <a:rPr sz="2160" spc="-9" dirty="0">
                <a:latin typeface="Georgia"/>
                <a:cs typeface="Georgia"/>
              </a:rPr>
              <a:t> </a:t>
            </a:r>
            <a:r>
              <a:rPr sz="2160" spc="-5" dirty="0">
                <a:latin typeface="Georgia"/>
                <a:cs typeface="Georgia"/>
              </a:rPr>
              <a:t>small</a:t>
            </a:r>
            <a:r>
              <a:rPr sz="2160" spc="-14" dirty="0">
                <a:latin typeface="Georgia"/>
                <a:cs typeface="Georgia"/>
              </a:rPr>
              <a:t> </a:t>
            </a:r>
            <a:r>
              <a:rPr sz="2160" spc="-5" dirty="0">
                <a:latin typeface="Georgia"/>
                <a:cs typeface="Georgia"/>
              </a:rPr>
              <a:t>size</a:t>
            </a:r>
            <a:endParaRPr sz="2160">
              <a:latin typeface="Georgia"/>
              <a:cs typeface="Georgia"/>
            </a:endParaRPr>
          </a:p>
          <a:p>
            <a:pPr marL="562356" marR="4572" lvl="1" indent="-337185">
              <a:spcBef>
                <a:spcPts val="432"/>
              </a:spcBef>
              <a:buFont typeface="Arial MT"/>
              <a:buChar char="○"/>
              <a:tabLst>
                <a:tab pos="562356" algn="l"/>
                <a:tab pos="562928" algn="l"/>
              </a:tabLst>
            </a:pPr>
            <a:r>
              <a:rPr sz="2160" spc="-5" dirty="0">
                <a:latin typeface="Georgia"/>
                <a:cs typeface="Georgia"/>
              </a:rPr>
              <a:t>all blocks of the same file are the same, except the last </a:t>
            </a:r>
            <a:r>
              <a:rPr sz="2160" spc="-509" dirty="0">
                <a:latin typeface="Georgia"/>
                <a:cs typeface="Georgia"/>
              </a:rPr>
              <a:t> </a:t>
            </a:r>
            <a:r>
              <a:rPr sz="2160" spc="-5" dirty="0">
                <a:latin typeface="Georgia"/>
                <a:cs typeface="Georgia"/>
              </a:rPr>
              <a:t>one</a:t>
            </a:r>
            <a:endParaRPr sz="2160">
              <a:latin typeface="Georgia"/>
              <a:cs typeface="Georgia"/>
            </a:endParaRPr>
          </a:p>
          <a:p>
            <a:pPr marL="348044" indent="-337185">
              <a:spcBef>
                <a:spcPts val="432"/>
              </a:spcBef>
              <a:buChar char="●"/>
              <a:tabLst>
                <a:tab pos="348044" algn="l"/>
                <a:tab pos="348615" algn="l"/>
              </a:tabLst>
            </a:pPr>
            <a:r>
              <a:rPr sz="2160" b="1" spc="-5" dirty="0">
                <a:latin typeface="Arial"/>
                <a:cs typeface="Arial"/>
              </a:rPr>
              <a:t>Data</a:t>
            </a:r>
            <a:r>
              <a:rPr sz="2160" b="1" spc="-18" dirty="0">
                <a:latin typeface="Arial"/>
                <a:cs typeface="Arial"/>
              </a:rPr>
              <a:t> </a:t>
            </a:r>
            <a:r>
              <a:rPr sz="2160" b="1" spc="-5" dirty="0">
                <a:latin typeface="Arial"/>
                <a:cs typeface="Arial"/>
              </a:rPr>
              <a:t>is</a:t>
            </a:r>
            <a:r>
              <a:rPr sz="2160" b="1" spc="-23" dirty="0">
                <a:latin typeface="Arial"/>
                <a:cs typeface="Arial"/>
              </a:rPr>
              <a:t> </a:t>
            </a:r>
            <a:r>
              <a:rPr sz="2160" b="1" spc="-5" dirty="0">
                <a:latin typeface="Arial"/>
                <a:cs typeface="Arial"/>
              </a:rPr>
              <a:t>replicated</a:t>
            </a:r>
            <a:r>
              <a:rPr sz="2160" b="1" spc="-14" dirty="0">
                <a:latin typeface="Arial"/>
                <a:cs typeface="Arial"/>
              </a:rPr>
              <a:t> </a:t>
            </a:r>
            <a:r>
              <a:rPr sz="2160" b="1" spc="-5" dirty="0">
                <a:latin typeface="Arial"/>
                <a:cs typeface="Arial"/>
              </a:rPr>
              <a:t>across</a:t>
            </a:r>
            <a:r>
              <a:rPr sz="2160" b="1" spc="-18" dirty="0">
                <a:latin typeface="Arial"/>
                <a:cs typeface="Arial"/>
              </a:rPr>
              <a:t> </a:t>
            </a:r>
            <a:r>
              <a:rPr sz="2160" b="1" dirty="0">
                <a:latin typeface="Arial"/>
                <a:cs typeface="Arial"/>
              </a:rPr>
              <a:t>the</a:t>
            </a:r>
            <a:r>
              <a:rPr sz="2160" b="1" spc="-14" dirty="0">
                <a:latin typeface="Arial"/>
                <a:cs typeface="Arial"/>
              </a:rPr>
              <a:t> </a:t>
            </a:r>
            <a:r>
              <a:rPr sz="2160" b="1" spc="-5" dirty="0">
                <a:latin typeface="Arial"/>
                <a:cs typeface="Arial"/>
              </a:rPr>
              <a:t>cluster</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usually,</a:t>
            </a:r>
            <a:r>
              <a:rPr sz="2160" spc="-18" dirty="0">
                <a:latin typeface="Georgia"/>
                <a:cs typeface="Georgia"/>
              </a:rPr>
              <a:t> </a:t>
            </a:r>
            <a:r>
              <a:rPr sz="2160" spc="-5" dirty="0">
                <a:latin typeface="Georgia"/>
                <a:cs typeface="Georgia"/>
              </a:rPr>
              <a:t>replication</a:t>
            </a:r>
            <a:r>
              <a:rPr sz="2160" spc="-18" dirty="0">
                <a:latin typeface="Georgia"/>
                <a:cs typeface="Georgia"/>
              </a:rPr>
              <a:t> </a:t>
            </a:r>
            <a:r>
              <a:rPr sz="2160" spc="-5" dirty="0">
                <a:latin typeface="Georgia"/>
                <a:cs typeface="Georgia"/>
              </a:rPr>
              <a:t>factor</a:t>
            </a:r>
            <a:r>
              <a:rPr sz="2160" spc="-18" dirty="0">
                <a:latin typeface="Georgia"/>
                <a:cs typeface="Georgia"/>
              </a:rPr>
              <a:t> </a:t>
            </a:r>
            <a:r>
              <a:rPr sz="2160" spc="-5" dirty="0">
                <a:latin typeface="Georgia"/>
                <a:cs typeface="Georgia"/>
              </a:rPr>
              <a:t>is</a:t>
            </a:r>
            <a:r>
              <a:rPr sz="2160" spc="-23" dirty="0">
                <a:latin typeface="Georgia"/>
                <a:cs typeface="Georgia"/>
              </a:rPr>
              <a:t> </a:t>
            </a:r>
            <a:r>
              <a:rPr sz="2160" dirty="0">
                <a:latin typeface="Georgia"/>
                <a:cs typeface="Georgia"/>
              </a:rPr>
              <a:t>3</a:t>
            </a:r>
            <a:endParaRPr sz="2160">
              <a:latin typeface="Georgia"/>
              <a:cs typeface="Georgia"/>
            </a:endParaRPr>
          </a:p>
          <a:p>
            <a:pPr marL="348044" indent="-337185">
              <a:spcBef>
                <a:spcPts val="432"/>
              </a:spcBef>
              <a:buClr>
                <a:srgbClr val="000000"/>
              </a:buClr>
              <a:buChar char="●"/>
              <a:tabLst>
                <a:tab pos="348044" algn="l"/>
                <a:tab pos="348615" algn="l"/>
              </a:tabLst>
            </a:pPr>
            <a:r>
              <a:rPr sz="2160" b="1" spc="-5" dirty="0">
                <a:solidFill>
                  <a:srgbClr val="0000FF"/>
                </a:solidFill>
                <a:latin typeface="Arial"/>
                <a:cs typeface="Arial"/>
              </a:rPr>
              <a:t>NameNode</a:t>
            </a:r>
            <a:r>
              <a:rPr sz="2160" b="1" spc="-18" dirty="0">
                <a:solidFill>
                  <a:srgbClr val="0000FF"/>
                </a:solidFill>
                <a:latin typeface="Arial"/>
                <a:cs typeface="Arial"/>
              </a:rPr>
              <a:t> </a:t>
            </a:r>
            <a:r>
              <a:rPr sz="2160" b="1" spc="-5" dirty="0">
                <a:latin typeface="Arial"/>
                <a:cs typeface="Arial"/>
              </a:rPr>
              <a:t>manages</a:t>
            </a:r>
            <a:r>
              <a:rPr sz="2160" b="1" spc="-18" dirty="0">
                <a:latin typeface="Arial"/>
                <a:cs typeface="Arial"/>
              </a:rPr>
              <a:t> </a:t>
            </a:r>
            <a:r>
              <a:rPr sz="2160" b="1" dirty="0">
                <a:latin typeface="Arial"/>
                <a:cs typeface="Arial"/>
              </a:rPr>
              <a:t>file</a:t>
            </a:r>
            <a:r>
              <a:rPr sz="2160" b="1" spc="-18" dirty="0">
                <a:latin typeface="Arial"/>
                <a:cs typeface="Arial"/>
              </a:rPr>
              <a:t> </a:t>
            </a:r>
            <a:r>
              <a:rPr sz="2160" b="1" spc="-5" dirty="0">
                <a:latin typeface="Arial"/>
                <a:cs typeface="Arial"/>
              </a:rPr>
              <a:t>system</a:t>
            </a:r>
            <a:r>
              <a:rPr sz="2160" b="1" spc="-23" dirty="0">
                <a:latin typeface="Arial"/>
                <a:cs typeface="Arial"/>
              </a:rPr>
              <a:t> </a:t>
            </a:r>
            <a:r>
              <a:rPr sz="2160" b="1" spc="-5" dirty="0">
                <a:latin typeface="Arial"/>
                <a:cs typeface="Arial"/>
              </a:rPr>
              <a:t>metadata</a:t>
            </a:r>
            <a:endParaRPr sz="2160">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249" y="1081100"/>
            <a:ext cx="163830" cy="1663700"/>
          </a:xfrm>
          <a:prstGeom prst="rect">
            <a:avLst/>
          </a:prstGeom>
        </p:spPr>
        <p:txBody>
          <a:bodyPr vert="horz" wrap="square" lIns="0" tIns="147955" rIns="0" bIns="0" rtlCol="0">
            <a:spAutoFit/>
          </a:bodyPr>
          <a:lstStyle/>
          <a:p>
            <a:pPr marL="12700">
              <a:lnSpc>
                <a:spcPct val="100000"/>
              </a:lnSpc>
              <a:spcBef>
                <a:spcPts val="11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p:txBody>
      </p:sp>
      <p:pic>
        <p:nvPicPr>
          <p:cNvPr id="3" name="object 3"/>
          <p:cNvPicPr/>
          <p:nvPr/>
        </p:nvPicPr>
        <p:blipFill>
          <a:blip r:embed="rId2" cstate="print"/>
          <a:stretch>
            <a:fillRect/>
          </a:stretch>
        </p:blipFill>
        <p:spPr>
          <a:xfrm>
            <a:off x="872484" y="1302726"/>
            <a:ext cx="1796306" cy="197048"/>
          </a:xfrm>
          <a:prstGeom prst="rect">
            <a:avLst/>
          </a:prstGeom>
        </p:spPr>
      </p:pic>
      <p:pic>
        <p:nvPicPr>
          <p:cNvPr id="4" name="object 4"/>
          <p:cNvPicPr/>
          <p:nvPr/>
        </p:nvPicPr>
        <p:blipFill>
          <a:blip r:embed="rId3" cstate="print"/>
          <a:stretch>
            <a:fillRect/>
          </a:stretch>
        </p:blipFill>
        <p:spPr>
          <a:xfrm>
            <a:off x="872484" y="1710663"/>
            <a:ext cx="4980056" cy="202108"/>
          </a:xfrm>
          <a:prstGeom prst="rect">
            <a:avLst/>
          </a:prstGeom>
        </p:spPr>
      </p:pic>
      <p:pic>
        <p:nvPicPr>
          <p:cNvPr id="5" name="object 5"/>
          <p:cNvPicPr/>
          <p:nvPr/>
        </p:nvPicPr>
        <p:blipFill>
          <a:blip r:embed="rId4" cstate="print"/>
          <a:stretch>
            <a:fillRect/>
          </a:stretch>
        </p:blipFill>
        <p:spPr>
          <a:xfrm>
            <a:off x="872484" y="2122024"/>
            <a:ext cx="3127203" cy="199578"/>
          </a:xfrm>
          <a:prstGeom prst="rect">
            <a:avLst/>
          </a:prstGeom>
        </p:spPr>
      </p:pic>
      <p:sp>
        <p:nvSpPr>
          <p:cNvPr id="7" name="object 7"/>
          <p:cNvSpPr/>
          <p:nvPr/>
        </p:nvSpPr>
        <p:spPr>
          <a:xfrm>
            <a:off x="415433" y="633108"/>
            <a:ext cx="1092835" cy="243204"/>
          </a:xfrm>
          <a:custGeom>
            <a:avLst/>
            <a:gdLst/>
            <a:ahLst/>
            <a:cxnLst/>
            <a:rect l="l" t="t" r="r" b="b"/>
            <a:pathLst>
              <a:path w="1092835" h="243205">
                <a:moveTo>
                  <a:pt x="116681" y="243185"/>
                </a:moveTo>
                <a:lnTo>
                  <a:pt x="69614" y="234553"/>
                </a:lnTo>
                <a:lnTo>
                  <a:pt x="32295" y="208657"/>
                </a:lnTo>
                <a:lnTo>
                  <a:pt x="8073" y="169626"/>
                </a:lnTo>
                <a:lnTo>
                  <a:pt x="0" y="121592"/>
                </a:lnTo>
                <a:lnTo>
                  <a:pt x="2037" y="96329"/>
                </a:lnTo>
                <a:lnTo>
                  <a:pt x="18333" y="52722"/>
                </a:lnTo>
                <a:lnTo>
                  <a:pt x="50071" y="19338"/>
                </a:lnTo>
                <a:lnTo>
                  <a:pt x="92115" y="2148"/>
                </a:lnTo>
                <a:lnTo>
                  <a:pt x="116681" y="0"/>
                </a:lnTo>
                <a:lnTo>
                  <a:pt x="141358" y="2167"/>
                </a:lnTo>
                <a:lnTo>
                  <a:pt x="163599" y="8669"/>
                </a:lnTo>
                <a:lnTo>
                  <a:pt x="183402" y="19505"/>
                </a:lnTo>
                <a:lnTo>
                  <a:pt x="191058" y="26193"/>
                </a:lnTo>
                <a:lnTo>
                  <a:pt x="116681" y="26193"/>
                </a:lnTo>
                <a:lnTo>
                  <a:pt x="98496" y="27821"/>
                </a:lnTo>
                <a:lnTo>
                  <a:pt x="54322" y="52238"/>
                </a:lnTo>
                <a:lnTo>
                  <a:pt x="31718" y="101017"/>
                </a:lnTo>
                <a:lnTo>
                  <a:pt x="30212" y="121592"/>
                </a:lnTo>
                <a:lnTo>
                  <a:pt x="31700" y="141814"/>
                </a:lnTo>
                <a:lnTo>
                  <a:pt x="54024" y="190648"/>
                </a:lnTo>
                <a:lnTo>
                  <a:pt x="98198" y="215484"/>
                </a:lnTo>
                <a:lnTo>
                  <a:pt x="116681" y="217140"/>
                </a:lnTo>
                <a:lnTo>
                  <a:pt x="191072" y="217140"/>
                </a:lnTo>
                <a:lnTo>
                  <a:pt x="183151" y="223930"/>
                </a:lnTo>
                <a:lnTo>
                  <a:pt x="163338" y="234627"/>
                </a:lnTo>
                <a:lnTo>
                  <a:pt x="141182" y="241045"/>
                </a:lnTo>
                <a:lnTo>
                  <a:pt x="116681" y="243185"/>
                </a:lnTo>
                <a:close/>
              </a:path>
              <a:path w="1092835" h="243205">
                <a:moveTo>
                  <a:pt x="191072" y="217140"/>
                </a:moveTo>
                <a:lnTo>
                  <a:pt x="116681" y="217140"/>
                </a:lnTo>
                <a:lnTo>
                  <a:pt x="134977" y="215456"/>
                </a:lnTo>
                <a:lnTo>
                  <a:pt x="151469" y="210405"/>
                </a:lnTo>
                <a:lnTo>
                  <a:pt x="189523" y="175812"/>
                </a:lnTo>
                <a:lnTo>
                  <a:pt x="203001" y="121592"/>
                </a:lnTo>
                <a:lnTo>
                  <a:pt x="201503" y="101444"/>
                </a:lnTo>
                <a:lnTo>
                  <a:pt x="179040" y="52833"/>
                </a:lnTo>
                <a:lnTo>
                  <a:pt x="134977" y="27858"/>
                </a:lnTo>
                <a:lnTo>
                  <a:pt x="116681" y="26193"/>
                </a:lnTo>
                <a:lnTo>
                  <a:pt x="191058" y="26193"/>
                </a:lnTo>
                <a:lnTo>
                  <a:pt x="225102" y="73669"/>
                </a:lnTo>
                <a:lnTo>
                  <a:pt x="233213" y="121592"/>
                </a:lnTo>
                <a:lnTo>
                  <a:pt x="231176" y="146921"/>
                </a:lnTo>
                <a:lnTo>
                  <a:pt x="225065" y="169924"/>
                </a:lnTo>
                <a:lnTo>
                  <a:pt x="214843" y="190648"/>
                </a:lnTo>
                <a:lnTo>
                  <a:pt x="200620" y="208954"/>
                </a:lnTo>
                <a:lnTo>
                  <a:pt x="191072" y="217140"/>
                </a:lnTo>
                <a:close/>
              </a:path>
              <a:path w="1092835" h="243205">
                <a:moveTo>
                  <a:pt x="334653" y="243185"/>
                </a:moveTo>
                <a:lnTo>
                  <a:pt x="310952" y="239799"/>
                </a:lnTo>
                <a:lnTo>
                  <a:pt x="294023" y="229641"/>
                </a:lnTo>
                <a:lnTo>
                  <a:pt x="283865" y="212712"/>
                </a:lnTo>
                <a:lnTo>
                  <a:pt x="280480" y="189011"/>
                </a:lnTo>
                <a:lnTo>
                  <a:pt x="280480" y="68758"/>
                </a:lnTo>
                <a:lnTo>
                  <a:pt x="306822" y="68758"/>
                </a:lnTo>
                <a:lnTo>
                  <a:pt x="306822" y="180826"/>
                </a:lnTo>
                <a:lnTo>
                  <a:pt x="307390" y="190202"/>
                </a:lnTo>
                <a:lnTo>
                  <a:pt x="335686" y="219084"/>
                </a:lnTo>
                <a:lnTo>
                  <a:pt x="344922" y="219670"/>
                </a:lnTo>
                <a:lnTo>
                  <a:pt x="390863" y="219670"/>
                </a:lnTo>
                <a:lnTo>
                  <a:pt x="390017" y="220535"/>
                </a:lnTo>
                <a:lnTo>
                  <a:pt x="352885" y="241101"/>
                </a:lnTo>
                <a:lnTo>
                  <a:pt x="343973" y="242664"/>
                </a:lnTo>
                <a:lnTo>
                  <a:pt x="334653" y="243185"/>
                </a:lnTo>
                <a:close/>
              </a:path>
              <a:path w="1092835" h="243205">
                <a:moveTo>
                  <a:pt x="390863" y="219670"/>
                </a:moveTo>
                <a:lnTo>
                  <a:pt x="344922" y="219670"/>
                </a:lnTo>
                <a:lnTo>
                  <a:pt x="352550" y="219186"/>
                </a:lnTo>
                <a:lnTo>
                  <a:pt x="359954" y="217735"/>
                </a:lnTo>
                <a:lnTo>
                  <a:pt x="395375" y="193923"/>
                </a:lnTo>
                <a:lnTo>
                  <a:pt x="395375" y="68758"/>
                </a:lnTo>
                <a:lnTo>
                  <a:pt x="421718" y="68758"/>
                </a:lnTo>
                <a:lnTo>
                  <a:pt x="421718" y="215056"/>
                </a:lnTo>
                <a:lnTo>
                  <a:pt x="395375" y="215056"/>
                </a:lnTo>
                <a:lnTo>
                  <a:pt x="390863" y="219670"/>
                </a:lnTo>
                <a:close/>
              </a:path>
              <a:path w="1092835" h="243205">
                <a:moveTo>
                  <a:pt x="421718" y="239017"/>
                </a:moveTo>
                <a:lnTo>
                  <a:pt x="395375" y="239017"/>
                </a:lnTo>
                <a:lnTo>
                  <a:pt x="395375" y="215056"/>
                </a:lnTo>
                <a:lnTo>
                  <a:pt x="421718" y="215056"/>
                </a:lnTo>
                <a:lnTo>
                  <a:pt x="421718" y="239017"/>
                </a:lnTo>
                <a:close/>
              </a:path>
              <a:path w="1092835" h="243205">
                <a:moveTo>
                  <a:pt x="508089" y="68758"/>
                </a:moveTo>
                <a:lnTo>
                  <a:pt x="481597" y="68758"/>
                </a:lnTo>
                <a:lnTo>
                  <a:pt x="481597" y="22324"/>
                </a:lnTo>
                <a:lnTo>
                  <a:pt x="508089" y="22324"/>
                </a:lnTo>
                <a:lnTo>
                  <a:pt x="508089" y="68758"/>
                </a:lnTo>
                <a:close/>
              </a:path>
              <a:path w="1092835" h="243205">
                <a:moveTo>
                  <a:pt x="542617" y="92124"/>
                </a:moveTo>
                <a:lnTo>
                  <a:pt x="453469" y="92124"/>
                </a:lnTo>
                <a:lnTo>
                  <a:pt x="453469" y="68758"/>
                </a:lnTo>
                <a:lnTo>
                  <a:pt x="542617" y="68758"/>
                </a:lnTo>
                <a:lnTo>
                  <a:pt x="542617" y="92124"/>
                </a:lnTo>
                <a:close/>
              </a:path>
              <a:path w="1092835" h="243205">
                <a:moveTo>
                  <a:pt x="519251" y="243185"/>
                </a:moveTo>
                <a:lnTo>
                  <a:pt x="483951" y="220833"/>
                </a:lnTo>
                <a:lnTo>
                  <a:pt x="481597" y="92124"/>
                </a:lnTo>
                <a:lnTo>
                  <a:pt x="508089" y="92124"/>
                </a:lnTo>
                <a:lnTo>
                  <a:pt x="508089" y="204142"/>
                </a:lnTo>
                <a:lnTo>
                  <a:pt x="509478" y="209401"/>
                </a:lnTo>
                <a:lnTo>
                  <a:pt x="512256" y="213568"/>
                </a:lnTo>
                <a:lnTo>
                  <a:pt x="515133" y="217636"/>
                </a:lnTo>
                <a:lnTo>
                  <a:pt x="519499" y="219670"/>
                </a:lnTo>
                <a:lnTo>
                  <a:pt x="546154" y="219670"/>
                </a:lnTo>
                <a:lnTo>
                  <a:pt x="551100" y="232320"/>
                </a:lnTo>
                <a:lnTo>
                  <a:pt x="544980" y="237073"/>
                </a:lnTo>
                <a:lnTo>
                  <a:pt x="537631" y="240469"/>
                </a:lnTo>
                <a:lnTo>
                  <a:pt x="529055" y="242506"/>
                </a:lnTo>
                <a:lnTo>
                  <a:pt x="519251" y="243185"/>
                </a:lnTo>
                <a:close/>
              </a:path>
              <a:path w="1092835" h="243205">
                <a:moveTo>
                  <a:pt x="546154" y="219670"/>
                </a:moveTo>
                <a:lnTo>
                  <a:pt x="532596" y="219670"/>
                </a:lnTo>
                <a:lnTo>
                  <a:pt x="538599" y="217289"/>
                </a:lnTo>
                <a:lnTo>
                  <a:pt x="543361" y="212526"/>
                </a:lnTo>
                <a:lnTo>
                  <a:pt x="546154" y="219670"/>
                </a:lnTo>
                <a:close/>
              </a:path>
              <a:path w="1092835" h="243205">
                <a:moveTo>
                  <a:pt x="607263" y="239017"/>
                </a:moveTo>
                <a:lnTo>
                  <a:pt x="580921" y="239017"/>
                </a:lnTo>
                <a:lnTo>
                  <a:pt x="580921" y="4018"/>
                </a:lnTo>
                <a:lnTo>
                  <a:pt x="607263" y="4018"/>
                </a:lnTo>
                <a:lnTo>
                  <a:pt x="607263" y="239017"/>
                </a:lnTo>
                <a:close/>
              </a:path>
              <a:path w="1092835" h="243205">
                <a:moveTo>
                  <a:pt x="678829" y="44499"/>
                </a:moveTo>
                <a:lnTo>
                  <a:pt x="669204" y="44499"/>
                </a:lnTo>
                <a:lnTo>
                  <a:pt x="665087" y="42812"/>
                </a:lnTo>
                <a:lnTo>
                  <a:pt x="661515" y="39439"/>
                </a:lnTo>
                <a:lnTo>
                  <a:pt x="658042" y="35966"/>
                </a:lnTo>
                <a:lnTo>
                  <a:pt x="656306" y="31750"/>
                </a:lnTo>
                <a:lnTo>
                  <a:pt x="656306" y="21927"/>
                </a:lnTo>
                <a:lnTo>
                  <a:pt x="658042" y="17760"/>
                </a:lnTo>
                <a:lnTo>
                  <a:pt x="665087" y="10715"/>
                </a:lnTo>
                <a:lnTo>
                  <a:pt x="669204" y="8929"/>
                </a:lnTo>
                <a:lnTo>
                  <a:pt x="678829" y="8929"/>
                </a:lnTo>
                <a:lnTo>
                  <a:pt x="683046" y="10715"/>
                </a:lnTo>
                <a:lnTo>
                  <a:pt x="686518" y="14287"/>
                </a:lnTo>
                <a:lnTo>
                  <a:pt x="690090" y="17760"/>
                </a:lnTo>
                <a:lnTo>
                  <a:pt x="691876" y="21927"/>
                </a:lnTo>
                <a:lnTo>
                  <a:pt x="691876" y="31750"/>
                </a:lnTo>
                <a:lnTo>
                  <a:pt x="690090" y="35966"/>
                </a:lnTo>
                <a:lnTo>
                  <a:pt x="683045" y="42812"/>
                </a:lnTo>
                <a:lnTo>
                  <a:pt x="678829" y="44499"/>
                </a:lnTo>
                <a:close/>
              </a:path>
              <a:path w="1092835" h="243205">
                <a:moveTo>
                  <a:pt x="687262" y="239017"/>
                </a:moveTo>
                <a:lnTo>
                  <a:pt x="660920" y="239017"/>
                </a:lnTo>
                <a:lnTo>
                  <a:pt x="660920" y="68758"/>
                </a:lnTo>
                <a:lnTo>
                  <a:pt x="687262" y="68758"/>
                </a:lnTo>
                <a:lnTo>
                  <a:pt x="687262" y="239017"/>
                </a:lnTo>
                <a:close/>
              </a:path>
              <a:path w="1092835" h="243205">
                <a:moveTo>
                  <a:pt x="794015" y="93464"/>
                </a:moveTo>
                <a:lnTo>
                  <a:pt x="767261" y="93464"/>
                </a:lnTo>
                <a:lnTo>
                  <a:pt x="773075" y="87427"/>
                </a:lnTo>
                <a:lnTo>
                  <a:pt x="810645" y="66637"/>
                </a:lnTo>
                <a:lnTo>
                  <a:pt x="827834" y="64591"/>
                </a:lnTo>
                <a:lnTo>
                  <a:pt x="851600" y="68023"/>
                </a:lnTo>
                <a:lnTo>
                  <a:pt x="868576" y="78320"/>
                </a:lnTo>
                <a:lnTo>
                  <a:pt x="874384" y="88106"/>
                </a:lnTo>
                <a:lnTo>
                  <a:pt x="817714" y="88106"/>
                </a:lnTo>
                <a:lnTo>
                  <a:pt x="810310" y="88608"/>
                </a:lnTo>
                <a:lnTo>
                  <a:pt x="802980" y="90115"/>
                </a:lnTo>
                <a:lnTo>
                  <a:pt x="795725" y="92626"/>
                </a:lnTo>
                <a:lnTo>
                  <a:pt x="794015" y="93464"/>
                </a:lnTo>
                <a:close/>
              </a:path>
              <a:path w="1092835" h="243205">
                <a:moveTo>
                  <a:pt x="767261" y="239017"/>
                </a:moveTo>
                <a:lnTo>
                  <a:pt x="740919" y="239017"/>
                </a:lnTo>
                <a:lnTo>
                  <a:pt x="740919" y="68758"/>
                </a:lnTo>
                <a:lnTo>
                  <a:pt x="767261" y="68758"/>
                </a:lnTo>
                <a:lnTo>
                  <a:pt x="767261" y="93464"/>
                </a:lnTo>
                <a:lnTo>
                  <a:pt x="794015" y="93464"/>
                </a:lnTo>
                <a:lnTo>
                  <a:pt x="767261" y="114597"/>
                </a:lnTo>
                <a:lnTo>
                  <a:pt x="767261" y="239017"/>
                </a:lnTo>
                <a:close/>
              </a:path>
              <a:path w="1092835" h="243205">
                <a:moveTo>
                  <a:pt x="882157" y="239017"/>
                </a:moveTo>
                <a:lnTo>
                  <a:pt x="855814" y="239017"/>
                </a:lnTo>
                <a:lnTo>
                  <a:pt x="855814" y="127694"/>
                </a:lnTo>
                <a:lnTo>
                  <a:pt x="855163" y="117267"/>
                </a:lnTo>
                <a:lnTo>
                  <a:pt x="825918" y="88636"/>
                </a:lnTo>
                <a:lnTo>
                  <a:pt x="817714" y="88106"/>
                </a:lnTo>
                <a:lnTo>
                  <a:pt x="874384" y="88106"/>
                </a:lnTo>
                <a:lnTo>
                  <a:pt x="878761" y="95482"/>
                </a:lnTo>
                <a:lnTo>
                  <a:pt x="882157" y="119508"/>
                </a:lnTo>
                <a:lnTo>
                  <a:pt x="882157" y="239017"/>
                </a:lnTo>
                <a:close/>
              </a:path>
              <a:path w="1092835" h="243205">
                <a:moveTo>
                  <a:pt x="1013623" y="243185"/>
                </a:moveTo>
                <a:lnTo>
                  <a:pt x="963979" y="229120"/>
                </a:lnTo>
                <a:lnTo>
                  <a:pt x="932884" y="189569"/>
                </a:lnTo>
                <a:lnTo>
                  <a:pt x="926856" y="153739"/>
                </a:lnTo>
                <a:lnTo>
                  <a:pt x="928354" y="135656"/>
                </a:lnTo>
                <a:lnTo>
                  <a:pt x="950817" y="90338"/>
                </a:lnTo>
                <a:lnTo>
                  <a:pt x="993540" y="66200"/>
                </a:lnTo>
                <a:lnTo>
                  <a:pt x="1010795" y="64591"/>
                </a:lnTo>
                <a:lnTo>
                  <a:pt x="1028217" y="66182"/>
                </a:lnTo>
                <a:lnTo>
                  <a:pt x="1043872" y="70953"/>
                </a:lnTo>
                <a:lnTo>
                  <a:pt x="1057760" y="78906"/>
                </a:lnTo>
                <a:lnTo>
                  <a:pt x="1065992" y="86469"/>
                </a:lnTo>
                <a:lnTo>
                  <a:pt x="1010497" y="86469"/>
                </a:lnTo>
                <a:lnTo>
                  <a:pt x="999159" y="87501"/>
                </a:lnTo>
                <a:lnTo>
                  <a:pt x="964175" y="111695"/>
                </a:lnTo>
                <a:lnTo>
                  <a:pt x="954687" y="143172"/>
                </a:lnTo>
                <a:lnTo>
                  <a:pt x="1091575" y="143172"/>
                </a:lnTo>
                <a:lnTo>
                  <a:pt x="1092502" y="155823"/>
                </a:lnTo>
                <a:lnTo>
                  <a:pt x="1092502" y="162520"/>
                </a:lnTo>
                <a:lnTo>
                  <a:pt x="954687" y="162520"/>
                </a:lnTo>
                <a:lnTo>
                  <a:pt x="956426" y="174947"/>
                </a:lnTo>
                <a:lnTo>
                  <a:pt x="982769" y="212247"/>
                </a:lnTo>
                <a:lnTo>
                  <a:pt x="1016004" y="221456"/>
                </a:lnTo>
                <a:lnTo>
                  <a:pt x="1075892" y="221456"/>
                </a:lnTo>
                <a:lnTo>
                  <a:pt x="1067201" y="228534"/>
                </a:lnTo>
                <a:lnTo>
                  <a:pt x="1051276" y="236673"/>
                </a:lnTo>
                <a:lnTo>
                  <a:pt x="1033417" y="241557"/>
                </a:lnTo>
                <a:lnTo>
                  <a:pt x="1013623" y="243185"/>
                </a:lnTo>
                <a:close/>
              </a:path>
              <a:path w="1092835" h="243205">
                <a:moveTo>
                  <a:pt x="1091575" y="143172"/>
                </a:moveTo>
                <a:lnTo>
                  <a:pt x="1066457" y="143172"/>
                </a:lnTo>
                <a:lnTo>
                  <a:pt x="1065489" y="131787"/>
                </a:lnTo>
                <a:lnTo>
                  <a:pt x="1062587" y="121294"/>
                </a:lnTo>
                <a:lnTo>
                  <a:pt x="1033119" y="90599"/>
                </a:lnTo>
                <a:lnTo>
                  <a:pt x="1010497" y="86469"/>
                </a:lnTo>
                <a:lnTo>
                  <a:pt x="1065992" y="86469"/>
                </a:lnTo>
                <a:lnTo>
                  <a:pt x="1069880" y="90041"/>
                </a:lnTo>
                <a:lnTo>
                  <a:pt x="1079777" y="103640"/>
                </a:lnTo>
                <a:lnTo>
                  <a:pt x="1086846" y="119136"/>
                </a:lnTo>
                <a:lnTo>
                  <a:pt x="1091088" y="136531"/>
                </a:lnTo>
                <a:lnTo>
                  <a:pt x="1091575" y="143172"/>
                </a:lnTo>
                <a:close/>
              </a:path>
              <a:path w="1092835" h="243205">
                <a:moveTo>
                  <a:pt x="1075892" y="221456"/>
                </a:moveTo>
                <a:lnTo>
                  <a:pt x="1016004" y="221456"/>
                </a:lnTo>
                <a:lnTo>
                  <a:pt x="1030952" y="220107"/>
                </a:lnTo>
                <a:lnTo>
                  <a:pt x="1044691" y="216061"/>
                </a:lnTo>
                <a:lnTo>
                  <a:pt x="1057220" y="209317"/>
                </a:lnTo>
                <a:lnTo>
                  <a:pt x="1068540" y="199876"/>
                </a:lnTo>
                <a:lnTo>
                  <a:pt x="1081191" y="217140"/>
                </a:lnTo>
                <a:lnTo>
                  <a:pt x="1075892" y="221456"/>
                </a:lnTo>
                <a:close/>
              </a:path>
            </a:pathLst>
          </a:custGeom>
          <a:solidFill>
            <a:srgbClr val="202729"/>
          </a:solidFill>
        </p:spPr>
        <p:txBody>
          <a:bodyPr wrap="square" lIns="0" tIns="0" rIns="0" bIns="0" rtlCol="0"/>
          <a:lstStyle/>
          <a:p>
            <a:endParaRPr/>
          </a:p>
        </p:txBody>
      </p:sp>
      <p:sp>
        <p:nvSpPr>
          <p:cNvPr id="6" name="object 3">
            <a:extLst>
              <a:ext uri="{FF2B5EF4-FFF2-40B4-BE49-F238E27FC236}">
                <a16:creationId xmlns:a16="http://schemas.microsoft.com/office/drawing/2014/main" id="{9833C877-BB43-B4E6-B97B-ED4FCBCE4EC4}"/>
              </a:ext>
            </a:extLst>
          </p:cNvPr>
          <p:cNvSpPr txBox="1"/>
          <p:nvPr/>
        </p:nvSpPr>
        <p:spPr>
          <a:xfrm>
            <a:off x="475249" y="2456259"/>
            <a:ext cx="7251764" cy="288541"/>
          </a:xfrm>
          <a:prstGeom prst="rect">
            <a:avLst/>
          </a:prstGeom>
        </p:spPr>
        <p:txBody>
          <a:bodyPr vert="horz" wrap="square" lIns="0" tIns="11430" rIns="0" bIns="0" rtlCol="0">
            <a:spAutoFit/>
          </a:bodyPr>
          <a:lstStyle/>
          <a:p>
            <a:pPr marL="353187" marR="19431" indent="-342329">
              <a:spcBef>
                <a:spcPts val="90"/>
              </a:spcBef>
              <a:buFont typeface="Arial MT"/>
              <a:buChar char="●"/>
              <a:tabLst>
                <a:tab pos="353187" algn="l"/>
                <a:tab pos="353759" algn="l"/>
              </a:tabLst>
            </a:pPr>
            <a:r>
              <a:rPr lang="en-US" spc="-5" dirty="0">
                <a:latin typeface="Trebuchet MS" panose="020B0603020202020204" pitchFamily="34" charset="0"/>
                <a:cs typeface="Georgia"/>
              </a:rPr>
              <a:t> </a:t>
            </a:r>
            <a:r>
              <a:rPr lang="en-US" spc="-5" dirty="0" err="1">
                <a:latin typeface="Trebuchet MS" panose="020B0603020202020204" pitchFamily="34" charset="0"/>
                <a:cs typeface="Georgia"/>
              </a:rPr>
              <a:t>Hbase</a:t>
            </a:r>
            <a:r>
              <a:rPr lang="en-US" spc="-5" dirty="0">
                <a:latin typeface="Trebuchet MS" panose="020B0603020202020204" pitchFamily="34" charset="0"/>
                <a:cs typeface="Georgia"/>
              </a:rPr>
              <a:t> and Hive</a:t>
            </a:r>
            <a:endParaRPr dirty="0">
              <a:latin typeface="Trebuchet MS" panose="020B0603020202020204" pitchFamily="34" charset="0"/>
              <a:cs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068509"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HDFS</a:t>
            </a:r>
            <a:r>
              <a:rPr sz="2400" spc="-45" dirty="0">
                <a:latin typeface="Trebuchet MS" panose="020B0603020202020204" pitchFamily="34" charset="0"/>
              </a:rPr>
              <a:t> </a:t>
            </a:r>
            <a:r>
              <a:rPr sz="2400" spc="-5" dirty="0">
                <a:latin typeface="Trebuchet MS" panose="020B0603020202020204" pitchFamily="34" charset="0"/>
              </a:rPr>
              <a:t>fault</a:t>
            </a:r>
            <a:r>
              <a:rPr sz="2400" spc="-41" dirty="0">
                <a:latin typeface="Trebuchet MS" panose="020B0603020202020204" pitchFamily="34" charset="0"/>
              </a:rPr>
              <a:t> </a:t>
            </a:r>
            <a:r>
              <a:rPr sz="2400" dirty="0">
                <a:latin typeface="Trebuchet MS" panose="020B0603020202020204" pitchFamily="34" charset="0"/>
              </a:rPr>
              <a:t>tolerance</a:t>
            </a:r>
          </a:p>
        </p:txBody>
      </p:sp>
      <p:sp>
        <p:nvSpPr>
          <p:cNvPr id="3" name="object 3"/>
          <p:cNvSpPr txBox="1"/>
          <p:nvPr/>
        </p:nvSpPr>
        <p:spPr>
          <a:xfrm>
            <a:off x="842289" y="1065932"/>
            <a:ext cx="7134035" cy="3019353"/>
          </a:xfrm>
          <a:prstGeom prst="rect">
            <a:avLst/>
          </a:prstGeom>
        </p:spPr>
        <p:txBody>
          <a:bodyPr vert="horz" wrap="square" lIns="0" tIns="60008" rIns="0" bIns="0" rtlCol="0">
            <a:spAutoFit/>
          </a:bodyPr>
          <a:lstStyle/>
          <a:p>
            <a:pPr marL="344615" indent="-333756">
              <a:spcBef>
                <a:spcPts val="472"/>
              </a:spcBef>
              <a:buChar char="●"/>
              <a:tabLst>
                <a:tab pos="344615" algn="l"/>
                <a:tab pos="345186" algn="l"/>
              </a:tabLst>
            </a:pPr>
            <a:r>
              <a:rPr sz="1890" b="1" spc="-5" dirty="0">
                <a:latin typeface="Arial"/>
                <a:cs typeface="Arial"/>
              </a:rPr>
              <a:t>Data</a:t>
            </a:r>
            <a:r>
              <a:rPr sz="1890" b="1" spc="-45" dirty="0">
                <a:latin typeface="Arial"/>
                <a:cs typeface="Arial"/>
              </a:rPr>
              <a:t> </a:t>
            </a:r>
            <a:r>
              <a:rPr sz="1890" b="1" spc="-5" dirty="0">
                <a:latin typeface="Arial"/>
                <a:cs typeface="Arial"/>
              </a:rPr>
              <a:t>blocks</a:t>
            </a:r>
            <a:endParaRPr sz="1890" dirty="0">
              <a:latin typeface="Arial"/>
              <a:cs typeface="Arial"/>
            </a:endParaRPr>
          </a:p>
          <a:p>
            <a:pPr marL="558356" lvl="1" indent="-332613">
              <a:spcBef>
                <a:spcPts val="360"/>
              </a:spcBef>
              <a:buFont typeface="Arial MT"/>
              <a:buChar char="○"/>
              <a:tabLst>
                <a:tab pos="558356" algn="l"/>
                <a:tab pos="558927" algn="l"/>
              </a:tabLst>
            </a:pPr>
            <a:r>
              <a:rPr lang="en-US" spc="-5" dirty="0">
                <a:latin typeface="Georgia"/>
                <a:cs typeface="Georgia"/>
              </a:rPr>
              <a:t>F</a:t>
            </a:r>
            <a:r>
              <a:rPr spc="-5" dirty="0">
                <a:latin typeface="Georgia"/>
                <a:cs typeface="Georgia"/>
              </a:rPr>
              <a:t>ile</a:t>
            </a:r>
            <a:r>
              <a:rPr spc="-14" dirty="0">
                <a:latin typeface="Georgia"/>
                <a:cs typeface="Georgia"/>
              </a:rPr>
              <a:t> </a:t>
            </a:r>
            <a:r>
              <a:rPr spc="-5" dirty="0">
                <a:latin typeface="Georgia"/>
                <a:cs typeface="Georgia"/>
              </a:rPr>
              <a:t>blocks</a:t>
            </a:r>
            <a:r>
              <a:rPr spc="-14" dirty="0">
                <a:latin typeface="Georgia"/>
                <a:cs typeface="Georgia"/>
              </a:rPr>
              <a:t> </a:t>
            </a:r>
            <a:r>
              <a:rPr spc="-5" dirty="0">
                <a:latin typeface="Georgia"/>
                <a:cs typeface="Georgia"/>
              </a:rPr>
              <a:t>are</a:t>
            </a:r>
            <a:r>
              <a:rPr spc="-9" dirty="0">
                <a:latin typeface="Georgia"/>
                <a:cs typeface="Georgia"/>
              </a:rPr>
              <a:t> </a:t>
            </a:r>
            <a:r>
              <a:rPr spc="-5" dirty="0">
                <a:latin typeface="Georgia"/>
                <a:cs typeface="Georgia"/>
              </a:rPr>
              <a:t>replicated</a:t>
            </a:r>
            <a:r>
              <a:rPr spc="-14" dirty="0">
                <a:latin typeface="Georgia"/>
                <a:cs typeface="Georgia"/>
              </a:rPr>
              <a:t> </a:t>
            </a:r>
            <a:r>
              <a:rPr spc="-5" dirty="0">
                <a:latin typeface="Georgia"/>
                <a:cs typeface="Georgia"/>
              </a:rPr>
              <a:t>and</a:t>
            </a:r>
            <a:r>
              <a:rPr spc="-9" dirty="0">
                <a:latin typeface="Georgia"/>
                <a:cs typeface="Georgia"/>
              </a:rPr>
              <a:t> </a:t>
            </a:r>
            <a:r>
              <a:rPr spc="-5" dirty="0">
                <a:latin typeface="Georgia"/>
                <a:cs typeface="Georgia"/>
              </a:rPr>
              <a:t>distributed</a:t>
            </a:r>
            <a:r>
              <a:rPr spc="-14" dirty="0">
                <a:latin typeface="Georgia"/>
                <a:cs typeface="Georgia"/>
              </a:rPr>
              <a:t> </a:t>
            </a:r>
            <a:r>
              <a:rPr spc="-5" dirty="0">
                <a:latin typeface="Georgia"/>
                <a:cs typeface="Georgia"/>
              </a:rPr>
              <a:t>across</a:t>
            </a:r>
            <a:r>
              <a:rPr spc="-9" dirty="0">
                <a:latin typeface="Georgia"/>
                <a:cs typeface="Georgia"/>
              </a:rPr>
              <a:t> </a:t>
            </a:r>
            <a:r>
              <a:rPr spc="-5" dirty="0">
                <a:latin typeface="Georgia"/>
                <a:cs typeface="Georgia"/>
              </a:rPr>
              <a:t>nodes</a:t>
            </a:r>
            <a:endParaRPr dirty="0">
              <a:latin typeface="Georgia"/>
              <a:cs typeface="Georgia"/>
            </a:endParaRPr>
          </a:p>
          <a:p>
            <a:pPr marL="344615" indent="-333756">
              <a:spcBef>
                <a:spcPts val="378"/>
              </a:spcBef>
              <a:buChar char="●"/>
              <a:tabLst>
                <a:tab pos="344615" algn="l"/>
                <a:tab pos="345186" algn="l"/>
              </a:tabLst>
            </a:pPr>
            <a:r>
              <a:rPr sz="1890" b="1" spc="-5" dirty="0">
                <a:latin typeface="Arial"/>
                <a:cs typeface="Arial"/>
              </a:rPr>
              <a:t>Rack</a:t>
            </a:r>
            <a:r>
              <a:rPr sz="1890" b="1" spc="-45" dirty="0">
                <a:latin typeface="Arial"/>
                <a:cs typeface="Arial"/>
              </a:rPr>
              <a:t> </a:t>
            </a:r>
            <a:r>
              <a:rPr sz="1890" b="1" spc="-5" dirty="0">
                <a:latin typeface="Arial"/>
                <a:cs typeface="Arial"/>
              </a:rPr>
              <a:t>awareness</a:t>
            </a:r>
            <a:endParaRPr sz="1890" dirty="0">
              <a:latin typeface="Arial"/>
              <a:cs typeface="Arial"/>
            </a:endParaRPr>
          </a:p>
          <a:p>
            <a:pPr marL="558356" lvl="1" indent="-332613">
              <a:spcBef>
                <a:spcPts val="360"/>
              </a:spcBef>
              <a:buFont typeface="Arial MT"/>
              <a:buChar char="○"/>
              <a:tabLst>
                <a:tab pos="558356" algn="l"/>
                <a:tab pos="558927" algn="l"/>
              </a:tabLst>
            </a:pPr>
            <a:r>
              <a:rPr spc="-5" dirty="0">
                <a:latin typeface="Georgia"/>
                <a:cs typeface="Georgia"/>
              </a:rPr>
              <a:t>avoid</a:t>
            </a:r>
            <a:r>
              <a:rPr spc="-14" dirty="0">
                <a:latin typeface="Georgia"/>
                <a:cs typeface="Georgia"/>
              </a:rPr>
              <a:t> </a:t>
            </a:r>
            <a:r>
              <a:rPr spc="-5" dirty="0">
                <a:latin typeface="Georgia"/>
                <a:cs typeface="Georgia"/>
              </a:rPr>
              <a:t>communication</a:t>
            </a:r>
            <a:r>
              <a:rPr spc="-14" dirty="0">
                <a:latin typeface="Georgia"/>
                <a:cs typeface="Georgia"/>
              </a:rPr>
              <a:t> </a:t>
            </a:r>
            <a:r>
              <a:rPr spc="-5" dirty="0">
                <a:latin typeface="Georgia"/>
                <a:cs typeface="Georgia"/>
              </a:rPr>
              <a:t>problems</a:t>
            </a:r>
            <a:r>
              <a:rPr spc="-9" dirty="0">
                <a:latin typeface="Georgia"/>
                <a:cs typeface="Georgia"/>
              </a:rPr>
              <a:t> </a:t>
            </a:r>
            <a:r>
              <a:rPr spc="-5" dirty="0">
                <a:latin typeface="Georgia"/>
                <a:cs typeface="Georgia"/>
              </a:rPr>
              <a:t>between</a:t>
            </a:r>
            <a:r>
              <a:rPr spc="-14" dirty="0">
                <a:latin typeface="Georgia"/>
                <a:cs typeface="Georgia"/>
              </a:rPr>
              <a:t> </a:t>
            </a:r>
            <a:r>
              <a:rPr spc="-5" dirty="0">
                <a:latin typeface="Georgia"/>
                <a:cs typeface="Georgia"/>
              </a:rPr>
              <a:t>nodes</a:t>
            </a:r>
            <a:r>
              <a:rPr spc="-9" dirty="0">
                <a:latin typeface="Georgia"/>
                <a:cs typeface="Georgia"/>
              </a:rPr>
              <a:t> </a:t>
            </a:r>
            <a:r>
              <a:rPr spc="-5" dirty="0">
                <a:latin typeface="Georgia"/>
                <a:cs typeface="Georgia"/>
              </a:rPr>
              <a:t>in</a:t>
            </a:r>
            <a:r>
              <a:rPr spc="-14" dirty="0">
                <a:latin typeface="Georgia"/>
                <a:cs typeface="Georgia"/>
              </a:rPr>
              <a:t> </a:t>
            </a:r>
            <a:r>
              <a:rPr spc="-5" dirty="0">
                <a:latin typeface="Georgia"/>
                <a:cs typeface="Georgia"/>
              </a:rPr>
              <a:t>different</a:t>
            </a:r>
            <a:r>
              <a:rPr spc="-9" dirty="0">
                <a:latin typeface="Georgia"/>
                <a:cs typeface="Georgia"/>
              </a:rPr>
              <a:t> </a:t>
            </a:r>
            <a:r>
              <a:rPr spc="-5" dirty="0">
                <a:latin typeface="Georgia"/>
                <a:cs typeface="Georgia"/>
              </a:rPr>
              <a:t>racks</a:t>
            </a:r>
            <a:endParaRPr dirty="0">
              <a:latin typeface="Georgia"/>
              <a:cs typeface="Georgia"/>
            </a:endParaRPr>
          </a:p>
          <a:p>
            <a:pPr marL="344615" indent="-333756">
              <a:spcBef>
                <a:spcPts val="378"/>
              </a:spcBef>
              <a:buChar char="●"/>
              <a:tabLst>
                <a:tab pos="344615" algn="l"/>
                <a:tab pos="345186" algn="l"/>
              </a:tabLst>
            </a:pPr>
            <a:r>
              <a:rPr sz="1890" b="1" dirty="0">
                <a:latin typeface="Arial"/>
                <a:cs typeface="Arial"/>
              </a:rPr>
              <a:t>Monitoring</a:t>
            </a:r>
            <a:endParaRPr sz="1890" dirty="0">
              <a:latin typeface="Arial"/>
              <a:cs typeface="Arial"/>
            </a:endParaRPr>
          </a:p>
          <a:p>
            <a:pPr marL="558356" lvl="1" indent="-332613">
              <a:spcBef>
                <a:spcPts val="360"/>
              </a:spcBef>
              <a:buClr>
                <a:srgbClr val="000000"/>
              </a:buClr>
              <a:buFont typeface="Arial MT"/>
              <a:buChar char="○"/>
              <a:tabLst>
                <a:tab pos="558356" algn="l"/>
                <a:tab pos="558927" algn="l"/>
              </a:tabLst>
            </a:pPr>
            <a:r>
              <a:rPr dirty="0">
                <a:solidFill>
                  <a:srgbClr val="0000FF"/>
                </a:solidFill>
                <a:latin typeface="Georgia"/>
                <a:cs typeface="Georgia"/>
              </a:rPr>
              <a:t>DataNode</a:t>
            </a:r>
            <a:r>
              <a:rPr spc="-27" dirty="0">
                <a:solidFill>
                  <a:srgbClr val="0000FF"/>
                </a:solidFill>
                <a:latin typeface="Georgia"/>
                <a:cs typeface="Georgia"/>
              </a:rPr>
              <a:t> </a:t>
            </a:r>
            <a:r>
              <a:rPr spc="-5" dirty="0">
                <a:latin typeface="Georgia"/>
                <a:cs typeface="Georgia"/>
              </a:rPr>
              <a:t>reports</a:t>
            </a:r>
            <a:r>
              <a:rPr spc="-23" dirty="0">
                <a:latin typeface="Georgia"/>
                <a:cs typeface="Georgia"/>
              </a:rPr>
              <a:t> </a:t>
            </a:r>
            <a:r>
              <a:rPr spc="-5" dirty="0">
                <a:latin typeface="Georgia"/>
                <a:cs typeface="Georgia"/>
              </a:rPr>
              <a:t>to </a:t>
            </a:r>
            <a:r>
              <a:rPr spc="-5" dirty="0">
                <a:solidFill>
                  <a:srgbClr val="0000FF"/>
                </a:solidFill>
                <a:latin typeface="Georgia"/>
                <a:cs typeface="Georgia"/>
              </a:rPr>
              <a:t>NameNode</a:t>
            </a:r>
            <a:endParaRPr dirty="0">
              <a:latin typeface="Georgia"/>
              <a:cs typeface="Georgia"/>
            </a:endParaRPr>
          </a:p>
          <a:p>
            <a:pPr marL="344615" indent="-333756">
              <a:spcBef>
                <a:spcPts val="378"/>
              </a:spcBef>
              <a:buChar char="●"/>
              <a:tabLst>
                <a:tab pos="344615" algn="l"/>
                <a:tab pos="345186" algn="l"/>
              </a:tabLst>
            </a:pPr>
            <a:r>
              <a:rPr sz="1890" b="1" spc="-5" dirty="0">
                <a:latin typeface="Arial"/>
                <a:cs typeface="Arial"/>
              </a:rPr>
              <a:t>Read</a:t>
            </a:r>
            <a:r>
              <a:rPr sz="1890" b="1" spc="-32" dirty="0">
                <a:latin typeface="Arial"/>
                <a:cs typeface="Arial"/>
              </a:rPr>
              <a:t> </a:t>
            </a:r>
            <a:r>
              <a:rPr sz="1890" b="1" spc="-5" dirty="0">
                <a:latin typeface="Arial"/>
                <a:cs typeface="Arial"/>
              </a:rPr>
              <a:t>and</a:t>
            </a:r>
            <a:r>
              <a:rPr sz="1890" b="1" spc="-32" dirty="0">
                <a:latin typeface="Arial"/>
                <a:cs typeface="Arial"/>
              </a:rPr>
              <a:t> </a:t>
            </a:r>
            <a:r>
              <a:rPr sz="1890" b="1" spc="-5" dirty="0">
                <a:latin typeface="Arial"/>
                <a:cs typeface="Arial"/>
              </a:rPr>
              <a:t>write</a:t>
            </a:r>
            <a:endParaRPr sz="1890" dirty="0">
              <a:latin typeface="Arial"/>
              <a:cs typeface="Arial"/>
            </a:endParaRPr>
          </a:p>
          <a:p>
            <a:pPr marL="558356" lvl="1" indent="-332613">
              <a:spcBef>
                <a:spcPts val="360"/>
              </a:spcBef>
              <a:buFont typeface="Arial MT"/>
              <a:buChar char="○"/>
              <a:tabLst>
                <a:tab pos="558356" algn="l"/>
                <a:tab pos="558927" algn="l"/>
              </a:tabLst>
            </a:pPr>
            <a:r>
              <a:rPr spc="-5" dirty="0">
                <a:latin typeface="Georgia"/>
                <a:cs typeface="Georgia"/>
              </a:rPr>
              <a:t>using</a:t>
            </a:r>
            <a:r>
              <a:rPr spc="-9" dirty="0">
                <a:latin typeface="Georgia"/>
                <a:cs typeface="Georgia"/>
              </a:rPr>
              <a:t> </a:t>
            </a:r>
            <a:r>
              <a:rPr spc="-5" dirty="0">
                <a:solidFill>
                  <a:srgbClr val="0000FF"/>
                </a:solidFill>
                <a:latin typeface="Georgia"/>
                <a:cs typeface="Georgia"/>
              </a:rPr>
              <a:t>NameNode</a:t>
            </a:r>
            <a:r>
              <a:rPr spc="-9" dirty="0">
                <a:solidFill>
                  <a:srgbClr val="0000FF"/>
                </a:solidFill>
                <a:latin typeface="Georgia"/>
                <a:cs typeface="Georgia"/>
              </a:rPr>
              <a:t> </a:t>
            </a:r>
            <a:r>
              <a:rPr spc="-5" dirty="0">
                <a:latin typeface="Georgia"/>
                <a:cs typeface="Georgia"/>
              </a:rPr>
              <a:t>for</a:t>
            </a:r>
            <a:r>
              <a:rPr spc="-14" dirty="0">
                <a:latin typeface="Georgia"/>
                <a:cs typeface="Georgia"/>
              </a:rPr>
              <a:t> </a:t>
            </a:r>
            <a:r>
              <a:rPr spc="-5" dirty="0">
                <a:latin typeface="Georgia"/>
                <a:cs typeface="Georgia"/>
              </a:rPr>
              <a:t>metadata</a:t>
            </a:r>
            <a:r>
              <a:rPr spc="-9" dirty="0">
                <a:latin typeface="Georgia"/>
                <a:cs typeface="Georgia"/>
              </a:rPr>
              <a:t> </a:t>
            </a:r>
            <a:r>
              <a:rPr spc="-5" dirty="0">
                <a:latin typeface="Georgia"/>
                <a:cs typeface="Georgia"/>
              </a:rPr>
              <a:t>and</a:t>
            </a:r>
            <a:r>
              <a:rPr spc="-14" dirty="0">
                <a:latin typeface="Georgia"/>
                <a:cs typeface="Georgia"/>
              </a:rPr>
              <a:t> </a:t>
            </a:r>
            <a:r>
              <a:rPr spc="-5" dirty="0">
                <a:latin typeface="Georgia"/>
                <a:cs typeface="Georgia"/>
              </a:rPr>
              <a:t>for</a:t>
            </a:r>
            <a:r>
              <a:rPr spc="-9" dirty="0">
                <a:latin typeface="Georgia"/>
                <a:cs typeface="Georgia"/>
              </a:rPr>
              <a:t> </a:t>
            </a:r>
            <a:r>
              <a:rPr spc="-5" dirty="0">
                <a:latin typeface="Georgia"/>
                <a:cs typeface="Georgia"/>
              </a:rPr>
              <a:t>information</a:t>
            </a:r>
            <a:r>
              <a:rPr spc="-9" dirty="0">
                <a:latin typeface="Georgia"/>
                <a:cs typeface="Georgia"/>
              </a:rPr>
              <a:t> </a:t>
            </a:r>
            <a:r>
              <a:rPr spc="-5" dirty="0">
                <a:latin typeface="Georgia"/>
                <a:cs typeface="Georgia"/>
              </a:rPr>
              <a:t>of</a:t>
            </a:r>
            <a:r>
              <a:rPr spc="-14" dirty="0">
                <a:latin typeface="Georgia"/>
                <a:cs typeface="Georgia"/>
              </a:rPr>
              <a:t> </a:t>
            </a:r>
            <a:r>
              <a:rPr dirty="0">
                <a:latin typeface="Georgia"/>
                <a:cs typeface="Georgia"/>
              </a:rPr>
              <a:t>DataNodes</a:t>
            </a:r>
          </a:p>
          <a:p>
            <a:pPr marL="558356" lvl="1" indent="-332613">
              <a:spcBef>
                <a:spcPts val="360"/>
              </a:spcBef>
              <a:buFont typeface="Arial MT"/>
              <a:buChar char="○"/>
              <a:tabLst>
                <a:tab pos="558356" algn="l"/>
                <a:tab pos="558927" algn="l"/>
              </a:tabLst>
            </a:pPr>
            <a:r>
              <a:rPr spc="-5" dirty="0">
                <a:latin typeface="Georgia"/>
                <a:cs typeface="Georgia"/>
              </a:rPr>
              <a:t>NameNode</a:t>
            </a:r>
            <a:r>
              <a:rPr spc="-23" dirty="0">
                <a:latin typeface="Georgia"/>
                <a:cs typeface="Georgia"/>
              </a:rPr>
              <a:t> </a:t>
            </a:r>
            <a:r>
              <a:rPr spc="-5" dirty="0">
                <a:latin typeface="Georgia"/>
                <a:cs typeface="Georgia"/>
              </a:rPr>
              <a:t>has</a:t>
            </a:r>
            <a:r>
              <a:rPr spc="-23" dirty="0">
                <a:latin typeface="Georgia"/>
                <a:cs typeface="Georgia"/>
              </a:rPr>
              <a:t> </a:t>
            </a:r>
            <a:r>
              <a:rPr spc="-5" dirty="0">
                <a:latin typeface="Georgia"/>
                <a:cs typeface="Georgia"/>
              </a:rPr>
              <a:t>replication</a:t>
            </a:r>
            <a:r>
              <a:rPr spc="-23" dirty="0">
                <a:latin typeface="Georgia"/>
                <a:cs typeface="Georgia"/>
              </a:rPr>
              <a:t> </a:t>
            </a:r>
            <a:r>
              <a:rPr dirty="0">
                <a:latin typeface="Georgia"/>
                <a:cs typeface="Georgia"/>
              </a:rPr>
              <a:t>(master-worker)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6898576"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Compatible</a:t>
            </a:r>
            <a:r>
              <a:rPr sz="2400" spc="-23" dirty="0">
                <a:latin typeface="Trebuchet MS" panose="020B0603020202020204" pitchFamily="34" charset="0"/>
              </a:rPr>
              <a:t> </a:t>
            </a:r>
            <a:r>
              <a:rPr sz="2400" spc="-5" dirty="0">
                <a:latin typeface="Trebuchet MS" panose="020B0603020202020204" pitchFamily="34" charset="0"/>
              </a:rPr>
              <a:t>file</a:t>
            </a:r>
            <a:r>
              <a:rPr sz="2400" spc="-23" dirty="0">
                <a:latin typeface="Trebuchet MS" panose="020B0603020202020204" pitchFamily="34" charset="0"/>
              </a:rPr>
              <a:t> </a:t>
            </a:r>
            <a:r>
              <a:rPr sz="2400" spc="-5" dirty="0">
                <a:latin typeface="Trebuchet MS" panose="020B0603020202020204" pitchFamily="34" charset="0"/>
              </a:rPr>
              <a:t>systems</a:t>
            </a:r>
            <a:r>
              <a:rPr sz="2400" spc="-18" dirty="0">
                <a:latin typeface="Trebuchet MS" panose="020B0603020202020204" pitchFamily="34" charset="0"/>
              </a:rPr>
              <a:t> </a:t>
            </a:r>
            <a:r>
              <a:rPr sz="2400" spc="-9" dirty="0">
                <a:latin typeface="Trebuchet MS" panose="020B0603020202020204" pitchFamily="34" charset="0"/>
              </a:rPr>
              <a:t>with</a:t>
            </a:r>
            <a:r>
              <a:rPr sz="2400" spc="-27" dirty="0">
                <a:latin typeface="Trebuchet MS" panose="020B0603020202020204" pitchFamily="34" charset="0"/>
              </a:rPr>
              <a:t> </a:t>
            </a:r>
            <a:r>
              <a:rPr sz="2400" spc="-5" dirty="0">
                <a:latin typeface="Trebuchet MS" panose="020B0603020202020204" pitchFamily="34" charset="0"/>
              </a:rPr>
              <a:t>HDFS</a:t>
            </a:r>
          </a:p>
        </p:txBody>
      </p:sp>
      <p:sp>
        <p:nvSpPr>
          <p:cNvPr id="3" name="object 3"/>
          <p:cNvSpPr txBox="1"/>
          <p:nvPr/>
        </p:nvSpPr>
        <p:spPr>
          <a:xfrm>
            <a:off x="928014" y="1114419"/>
            <a:ext cx="5451539" cy="1992084"/>
          </a:xfrm>
          <a:prstGeom prst="rect">
            <a:avLst/>
          </a:prstGeom>
        </p:spPr>
        <p:txBody>
          <a:bodyPr vert="horz" wrap="square" lIns="0" tIns="11430" rIns="0" bIns="0" rtlCol="0">
            <a:spAutoFit/>
          </a:bodyPr>
          <a:lstStyle/>
          <a:p>
            <a:pPr marL="361760" indent="-350901">
              <a:spcBef>
                <a:spcPts val="90"/>
              </a:spcBef>
              <a:buChar char="●"/>
              <a:tabLst>
                <a:tab pos="361760" algn="l"/>
                <a:tab pos="362331" algn="l"/>
              </a:tabLst>
            </a:pPr>
            <a:r>
              <a:rPr sz="1890" b="1" dirty="0">
                <a:latin typeface="Arial"/>
                <a:cs typeface="Arial"/>
              </a:rPr>
              <a:t>Many</a:t>
            </a:r>
            <a:r>
              <a:rPr sz="1890" b="1" spc="-18" dirty="0">
                <a:latin typeface="Arial"/>
                <a:cs typeface="Arial"/>
              </a:rPr>
              <a:t> </a:t>
            </a:r>
            <a:r>
              <a:rPr sz="1890" b="1" dirty="0">
                <a:latin typeface="Arial"/>
                <a:cs typeface="Arial"/>
              </a:rPr>
              <a:t>file</a:t>
            </a:r>
            <a:r>
              <a:rPr sz="1890" b="1" spc="-18" dirty="0">
                <a:latin typeface="Arial"/>
                <a:cs typeface="Arial"/>
              </a:rPr>
              <a:t> </a:t>
            </a:r>
            <a:r>
              <a:rPr sz="1890" b="1" spc="-5" dirty="0">
                <a:latin typeface="Arial"/>
                <a:cs typeface="Arial"/>
              </a:rPr>
              <a:t>systems</a:t>
            </a:r>
            <a:r>
              <a:rPr sz="1890" b="1" spc="-14" dirty="0">
                <a:latin typeface="Arial"/>
                <a:cs typeface="Arial"/>
              </a:rPr>
              <a:t> </a:t>
            </a:r>
            <a:r>
              <a:rPr sz="1890" b="1" spc="-5" dirty="0">
                <a:latin typeface="Arial"/>
                <a:cs typeface="Arial"/>
              </a:rPr>
              <a:t>are</a:t>
            </a:r>
            <a:r>
              <a:rPr sz="1890" b="1" spc="-18" dirty="0">
                <a:latin typeface="Arial"/>
                <a:cs typeface="Arial"/>
              </a:rPr>
              <a:t> </a:t>
            </a:r>
            <a:r>
              <a:rPr sz="1890" b="1" spc="-5" dirty="0">
                <a:latin typeface="Arial"/>
                <a:cs typeface="Arial"/>
              </a:rPr>
              <a:t>compatible</a:t>
            </a:r>
            <a:r>
              <a:rPr sz="1890" b="1" spc="-14" dirty="0">
                <a:latin typeface="Arial"/>
                <a:cs typeface="Arial"/>
              </a:rPr>
              <a:t> </a:t>
            </a:r>
            <a:r>
              <a:rPr sz="1890" b="1" spc="-5" dirty="0">
                <a:latin typeface="Arial"/>
                <a:cs typeface="Arial"/>
              </a:rPr>
              <a:t>with</a:t>
            </a:r>
            <a:r>
              <a:rPr sz="1890" b="1" spc="-23" dirty="0">
                <a:latin typeface="Arial"/>
                <a:cs typeface="Arial"/>
              </a:rPr>
              <a:t> </a:t>
            </a:r>
            <a:r>
              <a:rPr sz="1890" b="1" spc="-5" dirty="0">
                <a:latin typeface="Arial"/>
                <a:cs typeface="Arial"/>
              </a:rPr>
              <a:t>HDFS</a:t>
            </a:r>
            <a:endParaRPr sz="1890" dirty="0">
              <a:latin typeface="Arial"/>
              <a:cs typeface="Arial"/>
            </a:endParaRPr>
          </a:p>
          <a:p>
            <a:pPr marL="773240" lvl="1" indent="-350901">
              <a:buChar char="○"/>
              <a:tabLst>
                <a:tab pos="773240" algn="l"/>
                <a:tab pos="773811" algn="l"/>
              </a:tabLst>
            </a:pPr>
            <a:r>
              <a:rPr sz="1890" spc="-5" dirty="0">
                <a:latin typeface="Arial MT"/>
                <a:cs typeface="Arial MT"/>
              </a:rPr>
              <a:t>for</a:t>
            </a:r>
            <a:r>
              <a:rPr sz="1890" spc="-23" dirty="0">
                <a:latin typeface="Arial MT"/>
                <a:cs typeface="Arial MT"/>
              </a:rPr>
              <a:t> </a:t>
            </a:r>
            <a:r>
              <a:rPr sz="1890" spc="-5" dirty="0">
                <a:latin typeface="Arial MT"/>
                <a:cs typeface="Arial MT"/>
              </a:rPr>
              <a:t>integration</a:t>
            </a:r>
            <a:r>
              <a:rPr sz="1890" spc="-14" dirty="0">
                <a:latin typeface="Arial MT"/>
                <a:cs typeface="Arial MT"/>
              </a:rPr>
              <a:t> </a:t>
            </a:r>
            <a:r>
              <a:rPr sz="1890" spc="-5" dirty="0">
                <a:latin typeface="Arial MT"/>
                <a:cs typeface="Arial MT"/>
              </a:rPr>
              <a:t>and</a:t>
            </a:r>
            <a:r>
              <a:rPr sz="1890" spc="-18" dirty="0">
                <a:latin typeface="Arial MT"/>
                <a:cs typeface="Arial MT"/>
              </a:rPr>
              <a:t> </a:t>
            </a:r>
            <a:r>
              <a:rPr sz="1890" spc="-5" dirty="0">
                <a:latin typeface="Arial MT"/>
                <a:cs typeface="Arial MT"/>
              </a:rPr>
              <a:t>analysis</a:t>
            </a:r>
            <a:r>
              <a:rPr sz="1890" spc="-14" dirty="0">
                <a:latin typeface="Arial MT"/>
                <a:cs typeface="Arial MT"/>
              </a:rPr>
              <a:t> </a:t>
            </a:r>
            <a:r>
              <a:rPr sz="1890" spc="-5" dirty="0">
                <a:latin typeface="Arial MT"/>
                <a:cs typeface="Arial MT"/>
              </a:rPr>
              <a:t>purpose:</a:t>
            </a:r>
            <a:r>
              <a:rPr sz="1890" spc="-18" dirty="0">
                <a:latin typeface="Arial MT"/>
                <a:cs typeface="Arial MT"/>
              </a:rPr>
              <a:t> </a:t>
            </a:r>
            <a:r>
              <a:rPr sz="1890" dirty="0">
                <a:latin typeface="Arial MT"/>
                <a:cs typeface="Arial MT"/>
              </a:rPr>
              <a:t>m</a:t>
            </a:r>
          </a:p>
          <a:p>
            <a:pPr marL="361760" indent="-350901">
              <a:buChar char="●"/>
              <a:tabLst>
                <a:tab pos="361760" algn="l"/>
                <a:tab pos="362331" algn="l"/>
              </a:tabLst>
            </a:pPr>
            <a:r>
              <a:rPr sz="1890" b="1" spc="-5" dirty="0">
                <a:latin typeface="Arial"/>
                <a:cs typeface="Arial"/>
              </a:rPr>
              <a:t>Examples:</a:t>
            </a:r>
            <a:endParaRPr sz="1890" dirty="0">
              <a:latin typeface="Arial"/>
              <a:cs typeface="Arial"/>
            </a:endParaRPr>
          </a:p>
          <a:p>
            <a:pPr marL="773240" lvl="1" indent="-344043">
              <a:spcBef>
                <a:spcPts val="5"/>
              </a:spcBef>
              <a:buFont typeface="Arial MT"/>
              <a:buChar char="○"/>
              <a:tabLst>
                <a:tab pos="773240" algn="l"/>
                <a:tab pos="773811" algn="l"/>
              </a:tabLst>
            </a:pPr>
            <a:r>
              <a:rPr spc="-5" dirty="0">
                <a:latin typeface="Georgia"/>
                <a:cs typeface="Georgia"/>
              </a:rPr>
              <a:t>Amazon</a:t>
            </a:r>
            <a:r>
              <a:rPr spc="-41" dirty="0">
                <a:latin typeface="Georgia"/>
                <a:cs typeface="Georgia"/>
              </a:rPr>
              <a:t> </a:t>
            </a:r>
            <a:r>
              <a:rPr spc="-5" dirty="0">
                <a:latin typeface="Georgia"/>
                <a:cs typeface="Georgia"/>
              </a:rPr>
              <a:t>S3</a:t>
            </a:r>
            <a:endParaRPr dirty="0">
              <a:latin typeface="Georgia"/>
              <a:cs typeface="Georgia"/>
            </a:endParaRPr>
          </a:p>
          <a:p>
            <a:pPr marL="773240" lvl="1" indent="-344043">
              <a:buFont typeface="Arial MT"/>
              <a:buChar char="○"/>
              <a:tabLst>
                <a:tab pos="773240" algn="l"/>
                <a:tab pos="773811" algn="l"/>
              </a:tabLst>
            </a:pPr>
            <a:r>
              <a:rPr spc="-5" dirty="0">
                <a:latin typeface="Georgia"/>
                <a:cs typeface="Georgia"/>
              </a:rPr>
              <a:t>Azure</a:t>
            </a:r>
            <a:r>
              <a:rPr spc="-32" dirty="0">
                <a:latin typeface="Georgia"/>
                <a:cs typeface="Georgia"/>
              </a:rPr>
              <a:t> </a:t>
            </a:r>
            <a:r>
              <a:rPr spc="-5" dirty="0">
                <a:latin typeface="Georgia"/>
                <a:cs typeface="Georgia"/>
              </a:rPr>
              <a:t>Blob</a:t>
            </a:r>
            <a:r>
              <a:rPr spc="-27" dirty="0">
                <a:latin typeface="Georgia"/>
                <a:cs typeface="Georgia"/>
              </a:rPr>
              <a:t> </a:t>
            </a:r>
            <a:r>
              <a:rPr spc="-5" dirty="0">
                <a:latin typeface="Georgia"/>
                <a:cs typeface="Georgia"/>
              </a:rPr>
              <a:t>Storage</a:t>
            </a:r>
            <a:endParaRPr dirty="0">
              <a:latin typeface="Georgia"/>
              <a:cs typeface="Georgia"/>
            </a:endParaRPr>
          </a:p>
          <a:p>
            <a:pPr marL="773240" lvl="1" indent="-344043">
              <a:buFont typeface="Arial MT"/>
              <a:buChar char="○"/>
              <a:tabLst>
                <a:tab pos="773240" algn="l"/>
                <a:tab pos="773811" algn="l"/>
              </a:tabLst>
            </a:pPr>
            <a:r>
              <a:rPr spc="-5" dirty="0">
                <a:latin typeface="Georgia"/>
                <a:cs typeface="Georgia"/>
              </a:rPr>
              <a:t>Azure</a:t>
            </a:r>
            <a:r>
              <a:rPr spc="-23" dirty="0">
                <a:latin typeface="Georgia"/>
                <a:cs typeface="Georgia"/>
              </a:rPr>
              <a:t> </a:t>
            </a:r>
            <a:r>
              <a:rPr spc="-5" dirty="0">
                <a:latin typeface="Georgia"/>
                <a:cs typeface="Georgia"/>
              </a:rPr>
              <a:t>Data</a:t>
            </a:r>
            <a:r>
              <a:rPr spc="-23" dirty="0">
                <a:latin typeface="Georgia"/>
                <a:cs typeface="Georgia"/>
              </a:rPr>
              <a:t> </a:t>
            </a:r>
            <a:r>
              <a:rPr spc="-5" dirty="0">
                <a:latin typeface="Georgia"/>
                <a:cs typeface="Georgia"/>
              </a:rPr>
              <a:t>Lake</a:t>
            </a:r>
            <a:r>
              <a:rPr spc="-23" dirty="0">
                <a:latin typeface="Georgia"/>
                <a:cs typeface="Georgia"/>
              </a:rPr>
              <a:t> </a:t>
            </a:r>
            <a:r>
              <a:rPr spc="-5" dirty="0">
                <a:latin typeface="Georgia"/>
                <a:cs typeface="Georgia"/>
              </a:rPr>
              <a:t>Storage</a:t>
            </a:r>
            <a:endParaRPr dirty="0">
              <a:latin typeface="Georgia"/>
              <a:cs typeface="Georgia"/>
            </a:endParaRPr>
          </a:p>
          <a:p>
            <a:pPr marL="773240" lvl="1" indent="-344043">
              <a:buFont typeface="Arial MT"/>
              <a:buChar char="○"/>
              <a:tabLst>
                <a:tab pos="773240" algn="l"/>
                <a:tab pos="773811" algn="l"/>
              </a:tabLst>
            </a:pPr>
            <a:r>
              <a:rPr spc="-5" dirty="0">
                <a:latin typeface="Georgia"/>
                <a:cs typeface="Georgia"/>
              </a:rPr>
              <a:t>OpenStack</a:t>
            </a:r>
            <a:r>
              <a:rPr spc="-41" dirty="0">
                <a:latin typeface="Georgia"/>
                <a:cs typeface="Georgia"/>
              </a:rPr>
              <a:t> </a:t>
            </a:r>
            <a:r>
              <a:rPr spc="-5" dirty="0">
                <a:latin typeface="Georgia"/>
                <a:cs typeface="Georgia"/>
              </a:rPr>
              <a:t>Swift</a:t>
            </a:r>
            <a:endParaRPr dirty="0">
              <a:latin typeface="Georgia"/>
              <a:cs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87178" cy="303460"/>
          </a:xfrm>
          <a:prstGeom prst="rect">
            <a:avLst/>
          </a:prstGeom>
        </p:spPr>
      </p:pic>
      <p:pic>
        <p:nvPicPr>
          <p:cNvPr id="3" name="object 3"/>
          <p:cNvPicPr/>
          <p:nvPr/>
        </p:nvPicPr>
        <p:blipFill>
          <a:blip r:embed="rId3" cstate="print"/>
          <a:stretch>
            <a:fillRect/>
          </a:stretch>
        </p:blipFill>
        <p:spPr>
          <a:xfrm>
            <a:off x="878437" y="1504032"/>
            <a:ext cx="5150224" cy="262383"/>
          </a:xfrm>
          <a:prstGeom prst="rect">
            <a:avLst/>
          </a:prstGeom>
        </p:spPr>
      </p:pic>
      <p:pic>
        <p:nvPicPr>
          <p:cNvPr id="4" name="object 4"/>
          <p:cNvPicPr/>
          <p:nvPr/>
        </p:nvPicPr>
        <p:blipFill>
          <a:blip r:embed="rId4" cstate="print"/>
          <a:stretch>
            <a:fillRect/>
          </a:stretch>
        </p:blipFill>
        <p:spPr>
          <a:xfrm>
            <a:off x="1320457" y="1899242"/>
            <a:ext cx="3695358" cy="201810"/>
          </a:xfrm>
          <a:prstGeom prst="rect">
            <a:avLst/>
          </a:prstGeom>
        </p:spPr>
      </p:pic>
      <p:pic>
        <p:nvPicPr>
          <p:cNvPr id="5" name="object 5"/>
          <p:cNvPicPr/>
          <p:nvPr/>
        </p:nvPicPr>
        <p:blipFill>
          <a:blip r:embed="rId5" cstate="print"/>
          <a:stretch>
            <a:fillRect/>
          </a:stretch>
        </p:blipFill>
        <p:spPr>
          <a:xfrm>
            <a:off x="1781377" y="2213567"/>
            <a:ext cx="4539501" cy="199132"/>
          </a:xfrm>
          <a:prstGeom prst="rect">
            <a:avLst/>
          </a:prstGeom>
        </p:spPr>
      </p:pic>
      <p:pic>
        <p:nvPicPr>
          <p:cNvPr id="6" name="object 6"/>
          <p:cNvPicPr/>
          <p:nvPr/>
        </p:nvPicPr>
        <p:blipFill>
          <a:blip r:embed="rId6" cstate="print"/>
          <a:stretch>
            <a:fillRect/>
          </a:stretch>
        </p:blipFill>
        <p:spPr>
          <a:xfrm>
            <a:off x="1329684" y="2842217"/>
            <a:ext cx="6216953" cy="201810"/>
          </a:xfrm>
          <a:prstGeom prst="rect">
            <a:avLst/>
          </a:prstGeom>
        </p:spPr>
      </p:pic>
      <p:sp>
        <p:nvSpPr>
          <p:cNvPr id="7" name="object 7"/>
          <p:cNvSpPr txBox="1"/>
          <p:nvPr/>
        </p:nvSpPr>
        <p:spPr>
          <a:xfrm>
            <a:off x="475249" y="1397379"/>
            <a:ext cx="1078230" cy="2324354"/>
          </a:xfrm>
          <a:prstGeom prst="rect">
            <a:avLst/>
          </a:prstGeom>
        </p:spPr>
        <p:txBody>
          <a:bodyPr vert="horz" wrap="square" lIns="0" tIns="84455" rIns="0" bIns="0" rtlCol="0">
            <a:spAutoFit/>
          </a:bodyPr>
          <a:lstStyle/>
          <a:p>
            <a:pPr marL="12700">
              <a:lnSpc>
                <a:spcPct val="100000"/>
              </a:lnSpc>
              <a:spcBef>
                <a:spcPts val="665"/>
              </a:spcBef>
            </a:pPr>
            <a:r>
              <a:rPr sz="1800" spc="-715" dirty="0">
                <a:solidFill>
                  <a:srgbClr val="616161"/>
                </a:solidFill>
                <a:latin typeface="Trebuchet MS" panose="020B0603020202020204" pitchFamily="34" charset="0"/>
                <a:cs typeface="Arial MT"/>
              </a:rPr>
              <a:t>●</a:t>
            </a:r>
            <a:endParaRPr sz="1800">
              <a:latin typeface="Trebuchet MS" panose="020B0603020202020204" pitchFamily="34" charset="0"/>
              <a:cs typeface="Arial MT"/>
            </a:endParaRPr>
          </a:p>
          <a:p>
            <a:pPr marL="469900">
              <a:lnSpc>
                <a:spcPct val="100000"/>
              </a:lnSpc>
              <a:spcBef>
                <a:spcPts val="560"/>
              </a:spcBef>
            </a:pPr>
            <a:r>
              <a:rPr sz="1800" spc="-715" dirty="0">
                <a:solidFill>
                  <a:srgbClr val="616161"/>
                </a:solidFill>
                <a:latin typeface="Trebuchet MS" panose="020B0603020202020204" pitchFamily="34" charset="0"/>
                <a:cs typeface="Arial MT"/>
              </a:rPr>
              <a:t>○</a:t>
            </a:r>
            <a:endParaRPr sz="1800">
              <a:latin typeface="Trebuchet MS" panose="020B0603020202020204" pitchFamily="34" charset="0"/>
              <a:cs typeface="Arial MT"/>
            </a:endParaRPr>
          </a:p>
          <a:p>
            <a:pPr marL="927100">
              <a:lnSpc>
                <a:spcPct val="100000"/>
              </a:lnSpc>
              <a:spcBef>
                <a:spcPts val="315"/>
              </a:spcBef>
            </a:pPr>
            <a:r>
              <a:rPr sz="1800" spc="-715" dirty="0">
                <a:solidFill>
                  <a:srgbClr val="616161"/>
                </a:solidFill>
                <a:latin typeface="Trebuchet MS" panose="020B0603020202020204" pitchFamily="34" charset="0"/>
                <a:cs typeface="Arial MT"/>
              </a:rPr>
              <a:t>■</a:t>
            </a:r>
            <a:endParaRPr sz="1800">
              <a:latin typeface="Trebuchet MS" panose="020B0603020202020204" pitchFamily="34" charset="0"/>
              <a:cs typeface="Arial MT"/>
            </a:endParaRPr>
          </a:p>
          <a:p>
            <a:pPr>
              <a:lnSpc>
                <a:spcPct val="100000"/>
              </a:lnSpc>
              <a:spcBef>
                <a:spcPts val="30"/>
              </a:spcBef>
            </a:pPr>
            <a:endParaRPr sz="2400">
              <a:latin typeface="Trebuchet MS" panose="020B0603020202020204" pitchFamily="34" charset="0"/>
              <a:cs typeface="Arial MT"/>
            </a:endParaRPr>
          </a:p>
          <a:p>
            <a:pPr marL="469900">
              <a:lnSpc>
                <a:spcPct val="100000"/>
              </a:lnSpc>
            </a:pPr>
            <a:r>
              <a:rPr sz="1800" spc="-715" dirty="0">
                <a:solidFill>
                  <a:srgbClr val="616161"/>
                </a:solidFill>
                <a:latin typeface="Trebuchet MS" panose="020B0603020202020204" pitchFamily="34" charset="0"/>
                <a:cs typeface="Arial MT"/>
              </a:rPr>
              <a:t>○</a:t>
            </a:r>
            <a:endParaRPr sz="1800">
              <a:latin typeface="Trebuchet MS" panose="020B0603020202020204" pitchFamily="34" charset="0"/>
              <a:cs typeface="Arial MT"/>
            </a:endParaRPr>
          </a:p>
          <a:p>
            <a:pPr>
              <a:lnSpc>
                <a:spcPct val="100000"/>
              </a:lnSpc>
              <a:spcBef>
                <a:spcPts val="30"/>
              </a:spcBef>
            </a:pPr>
            <a:endParaRPr sz="2400">
              <a:latin typeface="Trebuchet MS" panose="020B0603020202020204" pitchFamily="34" charset="0"/>
              <a:cs typeface="Arial MT"/>
            </a:endParaRPr>
          </a:p>
          <a:p>
            <a:pPr marL="469900">
              <a:lnSpc>
                <a:spcPct val="100000"/>
              </a:lnSpc>
            </a:pPr>
            <a:r>
              <a:rPr sz="1800" spc="-715" dirty="0">
                <a:solidFill>
                  <a:srgbClr val="616161"/>
                </a:solidFill>
                <a:latin typeface="Trebuchet MS" panose="020B0603020202020204" pitchFamily="34" charset="0"/>
                <a:cs typeface="Arial MT"/>
              </a:rPr>
              <a:t>○</a:t>
            </a:r>
            <a:endParaRPr sz="1800">
              <a:latin typeface="Trebuchet MS" panose="020B0603020202020204" pitchFamily="34" charset="0"/>
              <a:cs typeface="Arial MT"/>
            </a:endParaRPr>
          </a:p>
        </p:txBody>
      </p:sp>
      <p:pic>
        <p:nvPicPr>
          <p:cNvPr id="8" name="object 8"/>
          <p:cNvPicPr/>
          <p:nvPr/>
        </p:nvPicPr>
        <p:blipFill>
          <a:blip r:embed="rId7" cstate="print"/>
          <a:stretch>
            <a:fillRect/>
          </a:stretch>
        </p:blipFill>
        <p:spPr>
          <a:xfrm>
            <a:off x="1329684" y="3473099"/>
            <a:ext cx="7098420" cy="196899"/>
          </a:xfrm>
          <a:prstGeom prst="rect">
            <a:avLst/>
          </a:prstGeom>
        </p:spPr>
      </p:pic>
      <p:sp>
        <p:nvSpPr>
          <p:cNvPr id="9" name="object 9"/>
          <p:cNvSpPr/>
          <p:nvPr/>
        </p:nvSpPr>
        <p:spPr>
          <a:xfrm>
            <a:off x="1322540" y="3789657"/>
            <a:ext cx="653415" cy="155575"/>
          </a:xfrm>
          <a:custGeom>
            <a:avLst/>
            <a:gdLst/>
            <a:ahLst/>
            <a:cxnLst/>
            <a:rect l="l" t="t" r="r" b="b"/>
            <a:pathLst>
              <a:path w="653414" h="155575">
                <a:moveTo>
                  <a:pt x="55066" y="155227"/>
                </a:moveTo>
                <a:lnTo>
                  <a:pt x="15478" y="138856"/>
                </a:lnTo>
                <a:lnTo>
                  <a:pt x="0" y="97184"/>
                </a:lnTo>
                <a:lnTo>
                  <a:pt x="967" y="85287"/>
                </a:lnTo>
                <a:lnTo>
                  <a:pt x="23756" y="48731"/>
                </a:lnTo>
                <a:lnTo>
                  <a:pt x="55066" y="39439"/>
                </a:lnTo>
                <a:lnTo>
                  <a:pt x="67195" y="40639"/>
                </a:lnTo>
                <a:lnTo>
                  <a:pt x="77985" y="44239"/>
                </a:lnTo>
                <a:lnTo>
                  <a:pt x="87436" y="50238"/>
                </a:lnTo>
                <a:lnTo>
                  <a:pt x="91810" y="54768"/>
                </a:lnTo>
                <a:lnTo>
                  <a:pt x="56108" y="54768"/>
                </a:lnTo>
                <a:lnTo>
                  <a:pt x="48015" y="55503"/>
                </a:lnTo>
                <a:lnTo>
                  <a:pt x="18519" y="88180"/>
                </a:lnTo>
                <a:lnTo>
                  <a:pt x="17859" y="97184"/>
                </a:lnTo>
                <a:lnTo>
                  <a:pt x="18510" y="106328"/>
                </a:lnTo>
                <a:lnTo>
                  <a:pt x="47894" y="139312"/>
                </a:lnTo>
                <a:lnTo>
                  <a:pt x="56108" y="140047"/>
                </a:lnTo>
                <a:lnTo>
                  <a:pt x="91667" y="140047"/>
                </a:lnTo>
                <a:lnTo>
                  <a:pt x="87436" y="144428"/>
                </a:lnTo>
                <a:lnTo>
                  <a:pt x="77985" y="150428"/>
                </a:lnTo>
                <a:lnTo>
                  <a:pt x="67195" y="154027"/>
                </a:lnTo>
                <a:lnTo>
                  <a:pt x="55066" y="155227"/>
                </a:lnTo>
                <a:close/>
              </a:path>
              <a:path w="653414" h="155575">
                <a:moveTo>
                  <a:pt x="84087" y="69056"/>
                </a:moveTo>
                <a:lnTo>
                  <a:pt x="78432" y="62805"/>
                </a:lnTo>
                <a:lnTo>
                  <a:pt x="71884" y="58340"/>
                </a:lnTo>
                <a:lnTo>
                  <a:pt x="64442" y="55661"/>
                </a:lnTo>
                <a:lnTo>
                  <a:pt x="56108" y="54768"/>
                </a:lnTo>
                <a:lnTo>
                  <a:pt x="91810" y="54768"/>
                </a:lnTo>
                <a:lnTo>
                  <a:pt x="95547" y="58638"/>
                </a:lnTo>
                <a:lnTo>
                  <a:pt x="84087" y="69056"/>
                </a:lnTo>
                <a:close/>
              </a:path>
              <a:path w="653414" h="155575">
                <a:moveTo>
                  <a:pt x="91667" y="140047"/>
                </a:moveTo>
                <a:lnTo>
                  <a:pt x="56108" y="140047"/>
                </a:lnTo>
                <a:lnTo>
                  <a:pt x="64330" y="139144"/>
                </a:lnTo>
                <a:lnTo>
                  <a:pt x="71735" y="136438"/>
                </a:lnTo>
                <a:lnTo>
                  <a:pt x="78320" y="131926"/>
                </a:lnTo>
                <a:lnTo>
                  <a:pt x="84087" y="125610"/>
                </a:lnTo>
                <a:lnTo>
                  <a:pt x="95547" y="136028"/>
                </a:lnTo>
                <a:lnTo>
                  <a:pt x="91667" y="140047"/>
                </a:lnTo>
                <a:close/>
              </a:path>
              <a:path w="653414" h="155575">
                <a:moveTo>
                  <a:pt x="136671" y="152548"/>
                </a:moveTo>
                <a:lnTo>
                  <a:pt x="119556" y="152548"/>
                </a:lnTo>
                <a:lnTo>
                  <a:pt x="119556" y="0"/>
                </a:lnTo>
                <a:lnTo>
                  <a:pt x="136671" y="0"/>
                </a:lnTo>
                <a:lnTo>
                  <a:pt x="136671" y="152548"/>
                </a:lnTo>
                <a:close/>
              </a:path>
              <a:path w="653414" h="155575">
                <a:moveTo>
                  <a:pt x="214498" y="155227"/>
                </a:moveTo>
                <a:lnTo>
                  <a:pt x="206263" y="155227"/>
                </a:lnTo>
                <a:lnTo>
                  <a:pt x="190831" y="153032"/>
                </a:lnTo>
                <a:lnTo>
                  <a:pt x="179809" y="146446"/>
                </a:lnTo>
                <a:lnTo>
                  <a:pt x="173195" y="135470"/>
                </a:lnTo>
                <a:lnTo>
                  <a:pt x="170990" y="120104"/>
                </a:lnTo>
                <a:lnTo>
                  <a:pt x="170990" y="42118"/>
                </a:lnTo>
                <a:lnTo>
                  <a:pt x="188106" y="42118"/>
                </a:lnTo>
                <a:lnTo>
                  <a:pt x="188106" y="123527"/>
                </a:lnTo>
                <a:lnTo>
                  <a:pt x="190090" y="129877"/>
                </a:lnTo>
                <a:lnTo>
                  <a:pt x="198028" y="138013"/>
                </a:lnTo>
                <a:lnTo>
                  <a:pt x="204278" y="140047"/>
                </a:lnTo>
                <a:lnTo>
                  <a:pt x="242941" y="140047"/>
                </a:lnTo>
                <a:lnTo>
                  <a:pt x="241287" y="141932"/>
                </a:lnTo>
                <a:lnTo>
                  <a:pt x="235731" y="146198"/>
                </a:lnTo>
                <a:lnTo>
                  <a:pt x="228885" y="149869"/>
                </a:lnTo>
                <a:lnTo>
                  <a:pt x="222039" y="153441"/>
                </a:lnTo>
                <a:lnTo>
                  <a:pt x="214498" y="155227"/>
                </a:lnTo>
                <a:close/>
              </a:path>
              <a:path w="653414" h="155575">
                <a:moveTo>
                  <a:pt x="242941" y="140047"/>
                </a:moveTo>
                <a:lnTo>
                  <a:pt x="219558" y="140047"/>
                </a:lnTo>
                <a:lnTo>
                  <a:pt x="225908" y="138360"/>
                </a:lnTo>
                <a:lnTo>
                  <a:pt x="237814" y="131613"/>
                </a:lnTo>
                <a:lnTo>
                  <a:pt x="242378" y="127694"/>
                </a:lnTo>
                <a:lnTo>
                  <a:pt x="245553" y="123229"/>
                </a:lnTo>
                <a:lnTo>
                  <a:pt x="245553" y="42118"/>
                </a:lnTo>
                <a:lnTo>
                  <a:pt x="262669" y="42118"/>
                </a:lnTo>
                <a:lnTo>
                  <a:pt x="262669" y="137070"/>
                </a:lnTo>
                <a:lnTo>
                  <a:pt x="245553" y="137070"/>
                </a:lnTo>
                <a:lnTo>
                  <a:pt x="242941" y="140047"/>
                </a:lnTo>
                <a:close/>
              </a:path>
              <a:path w="653414" h="155575">
                <a:moveTo>
                  <a:pt x="262669" y="152548"/>
                </a:moveTo>
                <a:lnTo>
                  <a:pt x="245553" y="152548"/>
                </a:lnTo>
                <a:lnTo>
                  <a:pt x="245553" y="137070"/>
                </a:lnTo>
                <a:lnTo>
                  <a:pt x="262669" y="137070"/>
                </a:lnTo>
                <a:lnTo>
                  <a:pt x="262669" y="152548"/>
                </a:lnTo>
                <a:close/>
              </a:path>
              <a:path w="653414" h="155575">
                <a:moveTo>
                  <a:pt x="368664" y="141386"/>
                </a:moveTo>
                <a:lnTo>
                  <a:pt x="341200" y="141386"/>
                </a:lnTo>
                <a:lnTo>
                  <a:pt x="347650" y="139600"/>
                </a:lnTo>
                <a:lnTo>
                  <a:pt x="352015" y="136028"/>
                </a:lnTo>
                <a:lnTo>
                  <a:pt x="356480" y="132457"/>
                </a:lnTo>
                <a:lnTo>
                  <a:pt x="358713" y="127893"/>
                </a:lnTo>
                <a:lnTo>
                  <a:pt x="358713" y="117475"/>
                </a:lnTo>
                <a:lnTo>
                  <a:pt x="316789" y="100133"/>
                </a:lnTo>
                <a:lnTo>
                  <a:pt x="309934" y="97668"/>
                </a:lnTo>
                <a:lnTo>
                  <a:pt x="304065" y="94701"/>
                </a:lnTo>
                <a:lnTo>
                  <a:pt x="299181" y="91231"/>
                </a:lnTo>
                <a:lnTo>
                  <a:pt x="293327" y="86270"/>
                </a:lnTo>
                <a:lnTo>
                  <a:pt x="290400" y="79573"/>
                </a:lnTo>
                <a:lnTo>
                  <a:pt x="290449" y="61714"/>
                </a:lnTo>
                <a:lnTo>
                  <a:pt x="322575" y="39997"/>
                </a:lnTo>
                <a:lnTo>
                  <a:pt x="331477" y="39439"/>
                </a:lnTo>
                <a:lnTo>
                  <a:pt x="343411" y="40434"/>
                </a:lnTo>
                <a:lnTo>
                  <a:pt x="354210" y="43420"/>
                </a:lnTo>
                <a:lnTo>
                  <a:pt x="363875" y="48397"/>
                </a:lnTo>
                <a:lnTo>
                  <a:pt x="369854" y="53280"/>
                </a:lnTo>
                <a:lnTo>
                  <a:pt x="323837" y="53280"/>
                </a:lnTo>
                <a:lnTo>
                  <a:pt x="317834" y="54967"/>
                </a:lnTo>
                <a:lnTo>
                  <a:pt x="313469" y="58340"/>
                </a:lnTo>
                <a:lnTo>
                  <a:pt x="309202" y="61714"/>
                </a:lnTo>
                <a:lnTo>
                  <a:pt x="307069" y="65831"/>
                </a:lnTo>
                <a:lnTo>
                  <a:pt x="307069" y="75158"/>
                </a:lnTo>
                <a:lnTo>
                  <a:pt x="341300" y="89296"/>
                </a:lnTo>
                <a:lnTo>
                  <a:pt x="349132" y="91482"/>
                </a:lnTo>
                <a:lnTo>
                  <a:pt x="375381" y="113258"/>
                </a:lnTo>
                <a:lnTo>
                  <a:pt x="375381" y="121890"/>
                </a:lnTo>
                <a:lnTo>
                  <a:pt x="374637" y="129164"/>
                </a:lnTo>
                <a:lnTo>
                  <a:pt x="372405" y="135656"/>
                </a:lnTo>
                <a:lnTo>
                  <a:pt x="368664" y="141386"/>
                </a:lnTo>
                <a:close/>
              </a:path>
              <a:path w="653414" h="155575">
                <a:moveTo>
                  <a:pt x="364368" y="67270"/>
                </a:moveTo>
                <a:lnTo>
                  <a:pt x="361094" y="63301"/>
                </a:lnTo>
                <a:lnTo>
                  <a:pt x="356579" y="59977"/>
                </a:lnTo>
                <a:lnTo>
                  <a:pt x="345070" y="54619"/>
                </a:lnTo>
                <a:lnTo>
                  <a:pt x="338621" y="53280"/>
                </a:lnTo>
                <a:lnTo>
                  <a:pt x="369854" y="53280"/>
                </a:lnTo>
                <a:lnTo>
                  <a:pt x="372405" y="55364"/>
                </a:lnTo>
                <a:lnTo>
                  <a:pt x="364368" y="67270"/>
                </a:lnTo>
                <a:close/>
              </a:path>
              <a:path w="653414" h="155575">
                <a:moveTo>
                  <a:pt x="331923" y="155227"/>
                </a:moveTo>
                <a:lnTo>
                  <a:pt x="318594" y="154148"/>
                </a:lnTo>
                <a:lnTo>
                  <a:pt x="306734" y="150911"/>
                </a:lnTo>
                <a:lnTo>
                  <a:pt x="296344" y="145516"/>
                </a:lnTo>
                <a:lnTo>
                  <a:pt x="287424" y="137963"/>
                </a:lnTo>
                <a:lnTo>
                  <a:pt x="296354" y="125610"/>
                </a:lnTo>
                <a:lnTo>
                  <a:pt x="299925" y="129877"/>
                </a:lnTo>
                <a:lnTo>
                  <a:pt x="304936" y="133597"/>
                </a:lnTo>
                <a:lnTo>
                  <a:pt x="311385" y="136773"/>
                </a:lnTo>
                <a:lnTo>
                  <a:pt x="317934" y="139848"/>
                </a:lnTo>
                <a:lnTo>
                  <a:pt x="325028" y="141386"/>
                </a:lnTo>
                <a:lnTo>
                  <a:pt x="368664" y="141386"/>
                </a:lnTo>
                <a:lnTo>
                  <a:pt x="363475" y="146298"/>
                </a:lnTo>
                <a:lnTo>
                  <a:pt x="357038" y="150204"/>
                </a:lnTo>
                <a:lnTo>
                  <a:pt x="349634" y="152995"/>
                </a:lnTo>
                <a:lnTo>
                  <a:pt x="341262" y="154669"/>
                </a:lnTo>
                <a:lnTo>
                  <a:pt x="331923" y="155227"/>
                </a:lnTo>
                <a:close/>
              </a:path>
              <a:path w="653414" h="155575">
                <a:moveTo>
                  <a:pt x="423786" y="42118"/>
                </a:moveTo>
                <a:lnTo>
                  <a:pt x="406671" y="42118"/>
                </a:lnTo>
                <a:lnTo>
                  <a:pt x="406671" y="11906"/>
                </a:lnTo>
                <a:lnTo>
                  <a:pt x="423786" y="11906"/>
                </a:lnTo>
                <a:lnTo>
                  <a:pt x="423786" y="42118"/>
                </a:lnTo>
                <a:close/>
              </a:path>
              <a:path w="653414" h="155575">
                <a:moveTo>
                  <a:pt x="446259" y="57150"/>
                </a:moveTo>
                <a:lnTo>
                  <a:pt x="388365" y="57150"/>
                </a:lnTo>
                <a:lnTo>
                  <a:pt x="388365" y="42118"/>
                </a:lnTo>
                <a:lnTo>
                  <a:pt x="446259" y="42118"/>
                </a:lnTo>
                <a:lnTo>
                  <a:pt x="446259" y="57150"/>
                </a:lnTo>
                <a:close/>
              </a:path>
              <a:path w="653414" h="155575">
                <a:moveTo>
                  <a:pt x="440157" y="155227"/>
                </a:moveTo>
                <a:lnTo>
                  <a:pt x="431227" y="155227"/>
                </a:lnTo>
                <a:lnTo>
                  <a:pt x="420484" y="153618"/>
                </a:lnTo>
                <a:lnTo>
                  <a:pt x="412810" y="148791"/>
                </a:lnTo>
                <a:lnTo>
                  <a:pt x="408205" y="140744"/>
                </a:lnTo>
                <a:lnTo>
                  <a:pt x="406731" y="129926"/>
                </a:lnTo>
                <a:lnTo>
                  <a:pt x="406671" y="57150"/>
                </a:lnTo>
                <a:lnTo>
                  <a:pt x="423786" y="57150"/>
                </a:lnTo>
                <a:lnTo>
                  <a:pt x="423786" y="129926"/>
                </a:lnTo>
                <a:lnTo>
                  <a:pt x="424679" y="133350"/>
                </a:lnTo>
                <a:lnTo>
                  <a:pt x="426465" y="136028"/>
                </a:lnTo>
                <a:lnTo>
                  <a:pt x="428350" y="138707"/>
                </a:lnTo>
                <a:lnTo>
                  <a:pt x="431227" y="140047"/>
                </a:lnTo>
                <a:lnTo>
                  <a:pt x="448529" y="140047"/>
                </a:lnTo>
                <a:lnTo>
                  <a:pt x="451766" y="148232"/>
                </a:lnTo>
                <a:lnTo>
                  <a:pt x="447003" y="152896"/>
                </a:lnTo>
                <a:lnTo>
                  <a:pt x="440157" y="155227"/>
                </a:lnTo>
                <a:close/>
              </a:path>
              <a:path w="653414" h="155575">
                <a:moveTo>
                  <a:pt x="448529" y="140047"/>
                </a:moveTo>
                <a:lnTo>
                  <a:pt x="439760" y="140047"/>
                </a:lnTo>
                <a:lnTo>
                  <a:pt x="443630" y="138509"/>
                </a:lnTo>
                <a:lnTo>
                  <a:pt x="446705" y="135433"/>
                </a:lnTo>
                <a:lnTo>
                  <a:pt x="448529" y="140047"/>
                </a:lnTo>
                <a:close/>
              </a:path>
              <a:path w="653414" h="155575">
                <a:moveTo>
                  <a:pt x="520313" y="155227"/>
                </a:moveTo>
                <a:lnTo>
                  <a:pt x="479683" y="139005"/>
                </a:lnTo>
                <a:lnTo>
                  <a:pt x="464056" y="97184"/>
                </a:lnTo>
                <a:lnTo>
                  <a:pt x="465024" y="85464"/>
                </a:lnTo>
                <a:lnTo>
                  <a:pt x="487831" y="48815"/>
                </a:lnTo>
                <a:lnTo>
                  <a:pt x="518527" y="39439"/>
                </a:lnTo>
                <a:lnTo>
                  <a:pt x="529887" y="40481"/>
                </a:lnTo>
                <a:lnTo>
                  <a:pt x="540033" y="43569"/>
                </a:lnTo>
                <a:lnTo>
                  <a:pt x="549056" y="48731"/>
                </a:lnTo>
                <a:lnTo>
                  <a:pt x="554332" y="53578"/>
                </a:lnTo>
                <a:lnTo>
                  <a:pt x="518230" y="53578"/>
                </a:lnTo>
                <a:lnTo>
                  <a:pt x="510891" y="54247"/>
                </a:lnTo>
                <a:lnTo>
                  <a:pt x="483041" y="82962"/>
                </a:lnTo>
                <a:lnTo>
                  <a:pt x="482213" y="90338"/>
                </a:lnTo>
                <a:lnTo>
                  <a:pt x="570905" y="90338"/>
                </a:lnTo>
                <a:lnTo>
                  <a:pt x="571402" y="97184"/>
                </a:lnTo>
                <a:lnTo>
                  <a:pt x="571510" y="102989"/>
                </a:lnTo>
                <a:lnTo>
                  <a:pt x="482213" y="102989"/>
                </a:lnTo>
                <a:lnTo>
                  <a:pt x="483311" y="111016"/>
                </a:lnTo>
                <a:lnTo>
                  <a:pt x="514146" y="140428"/>
                </a:lnTo>
                <a:lnTo>
                  <a:pt x="521950" y="141089"/>
                </a:lnTo>
                <a:lnTo>
                  <a:pt x="560902" y="141089"/>
                </a:lnTo>
                <a:lnTo>
                  <a:pt x="555111" y="145767"/>
                </a:lnTo>
                <a:lnTo>
                  <a:pt x="544758" y="151023"/>
                </a:lnTo>
                <a:lnTo>
                  <a:pt x="533159" y="154176"/>
                </a:lnTo>
                <a:lnTo>
                  <a:pt x="520313" y="155227"/>
                </a:lnTo>
                <a:close/>
              </a:path>
              <a:path w="653414" h="155575">
                <a:moveTo>
                  <a:pt x="570905" y="90338"/>
                </a:moveTo>
                <a:lnTo>
                  <a:pt x="554544" y="90338"/>
                </a:lnTo>
                <a:lnTo>
                  <a:pt x="553911" y="82962"/>
                </a:lnTo>
                <a:lnTo>
                  <a:pt x="552014" y="76162"/>
                </a:lnTo>
                <a:lnTo>
                  <a:pt x="518230" y="53578"/>
                </a:lnTo>
                <a:lnTo>
                  <a:pt x="554332" y="53578"/>
                </a:lnTo>
                <a:lnTo>
                  <a:pt x="556925" y="55959"/>
                </a:lnTo>
                <a:lnTo>
                  <a:pt x="563306" y="64768"/>
                </a:lnTo>
                <a:lnTo>
                  <a:pt x="567864" y="74823"/>
                </a:lnTo>
                <a:lnTo>
                  <a:pt x="570599" y="86125"/>
                </a:lnTo>
                <a:lnTo>
                  <a:pt x="570905" y="90338"/>
                </a:lnTo>
                <a:close/>
              </a:path>
              <a:path w="653414" h="155575">
                <a:moveTo>
                  <a:pt x="560902" y="141089"/>
                </a:moveTo>
                <a:lnTo>
                  <a:pt x="521950" y="141089"/>
                </a:lnTo>
                <a:lnTo>
                  <a:pt x="531615" y="140223"/>
                </a:lnTo>
                <a:lnTo>
                  <a:pt x="540517" y="137628"/>
                </a:lnTo>
                <a:lnTo>
                  <a:pt x="548656" y="133303"/>
                </a:lnTo>
                <a:lnTo>
                  <a:pt x="556032" y="127248"/>
                </a:lnTo>
                <a:lnTo>
                  <a:pt x="564218" y="138410"/>
                </a:lnTo>
                <a:lnTo>
                  <a:pt x="560902" y="141089"/>
                </a:lnTo>
                <a:close/>
              </a:path>
              <a:path w="653414" h="155575">
                <a:moveTo>
                  <a:pt x="633019" y="59977"/>
                </a:moveTo>
                <a:lnTo>
                  <a:pt x="616273" y="59977"/>
                </a:lnTo>
                <a:lnTo>
                  <a:pt x="624328" y="51187"/>
                </a:lnTo>
                <a:lnTo>
                  <a:pt x="633165" y="44908"/>
                </a:lnTo>
                <a:lnTo>
                  <a:pt x="642783" y="41141"/>
                </a:lnTo>
                <a:lnTo>
                  <a:pt x="653182" y="39885"/>
                </a:lnTo>
                <a:lnTo>
                  <a:pt x="653182" y="56703"/>
                </a:lnTo>
                <a:lnTo>
                  <a:pt x="641077" y="56703"/>
                </a:lnTo>
                <a:lnTo>
                  <a:pt x="635323" y="58588"/>
                </a:lnTo>
                <a:lnTo>
                  <a:pt x="633019" y="59977"/>
                </a:lnTo>
                <a:close/>
              </a:path>
              <a:path w="653414" h="155575">
                <a:moveTo>
                  <a:pt x="616273" y="152548"/>
                </a:moveTo>
                <a:lnTo>
                  <a:pt x="599157" y="152548"/>
                </a:lnTo>
                <a:lnTo>
                  <a:pt x="599157" y="42118"/>
                </a:lnTo>
                <a:lnTo>
                  <a:pt x="616273" y="42118"/>
                </a:lnTo>
                <a:lnTo>
                  <a:pt x="616273" y="59977"/>
                </a:lnTo>
                <a:lnTo>
                  <a:pt x="633019" y="59977"/>
                </a:lnTo>
                <a:lnTo>
                  <a:pt x="622821" y="66129"/>
                </a:lnTo>
                <a:lnTo>
                  <a:pt x="618555" y="70147"/>
                </a:lnTo>
                <a:lnTo>
                  <a:pt x="616273" y="74414"/>
                </a:lnTo>
                <a:lnTo>
                  <a:pt x="616273" y="152548"/>
                </a:lnTo>
                <a:close/>
              </a:path>
              <a:path w="653414" h="155575">
                <a:moveTo>
                  <a:pt x="653182" y="57447"/>
                </a:moveTo>
                <a:lnTo>
                  <a:pt x="646336" y="56703"/>
                </a:lnTo>
                <a:lnTo>
                  <a:pt x="653182" y="56703"/>
                </a:lnTo>
                <a:lnTo>
                  <a:pt x="653182" y="57447"/>
                </a:lnTo>
                <a:close/>
              </a:path>
            </a:pathLst>
          </a:custGeom>
          <a:solidFill>
            <a:srgbClr val="616161"/>
          </a:solidFill>
        </p:spPr>
        <p:txBody>
          <a:bodyPr wrap="square" lIns="0" tIns="0" rIns="0" bIns="0" rtlCol="0"/>
          <a:lstStyle/>
          <a:p>
            <a:endParaRPr>
              <a:latin typeface="Trebuchet MS" panose="020B0603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0550" y="637126"/>
            <a:ext cx="6388651" cy="304055"/>
          </a:xfrm>
          <a:prstGeom prst="rect">
            <a:avLst/>
          </a:prstGeom>
        </p:spPr>
      </p:pic>
      <p:sp>
        <p:nvSpPr>
          <p:cNvPr id="3" name="object 3"/>
          <p:cNvSpPr/>
          <p:nvPr/>
        </p:nvSpPr>
        <p:spPr>
          <a:xfrm>
            <a:off x="400103" y="1324532"/>
            <a:ext cx="2131695" cy="210185"/>
          </a:xfrm>
          <a:custGeom>
            <a:avLst/>
            <a:gdLst/>
            <a:ahLst/>
            <a:cxnLst/>
            <a:rect l="l" t="t" r="r" b="b"/>
            <a:pathLst>
              <a:path w="2131695" h="210184">
                <a:moveTo>
                  <a:pt x="29021" y="206275"/>
                </a:moveTo>
                <a:lnTo>
                  <a:pt x="0" y="206275"/>
                </a:lnTo>
                <a:lnTo>
                  <a:pt x="81706" y="2976"/>
                </a:lnTo>
                <a:lnTo>
                  <a:pt x="113109" y="2976"/>
                </a:lnTo>
                <a:lnTo>
                  <a:pt x="123675" y="29170"/>
                </a:lnTo>
                <a:lnTo>
                  <a:pt x="97631" y="29170"/>
                </a:lnTo>
                <a:lnTo>
                  <a:pt x="54322" y="138558"/>
                </a:lnTo>
                <a:lnTo>
                  <a:pt x="167798" y="138558"/>
                </a:lnTo>
                <a:lnTo>
                  <a:pt x="176923" y="161180"/>
                </a:lnTo>
                <a:lnTo>
                  <a:pt x="47029" y="161180"/>
                </a:lnTo>
                <a:lnTo>
                  <a:pt x="29021" y="206275"/>
                </a:lnTo>
                <a:close/>
              </a:path>
              <a:path w="2131695" h="210184">
                <a:moveTo>
                  <a:pt x="167798" y="138558"/>
                </a:moveTo>
                <a:lnTo>
                  <a:pt x="140642" y="138558"/>
                </a:lnTo>
                <a:lnTo>
                  <a:pt x="97631" y="29170"/>
                </a:lnTo>
                <a:lnTo>
                  <a:pt x="123675" y="29170"/>
                </a:lnTo>
                <a:lnTo>
                  <a:pt x="167798" y="138558"/>
                </a:lnTo>
                <a:close/>
              </a:path>
              <a:path w="2131695" h="210184">
                <a:moveTo>
                  <a:pt x="195113" y="206275"/>
                </a:moveTo>
                <a:lnTo>
                  <a:pt x="166241" y="206275"/>
                </a:lnTo>
                <a:lnTo>
                  <a:pt x="148232" y="161180"/>
                </a:lnTo>
                <a:lnTo>
                  <a:pt x="176923" y="161180"/>
                </a:lnTo>
                <a:lnTo>
                  <a:pt x="195113" y="206275"/>
                </a:lnTo>
                <a:close/>
              </a:path>
              <a:path w="2131695" h="210184">
                <a:moveTo>
                  <a:pt x="328608" y="59084"/>
                </a:moveTo>
                <a:lnTo>
                  <a:pt x="305837" y="59084"/>
                </a:lnTo>
                <a:lnTo>
                  <a:pt x="305837" y="47773"/>
                </a:lnTo>
                <a:lnTo>
                  <a:pt x="323399" y="7032"/>
                </a:lnTo>
                <a:lnTo>
                  <a:pt x="348402" y="0"/>
                </a:lnTo>
                <a:lnTo>
                  <a:pt x="357322" y="697"/>
                </a:lnTo>
                <a:lnTo>
                  <a:pt x="365480" y="2790"/>
                </a:lnTo>
                <a:lnTo>
                  <a:pt x="372875" y="6278"/>
                </a:lnTo>
                <a:lnTo>
                  <a:pt x="379507" y="11162"/>
                </a:lnTo>
                <a:lnTo>
                  <a:pt x="374773" y="18752"/>
                </a:lnTo>
                <a:lnTo>
                  <a:pt x="351825" y="18752"/>
                </a:lnTo>
                <a:lnTo>
                  <a:pt x="341667" y="20566"/>
                </a:lnTo>
                <a:lnTo>
                  <a:pt x="334412" y="26007"/>
                </a:lnTo>
                <a:lnTo>
                  <a:pt x="330059" y="35076"/>
                </a:lnTo>
                <a:lnTo>
                  <a:pt x="328608" y="47773"/>
                </a:lnTo>
                <a:lnTo>
                  <a:pt x="328608" y="59084"/>
                </a:lnTo>
                <a:close/>
              </a:path>
              <a:path w="2131695" h="210184">
                <a:moveTo>
                  <a:pt x="370131" y="26193"/>
                </a:moveTo>
                <a:lnTo>
                  <a:pt x="364773" y="21232"/>
                </a:lnTo>
                <a:lnTo>
                  <a:pt x="358671" y="18752"/>
                </a:lnTo>
                <a:lnTo>
                  <a:pt x="374773" y="18752"/>
                </a:lnTo>
                <a:lnTo>
                  <a:pt x="370131" y="26193"/>
                </a:lnTo>
                <a:close/>
              </a:path>
              <a:path w="2131695" h="210184">
                <a:moveTo>
                  <a:pt x="358522" y="79176"/>
                </a:moveTo>
                <a:lnTo>
                  <a:pt x="281429" y="79176"/>
                </a:lnTo>
                <a:lnTo>
                  <a:pt x="281429" y="59084"/>
                </a:lnTo>
                <a:lnTo>
                  <a:pt x="358522" y="59084"/>
                </a:lnTo>
                <a:lnTo>
                  <a:pt x="358522" y="79176"/>
                </a:lnTo>
                <a:close/>
              </a:path>
              <a:path w="2131695" h="210184">
                <a:moveTo>
                  <a:pt x="328608" y="206275"/>
                </a:moveTo>
                <a:lnTo>
                  <a:pt x="305837" y="206275"/>
                </a:lnTo>
                <a:lnTo>
                  <a:pt x="305837" y="79176"/>
                </a:lnTo>
                <a:lnTo>
                  <a:pt x="328608" y="79176"/>
                </a:lnTo>
                <a:lnTo>
                  <a:pt x="328608" y="206275"/>
                </a:lnTo>
                <a:close/>
              </a:path>
              <a:path w="2131695" h="210184">
                <a:moveTo>
                  <a:pt x="430833" y="82897"/>
                </a:moveTo>
                <a:lnTo>
                  <a:pt x="408467" y="82897"/>
                </a:lnTo>
                <a:lnTo>
                  <a:pt x="419182" y="71111"/>
                </a:lnTo>
                <a:lnTo>
                  <a:pt x="430940" y="62693"/>
                </a:lnTo>
                <a:lnTo>
                  <a:pt x="443739" y="57642"/>
                </a:lnTo>
                <a:lnTo>
                  <a:pt x="457580" y="55959"/>
                </a:lnTo>
                <a:lnTo>
                  <a:pt x="457580" y="78581"/>
                </a:lnTo>
                <a:lnTo>
                  <a:pt x="441507" y="78581"/>
                </a:lnTo>
                <a:lnTo>
                  <a:pt x="433916" y="81061"/>
                </a:lnTo>
                <a:lnTo>
                  <a:pt x="430833" y="82897"/>
                </a:lnTo>
                <a:close/>
              </a:path>
              <a:path w="2131695" h="210184">
                <a:moveTo>
                  <a:pt x="408467" y="206275"/>
                </a:moveTo>
                <a:lnTo>
                  <a:pt x="385696" y="206275"/>
                </a:lnTo>
                <a:lnTo>
                  <a:pt x="385696" y="59084"/>
                </a:lnTo>
                <a:lnTo>
                  <a:pt x="408467" y="59084"/>
                </a:lnTo>
                <a:lnTo>
                  <a:pt x="408467" y="82897"/>
                </a:lnTo>
                <a:lnTo>
                  <a:pt x="430833" y="82897"/>
                </a:lnTo>
                <a:lnTo>
                  <a:pt x="417248" y="90983"/>
                </a:lnTo>
                <a:lnTo>
                  <a:pt x="411543" y="96341"/>
                </a:lnTo>
                <a:lnTo>
                  <a:pt x="408467" y="102096"/>
                </a:lnTo>
                <a:lnTo>
                  <a:pt x="408467" y="206275"/>
                </a:lnTo>
                <a:close/>
              </a:path>
              <a:path w="2131695" h="210184">
                <a:moveTo>
                  <a:pt x="457580" y="79474"/>
                </a:moveTo>
                <a:lnTo>
                  <a:pt x="448353" y="78581"/>
                </a:lnTo>
                <a:lnTo>
                  <a:pt x="457580" y="78581"/>
                </a:lnTo>
                <a:lnTo>
                  <a:pt x="457580" y="79474"/>
                </a:lnTo>
                <a:close/>
              </a:path>
              <a:path w="2131695" h="210184">
                <a:moveTo>
                  <a:pt x="495954" y="95696"/>
                </a:moveTo>
                <a:lnTo>
                  <a:pt x="527208" y="56889"/>
                </a:lnTo>
                <a:lnTo>
                  <a:pt x="544174" y="55364"/>
                </a:lnTo>
                <a:lnTo>
                  <a:pt x="556955" y="56182"/>
                </a:lnTo>
                <a:lnTo>
                  <a:pt x="568210" y="58638"/>
                </a:lnTo>
                <a:lnTo>
                  <a:pt x="577940" y="62731"/>
                </a:lnTo>
                <a:lnTo>
                  <a:pt x="586144" y="68460"/>
                </a:lnTo>
                <a:lnTo>
                  <a:pt x="592262" y="75158"/>
                </a:lnTo>
                <a:lnTo>
                  <a:pt x="541049" y="75158"/>
                </a:lnTo>
                <a:lnTo>
                  <a:pt x="528520" y="76441"/>
                </a:lnTo>
                <a:lnTo>
                  <a:pt x="516827" y="80292"/>
                </a:lnTo>
                <a:lnTo>
                  <a:pt x="505972" y="86710"/>
                </a:lnTo>
                <a:lnTo>
                  <a:pt x="495954" y="95696"/>
                </a:lnTo>
                <a:close/>
              </a:path>
              <a:path w="2131695" h="210184">
                <a:moveTo>
                  <a:pt x="601176" y="132754"/>
                </a:moveTo>
                <a:lnTo>
                  <a:pt x="578256" y="132754"/>
                </a:lnTo>
                <a:lnTo>
                  <a:pt x="578256" y="96341"/>
                </a:lnTo>
                <a:lnTo>
                  <a:pt x="574734" y="88701"/>
                </a:lnTo>
                <a:lnTo>
                  <a:pt x="541049" y="75158"/>
                </a:lnTo>
                <a:lnTo>
                  <a:pt x="592262" y="75158"/>
                </a:lnTo>
                <a:lnTo>
                  <a:pt x="592725" y="75669"/>
                </a:lnTo>
                <a:lnTo>
                  <a:pt x="597418" y="84162"/>
                </a:lnTo>
                <a:lnTo>
                  <a:pt x="600236" y="93966"/>
                </a:lnTo>
                <a:lnTo>
                  <a:pt x="601176" y="105072"/>
                </a:lnTo>
                <a:lnTo>
                  <a:pt x="601176" y="132754"/>
                </a:lnTo>
                <a:close/>
              </a:path>
              <a:path w="2131695" h="210184">
                <a:moveTo>
                  <a:pt x="529440" y="209996"/>
                </a:moveTo>
                <a:lnTo>
                  <a:pt x="492531" y="196006"/>
                </a:lnTo>
                <a:lnTo>
                  <a:pt x="477946" y="161180"/>
                </a:lnTo>
                <a:lnTo>
                  <a:pt x="478848" y="151023"/>
                </a:lnTo>
                <a:lnTo>
                  <a:pt x="508939" y="116085"/>
                </a:lnTo>
                <a:lnTo>
                  <a:pt x="529440" y="112662"/>
                </a:lnTo>
                <a:lnTo>
                  <a:pt x="544379" y="113918"/>
                </a:lnTo>
                <a:lnTo>
                  <a:pt x="557495" y="117685"/>
                </a:lnTo>
                <a:lnTo>
                  <a:pt x="568787" y="123964"/>
                </a:lnTo>
                <a:lnTo>
                  <a:pt x="574408" y="129182"/>
                </a:lnTo>
                <a:lnTo>
                  <a:pt x="537775" y="129182"/>
                </a:lnTo>
                <a:lnTo>
                  <a:pt x="530045" y="129750"/>
                </a:lnTo>
                <a:lnTo>
                  <a:pt x="501461" y="151953"/>
                </a:lnTo>
                <a:lnTo>
                  <a:pt x="501461" y="170805"/>
                </a:lnTo>
                <a:lnTo>
                  <a:pt x="537775" y="193476"/>
                </a:lnTo>
                <a:lnTo>
                  <a:pt x="573772" y="193476"/>
                </a:lnTo>
                <a:lnTo>
                  <a:pt x="568229" y="198443"/>
                </a:lnTo>
                <a:lnTo>
                  <a:pt x="556750" y="204861"/>
                </a:lnTo>
                <a:lnTo>
                  <a:pt x="543821" y="208712"/>
                </a:lnTo>
                <a:lnTo>
                  <a:pt x="529440" y="209996"/>
                </a:lnTo>
                <a:close/>
              </a:path>
              <a:path w="2131695" h="210184">
                <a:moveTo>
                  <a:pt x="573772" y="193476"/>
                </a:moveTo>
                <a:lnTo>
                  <a:pt x="537775" y="193476"/>
                </a:lnTo>
                <a:lnTo>
                  <a:pt x="550462" y="192332"/>
                </a:lnTo>
                <a:lnTo>
                  <a:pt x="561439" y="188900"/>
                </a:lnTo>
                <a:lnTo>
                  <a:pt x="570703" y="183179"/>
                </a:lnTo>
                <a:lnTo>
                  <a:pt x="578256" y="175170"/>
                </a:lnTo>
                <a:lnTo>
                  <a:pt x="578256" y="147488"/>
                </a:lnTo>
                <a:lnTo>
                  <a:pt x="570703" y="139479"/>
                </a:lnTo>
                <a:lnTo>
                  <a:pt x="561439" y="133759"/>
                </a:lnTo>
                <a:lnTo>
                  <a:pt x="550462" y="130326"/>
                </a:lnTo>
                <a:lnTo>
                  <a:pt x="537775" y="129182"/>
                </a:lnTo>
                <a:lnTo>
                  <a:pt x="574408" y="129182"/>
                </a:lnTo>
                <a:lnTo>
                  <a:pt x="578256" y="132754"/>
                </a:lnTo>
                <a:lnTo>
                  <a:pt x="601176" y="132754"/>
                </a:lnTo>
                <a:lnTo>
                  <a:pt x="601176" y="189458"/>
                </a:lnTo>
                <a:lnTo>
                  <a:pt x="578256" y="189458"/>
                </a:lnTo>
                <a:lnTo>
                  <a:pt x="573772" y="193476"/>
                </a:lnTo>
                <a:close/>
              </a:path>
              <a:path w="2131695" h="210184">
                <a:moveTo>
                  <a:pt x="601176" y="206275"/>
                </a:moveTo>
                <a:lnTo>
                  <a:pt x="578256" y="206275"/>
                </a:lnTo>
                <a:lnTo>
                  <a:pt x="578256" y="189458"/>
                </a:lnTo>
                <a:lnTo>
                  <a:pt x="601176" y="189458"/>
                </a:lnTo>
                <a:lnTo>
                  <a:pt x="601176" y="206275"/>
                </a:lnTo>
                <a:close/>
              </a:path>
              <a:path w="2131695" h="210184">
                <a:moveTo>
                  <a:pt x="690294" y="80367"/>
                </a:moveTo>
                <a:lnTo>
                  <a:pt x="669681" y="80367"/>
                </a:lnTo>
                <a:lnTo>
                  <a:pt x="672853" y="76023"/>
                </a:lnTo>
                <a:lnTo>
                  <a:pt x="710413" y="55875"/>
                </a:lnTo>
                <a:lnTo>
                  <a:pt x="717306" y="55364"/>
                </a:lnTo>
                <a:lnTo>
                  <a:pt x="725368" y="55875"/>
                </a:lnTo>
                <a:lnTo>
                  <a:pt x="754788" y="75753"/>
                </a:lnTo>
                <a:lnTo>
                  <a:pt x="700935" y="75753"/>
                </a:lnTo>
                <a:lnTo>
                  <a:pt x="693642" y="78134"/>
                </a:lnTo>
                <a:lnTo>
                  <a:pt x="690294" y="80367"/>
                </a:lnTo>
                <a:close/>
              </a:path>
              <a:path w="2131695" h="210184">
                <a:moveTo>
                  <a:pt x="774669" y="82897"/>
                </a:moveTo>
                <a:lnTo>
                  <a:pt x="756894" y="82897"/>
                </a:lnTo>
                <a:lnTo>
                  <a:pt x="761089" y="77204"/>
                </a:lnTo>
                <a:lnTo>
                  <a:pt x="799431" y="55857"/>
                </a:lnTo>
                <a:lnTo>
                  <a:pt x="806305" y="55364"/>
                </a:lnTo>
                <a:lnTo>
                  <a:pt x="824276" y="58145"/>
                </a:lnTo>
                <a:lnTo>
                  <a:pt x="837113" y="66488"/>
                </a:lnTo>
                <a:lnTo>
                  <a:pt x="842244" y="75753"/>
                </a:lnTo>
                <a:lnTo>
                  <a:pt x="789636" y="75753"/>
                </a:lnTo>
                <a:lnTo>
                  <a:pt x="782145" y="78085"/>
                </a:lnTo>
                <a:lnTo>
                  <a:pt x="774669" y="82897"/>
                </a:lnTo>
                <a:close/>
              </a:path>
              <a:path w="2131695" h="210184">
                <a:moveTo>
                  <a:pt x="669681" y="206275"/>
                </a:moveTo>
                <a:lnTo>
                  <a:pt x="646910" y="206275"/>
                </a:lnTo>
                <a:lnTo>
                  <a:pt x="646910" y="59084"/>
                </a:lnTo>
                <a:lnTo>
                  <a:pt x="669681" y="59084"/>
                </a:lnTo>
                <a:lnTo>
                  <a:pt x="669681" y="80367"/>
                </a:lnTo>
                <a:lnTo>
                  <a:pt x="690294" y="80367"/>
                </a:lnTo>
                <a:lnTo>
                  <a:pt x="686498" y="82897"/>
                </a:lnTo>
                <a:lnTo>
                  <a:pt x="679355" y="87560"/>
                </a:lnTo>
                <a:lnTo>
                  <a:pt x="673749" y="92819"/>
                </a:lnTo>
                <a:lnTo>
                  <a:pt x="669681" y="98673"/>
                </a:lnTo>
                <a:lnTo>
                  <a:pt x="669681" y="206275"/>
                </a:lnTo>
                <a:close/>
              </a:path>
              <a:path w="2131695" h="210184">
                <a:moveTo>
                  <a:pt x="758382" y="206275"/>
                </a:moveTo>
                <a:lnTo>
                  <a:pt x="735612" y="206275"/>
                </a:lnTo>
                <a:lnTo>
                  <a:pt x="735612" y="106263"/>
                </a:lnTo>
                <a:lnTo>
                  <a:pt x="733910" y="92915"/>
                </a:lnTo>
                <a:lnTo>
                  <a:pt x="728803" y="83380"/>
                </a:lnTo>
                <a:lnTo>
                  <a:pt x="720292" y="77660"/>
                </a:lnTo>
                <a:lnTo>
                  <a:pt x="708376" y="75753"/>
                </a:lnTo>
                <a:lnTo>
                  <a:pt x="754788" y="75753"/>
                </a:lnTo>
                <a:lnTo>
                  <a:pt x="756894" y="82897"/>
                </a:lnTo>
                <a:lnTo>
                  <a:pt x="774669" y="82897"/>
                </a:lnTo>
                <a:lnTo>
                  <a:pt x="767759" y="87312"/>
                </a:lnTo>
                <a:lnTo>
                  <a:pt x="762252" y="92521"/>
                </a:lnTo>
                <a:lnTo>
                  <a:pt x="758382" y="98375"/>
                </a:lnTo>
                <a:lnTo>
                  <a:pt x="758382" y="206275"/>
                </a:lnTo>
                <a:close/>
              </a:path>
              <a:path w="2131695" h="210184">
                <a:moveTo>
                  <a:pt x="847382" y="206275"/>
                </a:moveTo>
                <a:lnTo>
                  <a:pt x="824611" y="206275"/>
                </a:lnTo>
                <a:lnTo>
                  <a:pt x="824611" y="106263"/>
                </a:lnTo>
                <a:lnTo>
                  <a:pt x="822909" y="92915"/>
                </a:lnTo>
                <a:lnTo>
                  <a:pt x="817802" y="83380"/>
                </a:lnTo>
                <a:lnTo>
                  <a:pt x="809291" y="77660"/>
                </a:lnTo>
                <a:lnTo>
                  <a:pt x="797375" y="75753"/>
                </a:lnTo>
                <a:lnTo>
                  <a:pt x="842244" y="75753"/>
                </a:lnTo>
                <a:lnTo>
                  <a:pt x="844814" y="80395"/>
                </a:lnTo>
                <a:lnTo>
                  <a:pt x="847382" y="99863"/>
                </a:lnTo>
                <a:lnTo>
                  <a:pt x="847382" y="206275"/>
                </a:lnTo>
                <a:close/>
              </a:path>
              <a:path w="2131695" h="210184">
                <a:moveTo>
                  <a:pt x="959566" y="209996"/>
                </a:moveTo>
                <a:lnTo>
                  <a:pt x="916648" y="197857"/>
                </a:lnTo>
                <a:lnTo>
                  <a:pt x="889766" y="163562"/>
                </a:lnTo>
                <a:lnTo>
                  <a:pt x="884557" y="132457"/>
                </a:lnTo>
                <a:lnTo>
                  <a:pt x="885850" y="116811"/>
                </a:lnTo>
                <a:lnTo>
                  <a:pt x="905244" y="77688"/>
                </a:lnTo>
                <a:lnTo>
                  <a:pt x="942274" y="56759"/>
                </a:lnTo>
                <a:lnTo>
                  <a:pt x="957185" y="55364"/>
                </a:lnTo>
                <a:lnTo>
                  <a:pt x="972273" y="56740"/>
                </a:lnTo>
                <a:lnTo>
                  <a:pt x="985835" y="60870"/>
                </a:lnTo>
                <a:lnTo>
                  <a:pt x="997871" y="67754"/>
                </a:lnTo>
                <a:lnTo>
                  <a:pt x="1004973" y="74265"/>
                </a:lnTo>
                <a:lnTo>
                  <a:pt x="956888" y="74265"/>
                </a:lnTo>
                <a:lnTo>
                  <a:pt x="947056" y="75167"/>
                </a:lnTo>
                <a:lnTo>
                  <a:pt x="912500" y="104514"/>
                </a:lnTo>
                <a:lnTo>
                  <a:pt x="908667" y="123378"/>
                </a:lnTo>
                <a:lnTo>
                  <a:pt x="1027077" y="123378"/>
                </a:lnTo>
                <a:lnTo>
                  <a:pt x="1027878" y="134391"/>
                </a:lnTo>
                <a:lnTo>
                  <a:pt x="1027878" y="140196"/>
                </a:lnTo>
                <a:lnTo>
                  <a:pt x="908667" y="140196"/>
                </a:lnTo>
                <a:lnTo>
                  <a:pt x="910128" y="150921"/>
                </a:lnTo>
                <a:lnTo>
                  <a:pt x="932880" y="183142"/>
                </a:lnTo>
                <a:lnTo>
                  <a:pt x="961650" y="191095"/>
                </a:lnTo>
                <a:lnTo>
                  <a:pt x="1013513" y="191095"/>
                </a:lnTo>
                <a:lnTo>
                  <a:pt x="1005973" y="197271"/>
                </a:lnTo>
                <a:lnTo>
                  <a:pt x="992197" y="204341"/>
                </a:lnTo>
                <a:lnTo>
                  <a:pt x="976728" y="208582"/>
                </a:lnTo>
                <a:lnTo>
                  <a:pt x="959566" y="209996"/>
                </a:lnTo>
                <a:close/>
              </a:path>
              <a:path w="2131695" h="210184">
                <a:moveTo>
                  <a:pt x="1027077" y="123378"/>
                </a:moveTo>
                <a:lnTo>
                  <a:pt x="1005257" y="123378"/>
                </a:lnTo>
                <a:lnTo>
                  <a:pt x="1004419" y="113565"/>
                </a:lnTo>
                <a:lnTo>
                  <a:pt x="1001908" y="104514"/>
                </a:lnTo>
                <a:lnTo>
                  <a:pt x="967166" y="75167"/>
                </a:lnTo>
                <a:lnTo>
                  <a:pt x="956888" y="74265"/>
                </a:lnTo>
                <a:lnTo>
                  <a:pt x="1004973" y="74265"/>
                </a:lnTo>
                <a:lnTo>
                  <a:pt x="1008382" y="77390"/>
                </a:lnTo>
                <a:lnTo>
                  <a:pt x="1016912" y="89157"/>
                </a:lnTo>
                <a:lnTo>
                  <a:pt x="1023004" y="102579"/>
                </a:lnTo>
                <a:lnTo>
                  <a:pt x="1026660" y="117657"/>
                </a:lnTo>
                <a:lnTo>
                  <a:pt x="1027077" y="123378"/>
                </a:lnTo>
                <a:close/>
              </a:path>
              <a:path w="2131695" h="210184">
                <a:moveTo>
                  <a:pt x="1013513" y="191095"/>
                </a:moveTo>
                <a:lnTo>
                  <a:pt x="961650" y="191095"/>
                </a:lnTo>
                <a:lnTo>
                  <a:pt x="974598" y="189932"/>
                </a:lnTo>
                <a:lnTo>
                  <a:pt x="986504" y="186444"/>
                </a:lnTo>
                <a:lnTo>
                  <a:pt x="997369" y="180630"/>
                </a:lnTo>
                <a:lnTo>
                  <a:pt x="1007191" y="172491"/>
                </a:lnTo>
                <a:lnTo>
                  <a:pt x="1018056" y="187374"/>
                </a:lnTo>
                <a:lnTo>
                  <a:pt x="1013513" y="191095"/>
                </a:lnTo>
                <a:close/>
              </a:path>
              <a:path w="2131695" h="210184">
                <a:moveTo>
                  <a:pt x="1115393" y="206275"/>
                </a:moveTo>
                <a:lnTo>
                  <a:pt x="1092474" y="206275"/>
                </a:lnTo>
                <a:lnTo>
                  <a:pt x="1045593" y="59084"/>
                </a:lnTo>
                <a:lnTo>
                  <a:pt x="1069257" y="59084"/>
                </a:lnTo>
                <a:lnTo>
                  <a:pt x="1105273" y="176361"/>
                </a:lnTo>
                <a:lnTo>
                  <a:pt x="1125101" y="176361"/>
                </a:lnTo>
                <a:lnTo>
                  <a:pt x="1115393" y="206275"/>
                </a:lnTo>
                <a:close/>
              </a:path>
              <a:path w="2131695" h="210184">
                <a:moveTo>
                  <a:pt x="1125101" y="176361"/>
                </a:moveTo>
                <a:lnTo>
                  <a:pt x="1105273" y="176361"/>
                </a:lnTo>
                <a:lnTo>
                  <a:pt x="1143968" y="59084"/>
                </a:lnTo>
                <a:lnTo>
                  <a:pt x="1163465" y="59084"/>
                </a:lnTo>
                <a:lnTo>
                  <a:pt x="1172991" y="87957"/>
                </a:lnTo>
                <a:lnTo>
                  <a:pt x="1153791" y="87957"/>
                </a:lnTo>
                <a:lnTo>
                  <a:pt x="1125101" y="176361"/>
                </a:lnTo>
                <a:close/>
              </a:path>
              <a:path w="2131695" h="210184">
                <a:moveTo>
                  <a:pt x="1224517" y="176361"/>
                </a:moveTo>
                <a:lnTo>
                  <a:pt x="1202160" y="176361"/>
                </a:lnTo>
                <a:lnTo>
                  <a:pt x="1238177" y="59084"/>
                </a:lnTo>
                <a:lnTo>
                  <a:pt x="1261989" y="59084"/>
                </a:lnTo>
                <a:lnTo>
                  <a:pt x="1224517" y="176361"/>
                </a:lnTo>
                <a:close/>
              </a:path>
              <a:path w="2131695" h="210184">
                <a:moveTo>
                  <a:pt x="1214959" y="206275"/>
                </a:moveTo>
                <a:lnTo>
                  <a:pt x="1192189" y="206275"/>
                </a:lnTo>
                <a:lnTo>
                  <a:pt x="1153791" y="87957"/>
                </a:lnTo>
                <a:lnTo>
                  <a:pt x="1172991" y="87957"/>
                </a:lnTo>
                <a:lnTo>
                  <a:pt x="1202160" y="176361"/>
                </a:lnTo>
                <a:lnTo>
                  <a:pt x="1224517" y="176361"/>
                </a:lnTo>
                <a:lnTo>
                  <a:pt x="1214959" y="206275"/>
                </a:lnTo>
                <a:close/>
              </a:path>
              <a:path w="2131695" h="210184">
                <a:moveTo>
                  <a:pt x="1352809" y="209996"/>
                </a:moveTo>
                <a:lnTo>
                  <a:pt x="1311258" y="197773"/>
                </a:lnTo>
                <a:lnTo>
                  <a:pt x="1284981" y="163376"/>
                </a:lnTo>
                <a:lnTo>
                  <a:pt x="1279884" y="132457"/>
                </a:lnTo>
                <a:lnTo>
                  <a:pt x="1281158" y="116206"/>
                </a:lnTo>
                <a:lnTo>
                  <a:pt x="1300273" y="76944"/>
                </a:lnTo>
                <a:lnTo>
                  <a:pt x="1337527" y="56712"/>
                </a:lnTo>
                <a:lnTo>
                  <a:pt x="1352809" y="55364"/>
                </a:lnTo>
                <a:lnTo>
                  <a:pt x="1368083" y="56712"/>
                </a:lnTo>
                <a:lnTo>
                  <a:pt x="1381905" y="60759"/>
                </a:lnTo>
                <a:lnTo>
                  <a:pt x="1394276" y="67502"/>
                </a:lnTo>
                <a:lnTo>
                  <a:pt x="1403820" y="75753"/>
                </a:lnTo>
                <a:lnTo>
                  <a:pt x="1352809" y="75753"/>
                </a:lnTo>
                <a:lnTo>
                  <a:pt x="1342539" y="76758"/>
                </a:lnTo>
                <a:lnTo>
                  <a:pt x="1311482" y="100142"/>
                </a:lnTo>
                <a:lnTo>
                  <a:pt x="1303696" y="132457"/>
                </a:lnTo>
                <a:lnTo>
                  <a:pt x="1304552" y="144521"/>
                </a:lnTo>
                <a:lnTo>
                  <a:pt x="1324737" y="180584"/>
                </a:lnTo>
                <a:lnTo>
                  <a:pt x="1352809" y="189458"/>
                </a:lnTo>
                <a:lnTo>
                  <a:pt x="1403829" y="189458"/>
                </a:lnTo>
                <a:lnTo>
                  <a:pt x="1394277" y="197773"/>
                </a:lnTo>
                <a:lnTo>
                  <a:pt x="1381905" y="204564"/>
                </a:lnTo>
                <a:lnTo>
                  <a:pt x="1368083" y="208638"/>
                </a:lnTo>
                <a:lnTo>
                  <a:pt x="1352809" y="209996"/>
                </a:lnTo>
                <a:close/>
              </a:path>
              <a:path w="2131695" h="210184">
                <a:moveTo>
                  <a:pt x="1403829" y="189458"/>
                </a:moveTo>
                <a:lnTo>
                  <a:pt x="1352809" y="189458"/>
                </a:lnTo>
                <a:lnTo>
                  <a:pt x="1362976" y="188462"/>
                </a:lnTo>
                <a:lnTo>
                  <a:pt x="1372194" y="185477"/>
                </a:lnTo>
                <a:lnTo>
                  <a:pt x="1398053" y="155227"/>
                </a:lnTo>
                <a:lnTo>
                  <a:pt x="1401476" y="132457"/>
                </a:lnTo>
                <a:lnTo>
                  <a:pt x="1400620" y="120653"/>
                </a:lnTo>
                <a:lnTo>
                  <a:pt x="1380463" y="84794"/>
                </a:lnTo>
                <a:lnTo>
                  <a:pt x="1352809" y="75753"/>
                </a:lnTo>
                <a:lnTo>
                  <a:pt x="1403820" y="75753"/>
                </a:lnTo>
                <a:lnTo>
                  <a:pt x="1424312" y="116206"/>
                </a:lnTo>
                <a:lnTo>
                  <a:pt x="1425586" y="132457"/>
                </a:lnTo>
                <a:lnTo>
                  <a:pt x="1424312" y="148669"/>
                </a:lnTo>
                <a:lnTo>
                  <a:pt x="1420489" y="163376"/>
                </a:lnTo>
                <a:lnTo>
                  <a:pt x="1414117" y="176575"/>
                </a:lnTo>
                <a:lnTo>
                  <a:pt x="1405197" y="188267"/>
                </a:lnTo>
                <a:lnTo>
                  <a:pt x="1403829" y="189458"/>
                </a:lnTo>
                <a:close/>
              </a:path>
              <a:path w="2131695" h="210184">
                <a:moveTo>
                  <a:pt x="1507998" y="82897"/>
                </a:moveTo>
                <a:lnTo>
                  <a:pt x="1485632" y="82897"/>
                </a:lnTo>
                <a:lnTo>
                  <a:pt x="1496348" y="71111"/>
                </a:lnTo>
                <a:lnTo>
                  <a:pt x="1508105" y="62693"/>
                </a:lnTo>
                <a:lnTo>
                  <a:pt x="1520904" y="57642"/>
                </a:lnTo>
                <a:lnTo>
                  <a:pt x="1534745" y="55959"/>
                </a:lnTo>
                <a:lnTo>
                  <a:pt x="1534745" y="78581"/>
                </a:lnTo>
                <a:lnTo>
                  <a:pt x="1518672" y="78581"/>
                </a:lnTo>
                <a:lnTo>
                  <a:pt x="1511082" y="81061"/>
                </a:lnTo>
                <a:lnTo>
                  <a:pt x="1507998" y="82897"/>
                </a:lnTo>
                <a:close/>
              </a:path>
              <a:path w="2131695" h="210184">
                <a:moveTo>
                  <a:pt x="1485632" y="206275"/>
                </a:moveTo>
                <a:lnTo>
                  <a:pt x="1462861" y="206275"/>
                </a:lnTo>
                <a:lnTo>
                  <a:pt x="1462861" y="59084"/>
                </a:lnTo>
                <a:lnTo>
                  <a:pt x="1485632" y="59084"/>
                </a:lnTo>
                <a:lnTo>
                  <a:pt x="1485632" y="82897"/>
                </a:lnTo>
                <a:lnTo>
                  <a:pt x="1507998" y="82897"/>
                </a:lnTo>
                <a:lnTo>
                  <a:pt x="1494413" y="90983"/>
                </a:lnTo>
                <a:lnTo>
                  <a:pt x="1488708" y="96341"/>
                </a:lnTo>
                <a:lnTo>
                  <a:pt x="1485632" y="102096"/>
                </a:lnTo>
                <a:lnTo>
                  <a:pt x="1485632" y="206275"/>
                </a:lnTo>
                <a:close/>
              </a:path>
              <a:path w="2131695" h="210184">
                <a:moveTo>
                  <a:pt x="1534745" y="79474"/>
                </a:moveTo>
                <a:lnTo>
                  <a:pt x="1525518" y="78581"/>
                </a:lnTo>
                <a:lnTo>
                  <a:pt x="1534745" y="78581"/>
                </a:lnTo>
                <a:lnTo>
                  <a:pt x="1534745" y="79474"/>
                </a:lnTo>
                <a:close/>
              </a:path>
              <a:path w="2131695" h="210184">
                <a:moveTo>
                  <a:pt x="1586216" y="206275"/>
                </a:moveTo>
                <a:lnTo>
                  <a:pt x="1563446" y="206275"/>
                </a:lnTo>
                <a:lnTo>
                  <a:pt x="1563446" y="2976"/>
                </a:lnTo>
                <a:lnTo>
                  <a:pt x="1586216" y="2976"/>
                </a:lnTo>
                <a:lnTo>
                  <a:pt x="1586216" y="137368"/>
                </a:lnTo>
                <a:lnTo>
                  <a:pt x="1636883" y="137368"/>
                </a:lnTo>
                <a:lnTo>
                  <a:pt x="1639183" y="140196"/>
                </a:lnTo>
                <a:lnTo>
                  <a:pt x="1610624" y="140196"/>
                </a:lnTo>
                <a:lnTo>
                  <a:pt x="1586216" y="164157"/>
                </a:lnTo>
                <a:lnTo>
                  <a:pt x="1586216" y="206275"/>
                </a:lnTo>
                <a:close/>
              </a:path>
              <a:path w="2131695" h="210184">
                <a:moveTo>
                  <a:pt x="1636883" y="137368"/>
                </a:moveTo>
                <a:lnTo>
                  <a:pt x="1586216" y="137368"/>
                </a:lnTo>
                <a:lnTo>
                  <a:pt x="1663607" y="59084"/>
                </a:lnTo>
                <a:lnTo>
                  <a:pt x="1692629" y="59084"/>
                </a:lnTo>
                <a:lnTo>
                  <a:pt x="1627442" y="125759"/>
                </a:lnTo>
                <a:lnTo>
                  <a:pt x="1636883" y="137368"/>
                </a:lnTo>
                <a:close/>
              </a:path>
              <a:path w="2131695" h="210184">
                <a:moveTo>
                  <a:pt x="1692926" y="206275"/>
                </a:moveTo>
                <a:lnTo>
                  <a:pt x="1663607" y="206275"/>
                </a:lnTo>
                <a:lnTo>
                  <a:pt x="1610624" y="140196"/>
                </a:lnTo>
                <a:lnTo>
                  <a:pt x="1639183" y="140196"/>
                </a:lnTo>
                <a:lnTo>
                  <a:pt x="1692926" y="206275"/>
                </a:lnTo>
                <a:close/>
              </a:path>
              <a:path w="2131695" h="210184">
                <a:moveTo>
                  <a:pt x="1827922" y="59084"/>
                </a:moveTo>
                <a:lnTo>
                  <a:pt x="1805151" y="59084"/>
                </a:lnTo>
                <a:lnTo>
                  <a:pt x="1805151" y="47773"/>
                </a:lnTo>
                <a:lnTo>
                  <a:pt x="1822713" y="7032"/>
                </a:lnTo>
                <a:lnTo>
                  <a:pt x="1847716" y="0"/>
                </a:lnTo>
                <a:lnTo>
                  <a:pt x="1856636" y="697"/>
                </a:lnTo>
                <a:lnTo>
                  <a:pt x="1864794" y="2790"/>
                </a:lnTo>
                <a:lnTo>
                  <a:pt x="1872189" y="6278"/>
                </a:lnTo>
                <a:lnTo>
                  <a:pt x="1878821" y="11162"/>
                </a:lnTo>
                <a:lnTo>
                  <a:pt x="1874087" y="18752"/>
                </a:lnTo>
                <a:lnTo>
                  <a:pt x="1851139" y="18752"/>
                </a:lnTo>
                <a:lnTo>
                  <a:pt x="1840982" y="20566"/>
                </a:lnTo>
                <a:lnTo>
                  <a:pt x="1833726" y="26007"/>
                </a:lnTo>
                <a:lnTo>
                  <a:pt x="1829373" y="35076"/>
                </a:lnTo>
                <a:lnTo>
                  <a:pt x="1827922" y="47773"/>
                </a:lnTo>
                <a:lnTo>
                  <a:pt x="1827922" y="59084"/>
                </a:lnTo>
                <a:close/>
              </a:path>
              <a:path w="2131695" h="210184">
                <a:moveTo>
                  <a:pt x="1869445" y="26193"/>
                </a:moveTo>
                <a:lnTo>
                  <a:pt x="1864087" y="21232"/>
                </a:lnTo>
                <a:lnTo>
                  <a:pt x="1857985" y="18752"/>
                </a:lnTo>
                <a:lnTo>
                  <a:pt x="1874087" y="18752"/>
                </a:lnTo>
                <a:lnTo>
                  <a:pt x="1869445" y="26193"/>
                </a:lnTo>
                <a:close/>
              </a:path>
              <a:path w="2131695" h="210184">
                <a:moveTo>
                  <a:pt x="1949304" y="209996"/>
                </a:moveTo>
                <a:lnTo>
                  <a:pt x="1907753" y="197773"/>
                </a:lnTo>
                <a:lnTo>
                  <a:pt x="1881476" y="163376"/>
                </a:lnTo>
                <a:lnTo>
                  <a:pt x="1876378" y="132457"/>
                </a:lnTo>
                <a:lnTo>
                  <a:pt x="1877653" y="116206"/>
                </a:lnTo>
                <a:lnTo>
                  <a:pt x="1896768" y="76944"/>
                </a:lnTo>
                <a:lnTo>
                  <a:pt x="1934021" y="56712"/>
                </a:lnTo>
                <a:lnTo>
                  <a:pt x="1949304" y="55364"/>
                </a:lnTo>
                <a:lnTo>
                  <a:pt x="1964577" y="56712"/>
                </a:lnTo>
                <a:lnTo>
                  <a:pt x="1978400" y="60759"/>
                </a:lnTo>
                <a:lnTo>
                  <a:pt x="1990771" y="67502"/>
                </a:lnTo>
                <a:lnTo>
                  <a:pt x="2000314" y="75753"/>
                </a:lnTo>
                <a:lnTo>
                  <a:pt x="1949304" y="75753"/>
                </a:lnTo>
                <a:lnTo>
                  <a:pt x="1939034" y="76758"/>
                </a:lnTo>
                <a:lnTo>
                  <a:pt x="1907976" y="100142"/>
                </a:lnTo>
                <a:lnTo>
                  <a:pt x="1900191" y="132457"/>
                </a:lnTo>
                <a:lnTo>
                  <a:pt x="1901046" y="144521"/>
                </a:lnTo>
                <a:lnTo>
                  <a:pt x="1921231" y="180584"/>
                </a:lnTo>
                <a:lnTo>
                  <a:pt x="1949304" y="189458"/>
                </a:lnTo>
                <a:lnTo>
                  <a:pt x="2000324" y="189458"/>
                </a:lnTo>
                <a:lnTo>
                  <a:pt x="1990771" y="197773"/>
                </a:lnTo>
                <a:lnTo>
                  <a:pt x="1978400" y="204564"/>
                </a:lnTo>
                <a:lnTo>
                  <a:pt x="1964578" y="208638"/>
                </a:lnTo>
                <a:lnTo>
                  <a:pt x="1949304" y="209996"/>
                </a:lnTo>
                <a:close/>
              </a:path>
              <a:path w="2131695" h="210184">
                <a:moveTo>
                  <a:pt x="1857836" y="79176"/>
                </a:moveTo>
                <a:lnTo>
                  <a:pt x="1780744" y="79176"/>
                </a:lnTo>
                <a:lnTo>
                  <a:pt x="1780744" y="59084"/>
                </a:lnTo>
                <a:lnTo>
                  <a:pt x="1857836" y="59084"/>
                </a:lnTo>
                <a:lnTo>
                  <a:pt x="1857836" y="79176"/>
                </a:lnTo>
                <a:close/>
              </a:path>
              <a:path w="2131695" h="210184">
                <a:moveTo>
                  <a:pt x="2000324" y="189458"/>
                </a:moveTo>
                <a:lnTo>
                  <a:pt x="1949304" y="189458"/>
                </a:lnTo>
                <a:lnTo>
                  <a:pt x="1959471" y="188462"/>
                </a:lnTo>
                <a:lnTo>
                  <a:pt x="1968689" y="185477"/>
                </a:lnTo>
                <a:lnTo>
                  <a:pt x="1994548" y="155227"/>
                </a:lnTo>
                <a:lnTo>
                  <a:pt x="1997971" y="132457"/>
                </a:lnTo>
                <a:lnTo>
                  <a:pt x="1997115" y="120653"/>
                </a:lnTo>
                <a:lnTo>
                  <a:pt x="1976958" y="84794"/>
                </a:lnTo>
                <a:lnTo>
                  <a:pt x="1949304" y="75753"/>
                </a:lnTo>
                <a:lnTo>
                  <a:pt x="2000314" y="75753"/>
                </a:lnTo>
                <a:lnTo>
                  <a:pt x="2020807" y="116206"/>
                </a:lnTo>
                <a:lnTo>
                  <a:pt x="2022081" y="132457"/>
                </a:lnTo>
                <a:lnTo>
                  <a:pt x="2020807" y="148669"/>
                </a:lnTo>
                <a:lnTo>
                  <a:pt x="2016984" y="163376"/>
                </a:lnTo>
                <a:lnTo>
                  <a:pt x="2010612" y="176575"/>
                </a:lnTo>
                <a:lnTo>
                  <a:pt x="2001691" y="188267"/>
                </a:lnTo>
                <a:lnTo>
                  <a:pt x="2000324" y="189458"/>
                </a:lnTo>
                <a:close/>
              </a:path>
              <a:path w="2131695" h="210184">
                <a:moveTo>
                  <a:pt x="1827922" y="206275"/>
                </a:moveTo>
                <a:lnTo>
                  <a:pt x="1805151" y="206275"/>
                </a:lnTo>
                <a:lnTo>
                  <a:pt x="1805151" y="79176"/>
                </a:lnTo>
                <a:lnTo>
                  <a:pt x="1827922" y="79176"/>
                </a:lnTo>
                <a:lnTo>
                  <a:pt x="1827922" y="206275"/>
                </a:lnTo>
                <a:close/>
              </a:path>
              <a:path w="2131695" h="210184">
                <a:moveTo>
                  <a:pt x="2104493" y="82897"/>
                </a:moveTo>
                <a:lnTo>
                  <a:pt x="2082127" y="82897"/>
                </a:lnTo>
                <a:lnTo>
                  <a:pt x="2092842" y="71111"/>
                </a:lnTo>
                <a:lnTo>
                  <a:pt x="2104600" y="62693"/>
                </a:lnTo>
                <a:lnTo>
                  <a:pt x="2117399" y="57642"/>
                </a:lnTo>
                <a:lnTo>
                  <a:pt x="2131240" y="55959"/>
                </a:lnTo>
                <a:lnTo>
                  <a:pt x="2131240" y="78581"/>
                </a:lnTo>
                <a:lnTo>
                  <a:pt x="2115167" y="78581"/>
                </a:lnTo>
                <a:lnTo>
                  <a:pt x="2107576" y="81061"/>
                </a:lnTo>
                <a:lnTo>
                  <a:pt x="2104493" y="82897"/>
                </a:lnTo>
                <a:close/>
              </a:path>
              <a:path w="2131695" h="210184">
                <a:moveTo>
                  <a:pt x="2082127" y="206275"/>
                </a:moveTo>
                <a:lnTo>
                  <a:pt x="2059356" y="206275"/>
                </a:lnTo>
                <a:lnTo>
                  <a:pt x="2059356" y="59084"/>
                </a:lnTo>
                <a:lnTo>
                  <a:pt x="2082127" y="59084"/>
                </a:lnTo>
                <a:lnTo>
                  <a:pt x="2082127" y="82897"/>
                </a:lnTo>
                <a:lnTo>
                  <a:pt x="2104493" y="82897"/>
                </a:lnTo>
                <a:lnTo>
                  <a:pt x="2090908" y="90983"/>
                </a:lnTo>
                <a:lnTo>
                  <a:pt x="2085203" y="96341"/>
                </a:lnTo>
                <a:lnTo>
                  <a:pt x="2082127" y="102096"/>
                </a:lnTo>
                <a:lnTo>
                  <a:pt x="2082127" y="206275"/>
                </a:lnTo>
                <a:close/>
              </a:path>
              <a:path w="2131695" h="210184">
                <a:moveTo>
                  <a:pt x="2131240" y="79474"/>
                </a:moveTo>
                <a:lnTo>
                  <a:pt x="2122013" y="78581"/>
                </a:lnTo>
                <a:lnTo>
                  <a:pt x="2131240" y="78581"/>
                </a:lnTo>
                <a:lnTo>
                  <a:pt x="2131240" y="79474"/>
                </a:lnTo>
                <a:close/>
              </a:path>
            </a:pathLst>
          </a:custGeom>
          <a:solidFill>
            <a:srgbClr val="616161"/>
          </a:solidFill>
        </p:spPr>
        <p:txBody>
          <a:bodyPr wrap="square" lIns="0" tIns="0" rIns="0" bIns="0" rtlCol="0"/>
          <a:lstStyle/>
          <a:p>
            <a:endParaRPr/>
          </a:p>
        </p:txBody>
      </p:sp>
      <p:pic>
        <p:nvPicPr>
          <p:cNvPr id="4" name="object 4"/>
          <p:cNvPicPr/>
          <p:nvPr/>
        </p:nvPicPr>
        <p:blipFill>
          <a:blip r:embed="rId3" cstate="print"/>
          <a:stretch>
            <a:fillRect/>
          </a:stretch>
        </p:blipFill>
        <p:spPr>
          <a:xfrm>
            <a:off x="2584361" y="1321704"/>
            <a:ext cx="2027838" cy="268783"/>
          </a:xfrm>
          <a:prstGeom prst="rect">
            <a:avLst/>
          </a:prstGeom>
        </p:spPr>
      </p:pic>
      <p:sp>
        <p:nvSpPr>
          <p:cNvPr id="5" name="object 5"/>
          <p:cNvSpPr/>
          <p:nvPr/>
        </p:nvSpPr>
        <p:spPr>
          <a:xfrm>
            <a:off x="4724634" y="1327508"/>
            <a:ext cx="466725" cy="207645"/>
          </a:xfrm>
          <a:custGeom>
            <a:avLst/>
            <a:gdLst/>
            <a:ahLst/>
            <a:cxnLst/>
            <a:rect l="l" t="t" r="r" b="b"/>
            <a:pathLst>
              <a:path w="466725" h="207644">
                <a:moveTo>
                  <a:pt x="18008" y="92719"/>
                </a:moveTo>
                <a:lnTo>
                  <a:pt x="49262" y="53912"/>
                </a:lnTo>
                <a:lnTo>
                  <a:pt x="66228" y="52387"/>
                </a:lnTo>
                <a:lnTo>
                  <a:pt x="79009" y="53206"/>
                </a:lnTo>
                <a:lnTo>
                  <a:pt x="90264" y="55661"/>
                </a:lnTo>
                <a:lnTo>
                  <a:pt x="99994" y="59754"/>
                </a:lnTo>
                <a:lnTo>
                  <a:pt x="108198" y="65484"/>
                </a:lnTo>
                <a:lnTo>
                  <a:pt x="114315" y="72181"/>
                </a:lnTo>
                <a:lnTo>
                  <a:pt x="63103" y="72181"/>
                </a:lnTo>
                <a:lnTo>
                  <a:pt x="50573" y="73465"/>
                </a:lnTo>
                <a:lnTo>
                  <a:pt x="38881" y="77316"/>
                </a:lnTo>
                <a:lnTo>
                  <a:pt x="28026" y="83734"/>
                </a:lnTo>
                <a:lnTo>
                  <a:pt x="18008" y="92719"/>
                </a:lnTo>
                <a:close/>
              </a:path>
              <a:path w="466725" h="207644">
                <a:moveTo>
                  <a:pt x="123229" y="129778"/>
                </a:moveTo>
                <a:lnTo>
                  <a:pt x="100310" y="129778"/>
                </a:lnTo>
                <a:lnTo>
                  <a:pt x="100310" y="93364"/>
                </a:lnTo>
                <a:lnTo>
                  <a:pt x="96788" y="85725"/>
                </a:lnTo>
                <a:lnTo>
                  <a:pt x="63103" y="72181"/>
                </a:lnTo>
                <a:lnTo>
                  <a:pt x="114315" y="72181"/>
                </a:lnTo>
                <a:lnTo>
                  <a:pt x="114779" y="72693"/>
                </a:lnTo>
                <a:lnTo>
                  <a:pt x="119471" y="81185"/>
                </a:lnTo>
                <a:lnTo>
                  <a:pt x="122290" y="90989"/>
                </a:lnTo>
                <a:lnTo>
                  <a:pt x="123229" y="102096"/>
                </a:lnTo>
                <a:lnTo>
                  <a:pt x="123229" y="129778"/>
                </a:lnTo>
                <a:close/>
              </a:path>
              <a:path w="466725" h="207644">
                <a:moveTo>
                  <a:pt x="51494" y="207019"/>
                </a:moveTo>
                <a:lnTo>
                  <a:pt x="14585" y="193030"/>
                </a:lnTo>
                <a:lnTo>
                  <a:pt x="0" y="158204"/>
                </a:lnTo>
                <a:lnTo>
                  <a:pt x="902" y="148046"/>
                </a:lnTo>
                <a:lnTo>
                  <a:pt x="30993" y="113109"/>
                </a:lnTo>
                <a:lnTo>
                  <a:pt x="51494" y="109686"/>
                </a:lnTo>
                <a:lnTo>
                  <a:pt x="66433" y="110942"/>
                </a:lnTo>
                <a:lnTo>
                  <a:pt x="79548" y="114709"/>
                </a:lnTo>
                <a:lnTo>
                  <a:pt x="90840" y="120987"/>
                </a:lnTo>
                <a:lnTo>
                  <a:pt x="96462" y="126206"/>
                </a:lnTo>
                <a:lnTo>
                  <a:pt x="59828" y="126206"/>
                </a:lnTo>
                <a:lnTo>
                  <a:pt x="52099" y="126773"/>
                </a:lnTo>
                <a:lnTo>
                  <a:pt x="23514" y="148976"/>
                </a:lnTo>
                <a:lnTo>
                  <a:pt x="23514" y="167828"/>
                </a:lnTo>
                <a:lnTo>
                  <a:pt x="59828" y="190499"/>
                </a:lnTo>
                <a:lnTo>
                  <a:pt x="95825" y="190499"/>
                </a:lnTo>
                <a:lnTo>
                  <a:pt x="90282" y="195467"/>
                </a:lnTo>
                <a:lnTo>
                  <a:pt x="78804" y="201885"/>
                </a:lnTo>
                <a:lnTo>
                  <a:pt x="65874" y="205736"/>
                </a:lnTo>
                <a:lnTo>
                  <a:pt x="51494" y="207019"/>
                </a:lnTo>
                <a:close/>
              </a:path>
              <a:path w="466725" h="207644">
                <a:moveTo>
                  <a:pt x="95825" y="190499"/>
                </a:moveTo>
                <a:lnTo>
                  <a:pt x="59828" y="190499"/>
                </a:lnTo>
                <a:lnTo>
                  <a:pt x="72516" y="189355"/>
                </a:lnTo>
                <a:lnTo>
                  <a:pt x="83492" y="185923"/>
                </a:lnTo>
                <a:lnTo>
                  <a:pt x="92757" y="180202"/>
                </a:lnTo>
                <a:lnTo>
                  <a:pt x="100310" y="172194"/>
                </a:lnTo>
                <a:lnTo>
                  <a:pt x="100310" y="144512"/>
                </a:lnTo>
                <a:lnTo>
                  <a:pt x="92757" y="136503"/>
                </a:lnTo>
                <a:lnTo>
                  <a:pt x="83492" y="130782"/>
                </a:lnTo>
                <a:lnTo>
                  <a:pt x="72516" y="127350"/>
                </a:lnTo>
                <a:lnTo>
                  <a:pt x="59828" y="126206"/>
                </a:lnTo>
                <a:lnTo>
                  <a:pt x="96462" y="126206"/>
                </a:lnTo>
                <a:lnTo>
                  <a:pt x="100310" y="129778"/>
                </a:lnTo>
                <a:lnTo>
                  <a:pt x="123229" y="129778"/>
                </a:lnTo>
                <a:lnTo>
                  <a:pt x="123229" y="186481"/>
                </a:lnTo>
                <a:lnTo>
                  <a:pt x="100310" y="186481"/>
                </a:lnTo>
                <a:lnTo>
                  <a:pt x="95825" y="190499"/>
                </a:lnTo>
                <a:close/>
              </a:path>
              <a:path w="466725" h="207644">
                <a:moveTo>
                  <a:pt x="123229" y="203299"/>
                </a:moveTo>
                <a:lnTo>
                  <a:pt x="100310" y="203299"/>
                </a:lnTo>
                <a:lnTo>
                  <a:pt x="100310" y="186481"/>
                </a:lnTo>
                <a:lnTo>
                  <a:pt x="123229" y="186481"/>
                </a:lnTo>
                <a:lnTo>
                  <a:pt x="123229" y="203299"/>
                </a:lnTo>
                <a:close/>
              </a:path>
              <a:path w="466725" h="207644">
                <a:moveTo>
                  <a:pt x="215017" y="77390"/>
                </a:moveTo>
                <a:lnTo>
                  <a:pt x="191734" y="77390"/>
                </a:lnTo>
                <a:lnTo>
                  <a:pt x="196767" y="72135"/>
                </a:lnTo>
                <a:lnTo>
                  <a:pt x="236615" y="52824"/>
                </a:lnTo>
                <a:lnTo>
                  <a:pt x="244122" y="52387"/>
                </a:lnTo>
                <a:lnTo>
                  <a:pt x="264697" y="55364"/>
                </a:lnTo>
                <a:lnTo>
                  <a:pt x="279394" y="64293"/>
                </a:lnTo>
                <a:lnTo>
                  <a:pt x="284420" y="72776"/>
                </a:lnTo>
                <a:lnTo>
                  <a:pt x="235341" y="72776"/>
                </a:lnTo>
                <a:lnTo>
                  <a:pt x="228969" y="73214"/>
                </a:lnTo>
                <a:lnTo>
                  <a:pt x="222653" y="74525"/>
                </a:lnTo>
                <a:lnTo>
                  <a:pt x="216393" y="76711"/>
                </a:lnTo>
                <a:lnTo>
                  <a:pt x="215017" y="77390"/>
                </a:lnTo>
                <a:close/>
              </a:path>
              <a:path w="466725" h="207644">
                <a:moveTo>
                  <a:pt x="191734" y="203299"/>
                </a:moveTo>
                <a:lnTo>
                  <a:pt x="168964" y="203299"/>
                </a:lnTo>
                <a:lnTo>
                  <a:pt x="168964" y="56108"/>
                </a:lnTo>
                <a:lnTo>
                  <a:pt x="191734" y="56108"/>
                </a:lnTo>
                <a:lnTo>
                  <a:pt x="191734" y="77390"/>
                </a:lnTo>
                <a:lnTo>
                  <a:pt x="215017" y="77390"/>
                </a:lnTo>
                <a:lnTo>
                  <a:pt x="210189" y="79771"/>
                </a:lnTo>
                <a:lnTo>
                  <a:pt x="201954" y="84335"/>
                </a:lnTo>
                <a:lnTo>
                  <a:pt x="195802" y="89644"/>
                </a:lnTo>
                <a:lnTo>
                  <a:pt x="191734" y="95696"/>
                </a:lnTo>
                <a:lnTo>
                  <a:pt x="191734" y="203299"/>
                </a:lnTo>
                <a:close/>
              </a:path>
              <a:path w="466725" h="207644">
                <a:moveTo>
                  <a:pt x="291151" y="203299"/>
                </a:moveTo>
                <a:lnTo>
                  <a:pt x="268232" y="203299"/>
                </a:lnTo>
                <a:lnTo>
                  <a:pt x="268232" y="107007"/>
                </a:lnTo>
                <a:lnTo>
                  <a:pt x="267665" y="98021"/>
                </a:lnTo>
                <a:lnTo>
                  <a:pt x="245263" y="72776"/>
                </a:lnTo>
                <a:lnTo>
                  <a:pt x="284420" y="72776"/>
                </a:lnTo>
                <a:lnTo>
                  <a:pt x="288212" y="79176"/>
                </a:lnTo>
                <a:lnTo>
                  <a:pt x="291151" y="100012"/>
                </a:lnTo>
                <a:lnTo>
                  <a:pt x="291151" y="203299"/>
                </a:lnTo>
                <a:close/>
              </a:path>
              <a:path w="466725" h="207644">
                <a:moveTo>
                  <a:pt x="466390" y="78283"/>
                </a:moveTo>
                <a:lnTo>
                  <a:pt x="443470" y="78283"/>
                </a:lnTo>
                <a:lnTo>
                  <a:pt x="443470" y="0"/>
                </a:lnTo>
                <a:lnTo>
                  <a:pt x="466390" y="0"/>
                </a:lnTo>
                <a:lnTo>
                  <a:pt x="466390" y="78283"/>
                </a:lnTo>
                <a:close/>
              </a:path>
              <a:path w="466725" h="207644">
                <a:moveTo>
                  <a:pt x="393910" y="207019"/>
                </a:moveTo>
                <a:lnTo>
                  <a:pt x="356015" y="195215"/>
                </a:lnTo>
                <a:lnTo>
                  <a:pt x="332779" y="161404"/>
                </a:lnTo>
                <a:lnTo>
                  <a:pt x="328277" y="129778"/>
                </a:lnTo>
                <a:lnTo>
                  <a:pt x="329412" y="113034"/>
                </a:lnTo>
                <a:lnTo>
                  <a:pt x="346434" y="73521"/>
                </a:lnTo>
                <a:lnTo>
                  <a:pt x="379948" y="53708"/>
                </a:lnTo>
                <a:lnTo>
                  <a:pt x="393910" y="52387"/>
                </a:lnTo>
                <a:lnTo>
                  <a:pt x="401230" y="52815"/>
                </a:lnTo>
                <a:lnTo>
                  <a:pt x="438819" y="72516"/>
                </a:lnTo>
                <a:lnTo>
                  <a:pt x="439029" y="72776"/>
                </a:lnTo>
                <a:lnTo>
                  <a:pt x="399268" y="72776"/>
                </a:lnTo>
                <a:lnTo>
                  <a:pt x="389147" y="73753"/>
                </a:lnTo>
                <a:lnTo>
                  <a:pt x="355326" y="106486"/>
                </a:lnTo>
                <a:lnTo>
                  <a:pt x="352089" y="129778"/>
                </a:lnTo>
                <a:lnTo>
                  <a:pt x="352889" y="141833"/>
                </a:lnTo>
                <a:lnTo>
                  <a:pt x="371837" y="177691"/>
                </a:lnTo>
                <a:lnTo>
                  <a:pt x="399268" y="186481"/>
                </a:lnTo>
                <a:lnTo>
                  <a:pt x="439309" y="186481"/>
                </a:lnTo>
                <a:lnTo>
                  <a:pt x="439079" y="186760"/>
                </a:lnTo>
                <a:lnTo>
                  <a:pt x="401491" y="206573"/>
                </a:lnTo>
                <a:lnTo>
                  <a:pt x="393910" y="207019"/>
                </a:lnTo>
                <a:close/>
              </a:path>
              <a:path w="466725" h="207644">
                <a:moveTo>
                  <a:pt x="439309" y="186481"/>
                </a:moveTo>
                <a:lnTo>
                  <a:pt x="399268" y="186481"/>
                </a:lnTo>
                <a:lnTo>
                  <a:pt x="406077" y="186063"/>
                </a:lnTo>
                <a:lnTo>
                  <a:pt x="412662" y="184807"/>
                </a:lnTo>
                <a:lnTo>
                  <a:pt x="443470" y="163413"/>
                </a:lnTo>
                <a:lnTo>
                  <a:pt x="443470" y="96589"/>
                </a:lnTo>
                <a:lnTo>
                  <a:pt x="406077" y="73223"/>
                </a:lnTo>
                <a:lnTo>
                  <a:pt x="399268" y="72776"/>
                </a:lnTo>
                <a:lnTo>
                  <a:pt x="439029" y="72776"/>
                </a:lnTo>
                <a:lnTo>
                  <a:pt x="443470" y="78283"/>
                </a:lnTo>
                <a:lnTo>
                  <a:pt x="466390" y="78283"/>
                </a:lnTo>
                <a:lnTo>
                  <a:pt x="466390" y="181421"/>
                </a:lnTo>
                <a:lnTo>
                  <a:pt x="443470" y="181421"/>
                </a:lnTo>
                <a:lnTo>
                  <a:pt x="439309" y="186481"/>
                </a:lnTo>
                <a:close/>
              </a:path>
              <a:path w="466725" h="207644">
                <a:moveTo>
                  <a:pt x="466390" y="203299"/>
                </a:moveTo>
                <a:lnTo>
                  <a:pt x="443470" y="203299"/>
                </a:lnTo>
                <a:lnTo>
                  <a:pt x="443470" y="181421"/>
                </a:lnTo>
                <a:lnTo>
                  <a:pt x="466390" y="181421"/>
                </a:lnTo>
                <a:lnTo>
                  <a:pt x="466390" y="203299"/>
                </a:lnTo>
                <a:close/>
              </a:path>
            </a:pathLst>
          </a:custGeom>
          <a:solidFill>
            <a:srgbClr val="616161"/>
          </a:solidFill>
        </p:spPr>
        <p:txBody>
          <a:bodyPr wrap="square" lIns="0" tIns="0" rIns="0" bIns="0" rtlCol="0"/>
          <a:lstStyle/>
          <a:p>
            <a:endParaRPr/>
          </a:p>
        </p:txBody>
      </p:sp>
      <p:pic>
        <p:nvPicPr>
          <p:cNvPr id="6" name="object 6"/>
          <p:cNvPicPr/>
          <p:nvPr/>
        </p:nvPicPr>
        <p:blipFill>
          <a:blip r:embed="rId4" cstate="print"/>
          <a:stretch>
            <a:fillRect/>
          </a:stretch>
        </p:blipFill>
        <p:spPr>
          <a:xfrm>
            <a:off x="5302345" y="1327508"/>
            <a:ext cx="2197215" cy="207019"/>
          </a:xfrm>
          <a:prstGeom prst="rect">
            <a:avLst/>
          </a:prstGeom>
        </p:spPr>
      </p:pic>
      <p:pic>
        <p:nvPicPr>
          <p:cNvPr id="7" name="object 7"/>
          <p:cNvPicPr/>
          <p:nvPr/>
        </p:nvPicPr>
        <p:blipFill>
          <a:blip r:embed="rId5" cstate="print"/>
          <a:stretch>
            <a:fillRect/>
          </a:stretch>
        </p:blipFill>
        <p:spPr>
          <a:xfrm>
            <a:off x="416623" y="1762384"/>
            <a:ext cx="1866292" cy="247203"/>
          </a:xfrm>
          <a:prstGeom prst="rect">
            <a:avLst/>
          </a:prstGeom>
        </p:spPr>
      </p:pic>
      <p:pic>
        <p:nvPicPr>
          <p:cNvPr id="8" name="object 8"/>
          <p:cNvPicPr/>
          <p:nvPr/>
        </p:nvPicPr>
        <p:blipFill>
          <a:blip r:embed="rId6" cstate="print"/>
          <a:stretch>
            <a:fillRect/>
          </a:stretch>
        </p:blipFill>
        <p:spPr>
          <a:xfrm>
            <a:off x="2566754" y="1743632"/>
            <a:ext cx="3831893" cy="265955"/>
          </a:xfrm>
          <a:prstGeom prst="rect">
            <a:avLst/>
          </a:prstGeom>
        </p:spPr>
      </p:pic>
      <p:sp>
        <p:nvSpPr>
          <p:cNvPr id="9" name="object 9"/>
          <p:cNvSpPr/>
          <p:nvPr/>
        </p:nvSpPr>
        <p:spPr>
          <a:xfrm>
            <a:off x="564291" y="26712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0" name="object 10"/>
          <p:cNvPicPr/>
          <p:nvPr/>
        </p:nvPicPr>
        <p:blipFill>
          <a:blip r:embed="rId7" cstate="print"/>
          <a:stretch>
            <a:fillRect/>
          </a:stretch>
        </p:blipFill>
        <p:spPr>
          <a:xfrm>
            <a:off x="872484" y="2579224"/>
            <a:ext cx="2502689" cy="196899"/>
          </a:xfrm>
          <a:prstGeom prst="rect">
            <a:avLst/>
          </a:prstGeom>
        </p:spPr>
      </p:pic>
      <p:sp>
        <p:nvSpPr>
          <p:cNvPr id="11" name="object 11"/>
          <p:cNvSpPr/>
          <p:nvPr/>
        </p:nvSpPr>
        <p:spPr>
          <a:xfrm>
            <a:off x="564291" y="29855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2" name="object 12"/>
          <p:cNvPicPr/>
          <p:nvPr/>
        </p:nvPicPr>
        <p:blipFill>
          <a:blip r:embed="rId8" cstate="print"/>
          <a:stretch>
            <a:fillRect/>
          </a:stretch>
        </p:blipFill>
        <p:spPr>
          <a:xfrm>
            <a:off x="872484" y="2895782"/>
            <a:ext cx="4107895" cy="197346"/>
          </a:xfrm>
          <a:prstGeom prst="rect">
            <a:avLst/>
          </a:prstGeom>
        </p:spPr>
      </p:pic>
      <p:sp>
        <p:nvSpPr>
          <p:cNvPr id="13" name="object 13"/>
          <p:cNvSpPr/>
          <p:nvPr/>
        </p:nvSpPr>
        <p:spPr>
          <a:xfrm>
            <a:off x="564291" y="329985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4" name="object 14"/>
          <p:cNvPicPr/>
          <p:nvPr/>
        </p:nvPicPr>
        <p:blipFill>
          <a:blip r:embed="rId9" cstate="print"/>
          <a:stretch>
            <a:fillRect/>
          </a:stretch>
        </p:blipFill>
        <p:spPr>
          <a:xfrm>
            <a:off x="861917" y="3207874"/>
            <a:ext cx="3609353" cy="157460"/>
          </a:xfrm>
          <a:prstGeom prst="rect">
            <a:avLst/>
          </a:prstGeom>
        </p:spPr>
      </p:pic>
      <p:sp>
        <p:nvSpPr>
          <p:cNvPr id="15" name="object 15"/>
          <p:cNvSpPr/>
          <p:nvPr/>
        </p:nvSpPr>
        <p:spPr>
          <a:xfrm>
            <a:off x="4524984" y="3205797"/>
            <a:ext cx="1118870" cy="160020"/>
          </a:xfrm>
          <a:custGeom>
            <a:avLst/>
            <a:gdLst/>
            <a:ahLst/>
            <a:cxnLst/>
            <a:rect l="l" t="t" r="r" b="b"/>
            <a:pathLst>
              <a:path w="1118870" h="160020">
                <a:moveTo>
                  <a:pt x="102247" y="63550"/>
                </a:moveTo>
                <a:lnTo>
                  <a:pt x="66573" y="44145"/>
                </a:lnTo>
                <a:lnTo>
                  <a:pt x="58496" y="43751"/>
                </a:lnTo>
                <a:lnTo>
                  <a:pt x="46088" y="44792"/>
                </a:lnTo>
                <a:lnTo>
                  <a:pt x="9131" y="68986"/>
                </a:lnTo>
                <a:lnTo>
                  <a:pt x="0" y="101498"/>
                </a:lnTo>
                <a:lnTo>
                  <a:pt x="1016" y="113538"/>
                </a:lnTo>
                <a:lnTo>
                  <a:pt x="24955" y="150329"/>
                </a:lnTo>
                <a:lnTo>
                  <a:pt x="58496" y="159550"/>
                </a:lnTo>
                <a:lnTo>
                  <a:pt x="66573" y="159156"/>
                </a:lnTo>
                <a:lnTo>
                  <a:pt x="102247" y="139446"/>
                </a:lnTo>
                <a:lnTo>
                  <a:pt x="96113" y="133794"/>
                </a:lnTo>
                <a:lnTo>
                  <a:pt x="83197" y="121894"/>
                </a:lnTo>
                <a:lnTo>
                  <a:pt x="78562" y="127101"/>
                </a:lnTo>
                <a:lnTo>
                  <a:pt x="73152" y="130822"/>
                </a:lnTo>
                <a:lnTo>
                  <a:pt x="66954" y="133057"/>
                </a:lnTo>
                <a:lnTo>
                  <a:pt x="59982" y="133794"/>
                </a:lnTo>
                <a:lnTo>
                  <a:pt x="51054" y="133794"/>
                </a:lnTo>
                <a:lnTo>
                  <a:pt x="43802" y="130822"/>
                </a:lnTo>
                <a:lnTo>
                  <a:pt x="32689" y="118910"/>
                </a:lnTo>
                <a:lnTo>
                  <a:pt x="29921" y="111125"/>
                </a:lnTo>
                <a:lnTo>
                  <a:pt x="29921" y="91973"/>
                </a:lnTo>
                <a:lnTo>
                  <a:pt x="32689" y="84289"/>
                </a:lnTo>
                <a:lnTo>
                  <a:pt x="38252" y="78435"/>
                </a:lnTo>
                <a:lnTo>
                  <a:pt x="43802" y="72478"/>
                </a:lnTo>
                <a:lnTo>
                  <a:pt x="51054" y="69507"/>
                </a:lnTo>
                <a:lnTo>
                  <a:pt x="59982" y="69507"/>
                </a:lnTo>
                <a:lnTo>
                  <a:pt x="67119" y="70243"/>
                </a:lnTo>
                <a:lnTo>
                  <a:pt x="73380" y="72478"/>
                </a:lnTo>
                <a:lnTo>
                  <a:pt x="78727" y="76200"/>
                </a:lnTo>
                <a:lnTo>
                  <a:pt x="83197" y="81407"/>
                </a:lnTo>
                <a:lnTo>
                  <a:pt x="95897" y="69507"/>
                </a:lnTo>
                <a:lnTo>
                  <a:pt x="102247" y="63550"/>
                </a:lnTo>
                <a:close/>
              </a:path>
              <a:path w="1118870" h="160020">
                <a:moveTo>
                  <a:pt x="230898" y="101498"/>
                </a:moveTo>
                <a:lnTo>
                  <a:pt x="229870" y="89484"/>
                </a:lnTo>
                <a:lnTo>
                  <a:pt x="226771" y="78587"/>
                </a:lnTo>
                <a:lnTo>
                  <a:pt x="221983" y="69507"/>
                </a:lnTo>
                <a:lnTo>
                  <a:pt x="221615" y="68795"/>
                </a:lnTo>
                <a:lnTo>
                  <a:pt x="214388" y="60121"/>
                </a:lnTo>
                <a:lnTo>
                  <a:pt x="205625" y="52959"/>
                </a:lnTo>
                <a:lnTo>
                  <a:pt x="200698" y="50431"/>
                </a:lnTo>
                <a:lnTo>
                  <a:pt x="200698" y="92367"/>
                </a:lnTo>
                <a:lnTo>
                  <a:pt x="200596" y="111328"/>
                </a:lnTo>
                <a:lnTo>
                  <a:pt x="198069" y="118808"/>
                </a:lnTo>
                <a:lnTo>
                  <a:pt x="192798" y="124866"/>
                </a:lnTo>
                <a:lnTo>
                  <a:pt x="187540" y="130822"/>
                </a:lnTo>
                <a:lnTo>
                  <a:pt x="180746" y="133794"/>
                </a:lnTo>
                <a:lnTo>
                  <a:pt x="164274" y="133794"/>
                </a:lnTo>
                <a:lnTo>
                  <a:pt x="157530" y="130873"/>
                </a:lnTo>
                <a:lnTo>
                  <a:pt x="152171" y="125018"/>
                </a:lnTo>
                <a:lnTo>
                  <a:pt x="146913" y="119164"/>
                </a:lnTo>
                <a:lnTo>
                  <a:pt x="144284" y="111328"/>
                </a:lnTo>
                <a:lnTo>
                  <a:pt x="144284" y="91973"/>
                </a:lnTo>
                <a:lnTo>
                  <a:pt x="146913" y="84289"/>
                </a:lnTo>
                <a:lnTo>
                  <a:pt x="157530" y="72478"/>
                </a:lnTo>
                <a:lnTo>
                  <a:pt x="164274" y="69507"/>
                </a:lnTo>
                <a:lnTo>
                  <a:pt x="180746" y="69507"/>
                </a:lnTo>
                <a:lnTo>
                  <a:pt x="187540" y="72580"/>
                </a:lnTo>
                <a:lnTo>
                  <a:pt x="192671" y="78587"/>
                </a:lnTo>
                <a:lnTo>
                  <a:pt x="198069" y="84785"/>
                </a:lnTo>
                <a:lnTo>
                  <a:pt x="184632" y="44780"/>
                </a:lnTo>
                <a:lnTo>
                  <a:pt x="172415" y="43751"/>
                </a:lnTo>
                <a:lnTo>
                  <a:pt x="160197" y="44780"/>
                </a:lnTo>
                <a:lnTo>
                  <a:pt x="123278" y="68795"/>
                </a:lnTo>
                <a:lnTo>
                  <a:pt x="114071" y="101498"/>
                </a:lnTo>
                <a:lnTo>
                  <a:pt x="115100" y="113538"/>
                </a:lnTo>
                <a:lnTo>
                  <a:pt x="139204" y="150329"/>
                </a:lnTo>
                <a:lnTo>
                  <a:pt x="172415" y="159550"/>
                </a:lnTo>
                <a:lnTo>
                  <a:pt x="184632" y="158534"/>
                </a:lnTo>
                <a:lnTo>
                  <a:pt x="221615" y="134569"/>
                </a:lnTo>
                <a:lnTo>
                  <a:pt x="222008" y="133794"/>
                </a:lnTo>
                <a:lnTo>
                  <a:pt x="226771" y="124675"/>
                </a:lnTo>
                <a:lnTo>
                  <a:pt x="229870" y="113652"/>
                </a:lnTo>
                <a:lnTo>
                  <a:pt x="230898" y="101498"/>
                </a:lnTo>
                <a:close/>
              </a:path>
              <a:path w="1118870" h="160020">
                <a:moveTo>
                  <a:pt x="356019" y="78879"/>
                </a:moveTo>
                <a:lnTo>
                  <a:pt x="355460" y="71196"/>
                </a:lnTo>
                <a:lnTo>
                  <a:pt x="355041" y="69507"/>
                </a:lnTo>
                <a:lnTo>
                  <a:pt x="353783" y="64363"/>
                </a:lnTo>
                <a:lnTo>
                  <a:pt x="352145" y="60871"/>
                </a:lnTo>
                <a:lnTo>
                  <a:pt x="350989" y="58394"/>
                </a:lnTo>
                <a:lnTo>
                  <a:pt x="347091" y="53276"/>
                </a:lnTo>
                <a:lnTo>
                  <a:pt x="342099" y="49110"/>
                </a:lnTo>
                <a:lnTo>
                  <a:pt x="335927" y="46139"/>
                </a:lnTo>
                <a:lnTo>
                  <a:pt x="328561" y="44348"/>
                </a:lnTo>
                <a:lnTo>
                  <a:pt x="320001" y="43751"/>
                </a:lnTo>
                <a:lnTo>
                  <a:pt x="310870" y="43751"/>
                </a:lnTo>
                <a:lnTo>
                  <a:pt x="303034" y="45542"/>
                </a:lnTo>
                <a:lnTo>
                  <a:pt x="289941" y="52679"/>
                </a:lnTo>
                <a:lnTo>
                  <a:pt x="284924" y="56603"/>
                </a:lnTo>
                <a:lnTo>
                  <a:pt x="281457" y="60871"/>
                </a:lnTo>
                <a:lnTo>
                  <a:pt x="281457" y="46431"/>
                </a:lnTo>
                <a:lnTo>
                  <a:pt x="252437" y="46431"/>
                </a:lnTo>
                <a:lnTo>
                  <a:pt x="252437" y="156870"/>
                </a:lnTo>
                <a:lnTo>
                  <a:pt x="281457" y="156870"/>
                </a:lnTo>
                <a:lnTo>
                  <a:pt x="281457" y="82600"/>
                </a:lnTo>
                <a:lnTo>
                  <a:pt x="286537" y="76873"/>
                </a:lnTo>
                <a:lnTo>
                  <a:pt x="292430" y="72771"/>
                </a:lnTo>
                <a:lnTo>
                  <a:pt x="299123" y="70319"/>
                </a:lnTo>
                <a:lnTo>
                  <a:pt x="306603" y="69507"/>
                </a:lnTo>
                <a:lnTo>
                  <a:pt x="315531" y="70789"/>
                </a:lnTo>
                <a:lnTo>
                  <a:pt x="321894" y="74637"/>
                </a:lnTo>
                <a:lnTo>
                  <a:pt x="325716" y="81051"/>
                </a:lnTo>
                <a:lnTo>
                  <a:pt x="326999" y="90043"/>
                </a:lnTo>
                <a:lnTo>
                  <a:pt x="326999" y="156870"/>
                </a:lnTo>
                <a:lnTo>
                  <a:pt x="356019" y="156870"/>
                </a:lnTo>
                <a:lnTo>
                  <a:pt x="356019" y="78879"/>
                </a:lnTo>
                <a:close/>
              </a:path>
              <a:path w="1118870" h="160020">
                <a:moveTo>
                  <a:pt x="445960" y="152552"/>
                </a:moveTo>
                <a:lnTo>
                  <a:pt x="440766" y="133794"/>
                </a:lnTo>
                <a:lnTo>
                  <a:pt x="439864" y="130517"/>
                </a:lnTo>
                <a:lnTo>
                  <a:pt x="437680" y="132702"/>
                </a:lnTo>
                <a:lnTo>
                  <a:pt x="434301" y="133794"/>
                </a:lnTo>
                <a:lnTo>
                  <a:pt x="426567" y="133794"/>
                </a:lnTo>
                <a:lnTo>
                  <a:pt x="424078" y="132651"/>
                </a:lnTo>
                <a:lnTo>
                  <a:pt x="422414" y="130517"/>
                </a:lnTo>
                <a:lnTo>
                  <a:pt x="420611" y="128092"/>
                </a:lnTo>
                <a:lnTo>
                  <a:pt x="419773" y="125158"/>
                </a:lnTo>
                <a:lnTo>
                  <a:pt x="419773" y="71882"/>
                </a:lnTo>
                <a:lnTo>
                  <a:pt x="442087" y="71882"/>
                </a:lnTo>
                <a:lnTo>
                  <a:pt x="442087" y="46431"/>
                </a:lnTo>
                <a:lnTo>
                  <a:pt x="419773" y="46431"/>
                </a:lnTo>
                <a:lnTo>
                  <a:pt x="419773" y="16217"/>
                </a:lnTo>
                <a:lnTo>
                  <a:pt x="390448" y="16217"/>
                </a:lnTo>
                <a:lnTo>
                  <a:pt x="390448" y="46431"/>
                </a:lnTo>
                <a:lnTo>
                  <a:pt x="372148" y="46431"/>
                </a:lnTo>
                <a:lnTo>
                  <a:pt x="372148" y="71882"/>
                </a:lnTo>
                <a:lnTo>
                  <a:pt x="390448" y="71882"/>
                </a:lnTo>
                <a:lnTo>
                  <a:pt x="390448" y="129476"/>
                </a:lnTo>
                <a:lnTo>
                  <a:pt x="392404" y="142633"/>
                </a:lnTo>
                <a:lnTo>
                  <a:pt x="398297" y="152031"/>
                </a:lnTo>
                <a:lnTo>
                  <a:pt x="408114" y="157670"/>
                </a:lnTo>
                <a:lnTo>
                  <a:pt x="421855" y="159550"/>
                </a:lnTo>
                <a:lnTo>
                  <a:pt x="432968" y="159550"/>
                </a:lnTo>
                <a:lnTo>
                  <a:pt x="440994" y="157213"/>
                </a:lnTo>
                <a:lnTo>
                  <a:pt x="445960" y="152552"/>
                </a:lnTo>
                <a:close/>
              </a:path>
              <a:path w="1118870" h="160020">
                <a:moveTo>
                  <a:pt x="557314" y="85572"/>
                </a:moveTo>
                <a:lnTo>
                  <a:pt x="556526" y="76111"/>
                </a:lnTo>
                <a:lnTo>
                  <a:pt x="554189" y="67792"/>
                </a:lnTo>
                <a:lnTo>
                  <a:pt x="553986" y="67424"/>
                </a:lnTo>
                <a:lnTo>
                  <a:pt x="550278" y="60629"/>
                </a:lnTo>
                <a:lnTo>
                  <a:pt x="509092" y="43751"/>
                </a:lnTo>
                <a:lnTo>
                  <a:pt x="495528" y="44831"/>
                </a:lnTo>
                <a:lnTo>
                  <a:pt x="482968" y="48069"/>
                </a:lnTo>
                <a:lnTo>
                  <a:pt x="471411" y="53467"/>
                </a:lnTo>
                <a:lnTo>
                  <a:pt x="460870" y="61023"/>
                </a:lnTo>
                <a:lnTo>
                  <a:pt x="471881" y="80518"/>
                </a:lnTo>
                <a:lnTo>
                  <a:pt x="479132" y="74790"/>
                </a:lnTo>
                <a:lnTo>
                  <a:pt x="486918" y="70688"/>
                </a:lnTo>
                <a:lnTo>
                  <a:pt x="495211" y="68237"/>
                </a:lnTo>
                <a:lnTo>
                  <a:pt x="504024" y="67424"/>
                </a:lnTo>
                <a:lnTo>
                  <a:pt x="511365" y="67424"/>
                </a:lnTo>
                <a:lnTo>
                  <a:pt x="517220" y="69100"/>
                </a:lnTo>
                <a:lnTo>
                  <a:pt x="521589" y="72478"/>
                </a:lnTo>
                <a:lnTo>
                  <a:pt x="526059" y="75857"/>
                </a:lnTo>
                <a:lnTo>
                  <a:pt x="528281" y="80365"/>
                </a:lnTo>
                <a:lnTo>
                  <a:pt x="528281" y="100901"/>
                </a:lnTo>
                <a:lnTo>
                  <a:pt x="528281" y="116687"/>
                </a:lnTo>
                <a:lnTo>
                  <a:pt x="528281" y="130378"/>
                </a:lnTo>
                <a:lnTo>
                  <a:pt x="523430" y="136728"/>
                </a:lnTo>
                <a:lnTo>
                  <a:pt x="515683" y="139903"/>
                </a:lnTo>
                <a:lnTo>
                  <a:pt x="499211" y="139903"/>
                </a:lnTo>
                <a:lnTo>
                  <a:pt x="494258" y="138506"/>
                </a:lnTo>
                <a:lnTo>
                  <a:pt x="490181" y="135737"/>
                </a:lnTo>
                <a:lnTo>
                  <a:pt x="486219" y="132956"/>
                </a:lnTo>
                <a:lnTo>
                  <a:pt x="484238" y="128930"/>
                </a:lnTo>
                <a:lnTo>
                  <a:pt x="484238" y="118414"/>
                </a:lnTo>
                <a:lnTo>
                  <a:pt x="486219" y="114350"/>
                </a:lnTo>
                <a:lnTo>
                  <a:pt x="494258" y="108496"/>
                </a:lnTo>
                <a:lnTo>
                  <a:pt x="499211" y="107010"/>
                </a:lnTo>
                <a:lnTo>
                  <a:pt x="515683" y="107010"/>
                </a:lnTo>
                <a:lnTo>
                  <a:pt x="523430" y="110236"/>
                </a:lnTo>
                <a:lnTo>
                  <a:pt x="528281" y="116687"/>
                </a:lnTo>
                <a:lnTo>
                  <a:pt x="528281" y="100901"/>
                </a:lnTo>
                <a:lnTo>
                  <a:pt x="521919" y="94983"/>
                </a:lnTo>
                <a:lnTo>
                  <a:pt x="513969" y="90754"/>
                </a:lnTo>
                <a:lnTo>
                  <a:pt x="504431" y="88214"/>
                </a:lnTo>
                <a:lnTo>
                  <a:pt x="493318" y="87363"/>
                </a:lnTo>
                <a:lnTo>
                  <a:pt x="485152" y="87972"/>
                </a:lnTo>
                <a:lnTo>
                  <a:pt x="455574" y="115379"/>
                </a:lnTo>
                <a:lnTo>
                  <a:pt x="454914" y="123075"/>
                </a:lnTo>
                <a:lnTo>
                  <a:pt x="455612" y="130810"/>
                </a:lnTo>
                <a:lnTo>
                  <a:pt x="485635" y="158915"/>
                </a:lnTo>
                <a:lnTo>
                  <a:pt x="493318" y="159550"/>
                </a:lnTo>
                <a:lnTo>
                  <a:pt x="504088" y="158661"/>
                </a:lnTo>
                <a:lnTo>
                  <a:pt x="513511" y="156006"/>
                </a:lnTo>
                <a:lnTo>
                  <a:pt x="521576" y="151587"/>
                </a:lnTo>
                <a:lnTo>
                  <a:pt x="528281" y="145402"/>
                </a:lnTo>
                <a:lnTo>
                  <a:pt x="528281" y="156870"/>
                </a:lnTo>
                <a:lnTo>
                  <a:pt x="557314" y="156870"/>
                </a:lnTo>
                <a:lnTo>
                  <a:pt x="557314" y="145402"/>
                </a:lnTo>
                <a:lnTo>
                  <a:pt x="557314" y="139903"/>
                </a:lnTo>
                <a:lnTo>
                  <a:pt x="557314" y="107010"/>
                </a:lnTo>
                <a:lnTo>
                  <a:pt x="557314" y="100901"/>
                </a:lnTo>
                <a:lnTo>
                  <a:pt x="557314" y="85572"/>
                </a:lnTo>
                <a:close/>
              </a:path>
              <a:path w="1118870" h="160020">
                <a:moveTo>
                  <a:pt x="615213" y="46431"/>
                </a:moveTo>
                <a:lnTo>
                  <a:pt x="586193" y="46431"/>
                </a:lnTo>
                <a:lnTo>
                  <a:pt x="586193" y="156870"/>
                </a:lnTo>
                <a:lnTo>
                  <a:pt x="615213" y="156870"/>
                </a:lnTo>
                <a:lnTo>
                  <a:pt x="615213" y="46431"/>
                </a:lnTo>
                <a:close/>
              </a:path>
              <a:path w="1118870" h="160020">
                <a:moveTo>
                  <a:pt x="617893" y="12306"/>
                </a:moveTo>
                <a:lnTo>
                  <a:pt x="616204" y="8191"/>
                </a:lnTo>
                <a:lnTo>
                  <a:pt x="612825" y="4914"/>
                </a:lnTo>
                <a:lnTo>
                  <a:pt x="609549" y="1638"/>
                </a:lnTo>
                <a:lnTo>
                  <a:pt x="605485" y="0"/>
                </a:lnTo>
                <a:lnTo>
                  <a:pt x="595858" y="0"/>
                </a:lnTo>
                <a:lnTo>
                  <a:pt x="591743" y="1638"/>
                </a:lnTo>
                <a:lnTo>
                  <a:pt x="588276" y="4914"/>
                </a:lnTo>
                <a:lnTo>
                  <a:pt x="584898" y="8191"/>
                </a:lnTo>
                <a:lnTo>
                  <a:pt x="583209" y="12306"/>
                </a:lnTo>
                <a:lnTo>
                  <a:pt x="583209" y="22123"/>
                </a:lnTo>
                <a:lnTo>
                  <a:pt x="584898" y="26238"/>
                </a:lnTo>
                <a:lnTo>
                  <a:pt x="588276" y="29616"/>
                </a:lnTo>
                <a:lnTo>
                  <a:pt x="591743" y="32893"/>
                </a:lnTo>
                <a:lnTo>
                  <a:pt x="595858" y="34531"/>
                </a:lnTo>
                <a:lnTo>
                  <a:pt x="605485" y="34531"/>
                </a:lnTo>
                <a:lnTo>
                  <a:pt x="609549" y="32893"/>
                </a:lnTo>
                <a:lnTo>
                  <a:pt x="616204" y="26238"/>
                </a:lnTo>
                <a:lnTo>
                  <a:pt x="617893" y="22123"/>
                </a:lnTo>
                <a:lnTo>
                  <a:pt x="617893" y="12306"/>
                </a:lnTo>
                <a:close/>
              </a:path>
              <a:path w="1118870" h="160020">
                <a:moveTo>
                  <a:pt x="747610" y="78879"/>
                </a:moveTo>
                <a:lnTo>
                  <a:pt x="747052" y="71196"/>
                </a:lnTo>
                <a:lnTo>
                  <a:pt x="746633" y="69507"/>
                </a:lnTo>
                <a:lnTo>
                  <a:pt x="745375" y="64363"/>
                </a:lnTo>
                <a:lnTo>
                  <a:pt x="743737" y="60871"/>
                </a:lnTo>
                <a:lnTo>
                  <a:pt x="742581" y="58394"/>
                </a:lnTo>
                <a:lnTo>
                  <a:pt x="738682" y="53276"/>
                </a:lnTo>
                <a:lnTo>
                  <a:pt x="733691" y="49110"/>
                </a:lnTo>
                <a:lnTo>
                  <a:pt x="727519" y="46139"/>
                </a:lnTo>
                <a:lnTo>
                  <a:pt x="720153" y="44348"/>
                </a:lnTo>
                <a:lnTo>
                  <a:pt x="711593" y="43751"/>
                </a:lnTo>
                <a:lnTo>
                  <a:pt x="702462" y="43751"/>
                </a:lnTo>
                <a:lnTo>
                  <a:pt x="694626" y="45542"/>
                </a:lnTo>
                <a:lnTo>
                  <a:pt x="681532" y="52679"/>
                </a:lnTo>
                <a:lnTo>
                  <a:pt x="676516" y="56603"/>
                </a:lnTo>
                <a:lnTo>
                  <a:pt x="673049" y="60871"/>
                </a:lnTo>
                <a:lnTo>
                  <a:pt x="673049" y="46431"/>
                </a:lnTo>
                <a:lnTo>
                  <a:pt x="644029" y="46431"/>
                </a:lnTo>
                <a:lnTo>
                  <a:pt x="644029" y="156870"/>
                </a:lnTo>
                <a:lnTo>
                  <a:pt x="673049" y="156870"/>
                </a:lnTo>
                <a:lnTo>
                  <a:pt x="673049" y="82600"/>
                </a:lnTo>
                <a:lnTo>
                  <a:pt x="678129" y="76873"/>
                </a:lnTo>
                <a:lnTo>
                  <a:pt x="684022" y="72771"/>
                </a:lnTo>
                <a:lnTo>
                  <a:pt x="690714" y="70319"/>
                </a:lnTo>
                <a:lnTo>
                  <a:pt x="698195" y="69507"/>
                </a:lnTo>
                <a:lnTo>
                  <a:pt x="707123" y="70789"/>
                </a:lnTo>
                <a:lnTo>
                  <a:pt x="713486" y="74637"/>
                </a:lnTo>
                <a:lnTo>
                  <a:pt x="717308" y="81051"/>
                </a:lnTo>
                <a:lnTo>
                  <a:pt x="718591" y="90043"/>
                </a:lnTo>
                <a:lnTo>
                  <a:pt x="718591" y="156870"/>
                </a:lnTo>
                <a:lnTo>
                  <a:pt x="747610" y="156870"/>
                </a:lnTo>
                <a:lnTo>
                  <a:pt x="747610" y="78879"/>
                </a:lnTo>
                <a:close/>
              </a:path>
              <a:path w="1118870" h="160020">
                <a:moveTo>
                  <a:pt x="881748" y="104482"/>
                </a:moveTo>
                <a:lnTo>
                  <a:pt x="870978" y="66827"/>
                </a:lnTo>
                <a:lnTo>
                  <a:pt x="866279" y="60579"/>
                </a:lnTo>
                <a:lnTo>
                  <a:pt x="858037" y="53213"/>
                </a:lnTo>
                <a:lnTo>
                  <a:pt x="853630" y="50749"/>
                </a:lnTo>
                <a:lnTo>
                  <a:pt x="853630" y="91236"/>
                </a:lnTo>
                <a:lnTo>
                  <a:pt x="799160" y="91236"/>
                </a:lnTo>
                <a:lnTo>
                  <a:pt x="799947" y="84289"/>
                </a:lnTo>
                <a:lnTo>
                  <a:pt x="802779" y="78486"/>
                </a:lnTo>
                <a:lnTo>
                  <a:pt x="812495" y="69151"/>
                </a:lnTo>
                <a:lnTo>
                  <a:pt x="818756" y="66827"/>
                </a:lnTo>
                <a:lnTo>
                  <a:pt x="834034" y="66827"/>
                </a:lnTo>
                <a:lnTo>
                  <a:pt x="840308" y="69049"/>
                </a:lnTo>
                <a:lnTo>
                  <a:pt x="845286" y="73520"/>
                </a:lnTo>
                <a:lnTo>
                  <a:pt x="850353" y="77990"/>
                </a:lnTo>
                <a:lnTo>
                  <a:pt x="853135" y="83883"/>
                </a:lnTo>
                <a:lnTo>
                  <a:pt x="853630" y="91236"/>
                </a:lnTo>
                <a:lnTo>
                  <a:pt x="853630" y="50749"/>
                </a:lnTo>
                <a:lnTo>
                  <a:pt x="848639" y="47955"/>
                </a:lnTo>
                <a:lnTo>
                  <a:pt x="838085" y="44805"/>
                </a:lnTo>
                <a:lnTo>
                  <a:pt x="826389" y="43751"/>
                </a:lnTo>
                <a:lnTo>
                  <a:pt x="814692" y="44792"/>
                </a:lnTo>
                <a:lnTo>
                  <a:pt x="778446" y="69049"/>
                </a:lnTo>
                <a:lnTo>
                  <a:pt x="769239" y="101498"/>
                </a:lnTo>
                <a:lnTo>
                  <a:pt x="770267" y="113830"/>
                </a:lnTo>
                <a:lnTo>
                  <a:pt x="794461" y="150507"/>
                </a:lnTo>
                <a:lnTo>
                  <a:pt x="828179" y="159550"/>
                </a:lnTo>
                <a:lnTo>
                  <a:pt x="834656" y="159296"/>
                </a:lnTo>
                <a:lnTo>
                  <a:pt x="873721" y="144360"/>
                </a:lnTo>
                <a:lnTo>
                  <a:pt x="868337" y="136474"/>
                </a:lnTo>
                <a:lnTo>
                  <a:pt x="860920" y="125615"/>
                </a:lnTo>
                <a:lnTo>
                  <a:pt x="857148" y="129082"/>
                </a:lnTo>
                <a:lnTo>
                  <a:pt x="852436" y="131762"/>
                </a:lnTo>
                <a:lnTo>
                  <a:pt x="841121" y="135534"/>
                </a:lnTo>
                <a:lnTo>
                  <a:pt x="836015" y="136474"/>
                </a:lnTo>
                <a:lnTo>
                  <a:pt x="822020" y="136474"/>
                </a:lnTo>
                <a:lnTo>
                  <a:pt x="799604" y="110871"/>
                </a:lnTo>
                <a:lnTo>
                  <a:pt x="881748" y="110871"/>
                </a:lnTo>
                <a:lnTo>
                  <a:pt x="881748" y="104482"/>
                </a:lnTo>
                <a:close/>
              </a:path>
              <a:path w="1118870" h="160020">
                <a:moveTo>
                  <a:pt x="966939" y="43751"/>
                </a:moveTo>
                <a:lnTo>
                  <a:pt x="960094" y="43751"/>
                </a:lnTo>
                <a:lnTo>
                  <a:pt x="953503" y="45491"/>
                </a:lnTo>
                <a:lnTo>
                  <a:pt x="940904" y="52438"/>
                </a:lnTo>
                <a:lnTo>
                  <a:pt x="935786" y="56603"/>
                </a:lnTo>
                <a:lnTo>
                  <a:pt x="931824" y="61468"/>
                </a:lnTo>
                <a:lnTo>
                  <a:pt x="931824" y="46431"/>
                </a:lnTo>
                <a:lnTo>
                  <a:pt x="902804" y="46431"/>
                </a:lnTo>
                <a:lnTo>
                  <a:pt x="902804" y="156870"/>
                </a:lnTo>
                <a:lnTo>
                  <a:pt x="931824" y="156870"/>
                </a:lnTo>
                <a:lnTo>
                  <a:pt x="931824" y="83934"/>
                </a:lnTo>
                <a:lnTo>
                  <a:pt x="934199" y="80467"/>
                </a:lnTo>
                <a:lnTo>
                  <a:pt x="938022" y="77533"/>
                </a:lnTo>
                <a:lnTo>
                  <a:pt x="943279" y="75158"/>
                </a:lnTo>
                <a:lnTo>
                  <a:pt x="948537" y="72682"/>
                </a:lnTo>
                <a:lnTo>
                  <a:pt x="953795" y="71437"/>
                </a:lnTo>
                <a:lnTo>
                  <a:pt x="959053" y="71437"/>
                </a:lnTo>
                <a:lnTo>
                  <a:pt x="966939" y="72034"/>
                </a:lnTo>
                <a:lnTo>
                  <a:pt x="966939" y="71437"/>
                </a:lnTo>
                <a:lnTo>
                  <a:pt x="966939" y="61468"/>
                </a:lnTo>
                <a:lnTo>
                  <a:pt x="966939" y="43751"/>
                </a:lnTo>
                <a:close/>
              </a:path>
              <a:path w="1118870" h="160020">
                <a:moveTo>
                  <a:pt x="1072603" y="116687"/>
                </a:moveTo>
                <a:lnTo>
                  <a:pt x="1071016" y="110782"/>
                </a:lnTo>
                <a:lnTo>
                  <a:pt x="1067841" y="106413"/>
                </a:lnTo>
                <a:lnTo>
                  <a:pt x="1064666" y="101942"/>
                </a:lnTo>
                <a:lnTo>
                  <a:pt x="1060602" y="98425"/>
                </a:lnTo>
                <a:lnTo>
                  <a:pt x="1055636" y="95846"/>
                </a:lnTo>
                <a:lnTo>
                  <a:pt x="1050772" y="93268"/>
                </a:lnTo>
                <a:lnTo>
                  <a:pt x="1045514" y="91325"/>
                </a:lnTo>
                <a:lnTo>
                  <a:pt x="1034300" y="88747"/>
                </a:lnTo>
                <a:lnTo>
                  <a:pt x="1029042" y="87604"/>
                </a:lnTo>
                <a:lnTo>
                  <a:pt x="1019225" y="85623"/>
                </a:lnTo>
                <a:lnTo>
                  <a:pt x="1015212" y="84429"/>
                </a:lnTo>
                <a:lnTo>
                  <a:pt x="1008862" y="81661"/>
                </a:lnTo>
                <a:lnTo>
                  <a:pt x="1007275" y="79578"/>
                </a:lnTo>
                <a:lnTo>
                  <a:pt x="1007275" y="73825"/>
                </a:lnTo>
                <a:lnTo>
                  <a:pt x="1008811" y="71285"/>
                </a:lnTo>
                <a:lnTo>
                  <a:pt x="1015060" y="67017"/>
                </a:lnTo>
                <a:lnTo>
                  <a:pt x="1019276" y="65925"/>
                </a:lnTo>
                <a:lnTo>
                  <a:pt x="1031481" y="65925"/>
                </a:lnTo>
                <a:lnTo>
                  <a:pt x="1037831" y="67170"/>
                </a:lnTo>
                <a:lnTo>
                  <a:pt x="1049337" y="72136"/>
                </a:lnTo>
                <a:lnTo>
                  <a:pt x="1053896" y="75158"/>
                </a:lnTo>
                <a:lnTo>
                  <a:pt x="1057275" y="78727"/>
                </a:lnTo>
                <a:lnTo>
                  <a:pt x="1064729" y="65925"/>
                </a:lnTo>
                <a:lnTo>
                  <a:pt x="1024382" y="43751"/>
                </a:lnTo>
                <a:lnTo>
                  <a:pt x="1014869" y="44361"/>
                </a:lnTo>
                <a:lnTo>
                  <a:pt x="982306" y="64516"/>
                </a:lnTo>
                <a:lnTo>
                  <a:pt x="979144" y="78435"/>
                </a:lnTo>
                <a:lnTo>
                  <a:pt x="981202" y="90195"/>
                </a:lnTo>
                <a:lnTo>
                  <a:pt x="987361" y="99606"/>
                </a:lnTo>
                <a:lnTo>
                  <a:pt x="997648" y="106641"/>
                </a:lnTo>
                <a:lnTo>
                  <a:pt x="1012037" y="111328"/>
                </a:lnTo>
                <a:lnTo>
                  <a:pt x="1027811" y="114592"/>
                </a:lnTo>
                <a:lnTo>
                  <a:pt x="1032573" y="115684"/>
                </a:lnTo>
                <a:lnTo>
                  <a:pt x="1036586" y="116979"/>
                </a:lnTo>
                <a:lnTo>
                  <a:pt x="1043139" y="119951"/>
                </a:lnTo>
                <a:lnTo>
                  <a:pt x="1044740" y="122186"/>
                </a:lnTo>
                <a:lnTo>
                  <a:pt x="1044778" y="133248"/>
                </a:lnTo>
                <a:lnTo>
                  <a:pt x="1038567" y="137223"/>
                </a:lnTo>
                <a:lnTo>
                  <a:pt x="1019822" y="137223"/>
                </a:lnTo>
                <a:lnTo>
                  <a:pt x="1012977" y="135737"/>
                </a:lnTo>
                <a:lnTo>
                  <a:pt x="998296" y="129781"/>
                </a:lnTo>
                <a:lnTo>
                  <a:pt x="992441" y="126250"/>
                </a:lnTo>
                <a:lnTo>
                  <a:pt x="988072" y="122186"/>
                </a:lnTo>
                <a:lnTo>
                  <a:pt x="975423" y="142430"/>
                </a:lnTo>
                <a:lnTo>
                  <a:pt x="1010729" y="158432"/>
                </a:lnTo>
                <a:lnTo>
                  <a:pt x="1024826" y="159550"/>
                </a:lnTo>
                <a:lnTo>
                  <a:pt x="1035151" y="158940"/>
                </a:lnTo>
                <a:lnTo>
                  <a:pt x="1069327" y="138595"/>
                </a:lnTo>
                <a:lnTo>
                  <a:pt x="1072603" y="124117"/>
                </a:lnTo>
                <a:lnTo>
                  <a:pt x="1072603" y="116687"/>
                </a:lnTo>
                <a:close/>
              </a:path>
              <a:path w="1118870" h="160020">
                <a:moveTo>
                  <a:pt x="1118539" y="143129"/>
                </a:moveTo>
                <a:lnTo>
                  <a:pt x="1117307" y="140144"/>
                </a:lnTo>
                <a:lnTo>
                  <a:pt x="1114818" y="137668"/>
                </a:lnTo>
                <a:lnTo>
                  <a:pt x="1112443" y="135191"/>
                </a:lnTo>
                <a:lnTo>
                  <a:pt x="1109510" y="133946"/>
                </a:lnTo>
                <a:lnTo>
                  <a:pt x="1102474" y="133946"/>
                </a:lnTo>
                <a:lnTo>
                  <a:pt x="1099439" y="135191"/>
                </a:lnTo>
                <a:lnTo>
                  <a:pt x="1096962" y="137668"/>
                </a:lnTo>
                <a:lnTo>
                  <a:pt x="1094587" y="140144"/>
                </a:lnTo>
                <a:lnTo>
                  <a:pt x="1093393" y="143129"/>
                </a:lnTo>
                <a:lnTo>
                  <a:pt x="1093393" y="150063"/>
                </a:lnTo>
                <a:lnTo>
                  <a:pt x="1094587" y="153047"/>
                </a:lnTo>
                <a:lnTo>
                  <a:pt x="1096962" y="155524"/>
                </a:lnTo>
                <a:lnTo>
                  <a:pt x="1099439" y="157911"/>
                </a:lnTo>
                <a:lnTo>
                  <a:pt x="1102474" y="159092"/>
                </a:lnTo>
                <a:lnTo>
                  <a:pt x="1106043" y="159092"/>
                </a:lnTo>
                <a:lnTo>
                  <a:pt x="1109510" y="159092"/>
                </a:lnTo>
                <a:lnTo>
                  <a:pt x="1112443" y="157911"/>
                </a:lnTo>
                <a:lnTo>
                  <a:pt x="1117307" y="153047"/>
                </a:lnTo>
                <a:lnTo>
                  <a:pt x="1118539" y="150063"/>
                </a:lnTo>
                <a:lnTo>
                  <a:pt x="1118539" y="143129"/>
                </a:lnTo>
                <a:close/>
              </a:path>
            </a:pathLst>
          </a:custGeom>
          <a:solidFill>
            <a:srgbClr val="616161"/>
          </a:solidFill>
        </p:spPr>
        <p:txBody>
          <a:bodyPr wrap="square" lIns="0" tIns="0" rIns="0" bIns="0" rtlCol="0"/>
          <a:lstStyle/>
          <a:p>
            <a:endParaRPr/>
          </a:p>
        </p:txBody>
      </p:sp>
      <p:sp>
        <p:nvSpPr>
          <p:cNvPr id="16" name="object 16"/>
          <p:cNvSpPr/>
          <p:nvPr/>
        </p:nvSpPr>
        <p:spPr>
          <a:xfrm>
            <a:off x="1021491" y="361417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7" name="object 17"/>
          <p:cNvPicPr/>
          <p:nvPr/>
        </p:nvPicPr>
        <p:blipFill>
          <a:blip r:embed="rId10" cstate="print"/>
          <a:stretch>
            <a:fillRect/>
          </a:stretch>
        </p:blipFill>
        <p:spPr>
          <a:xfrm>
            <a:off x="1329684" y="3522200"/>
            <a:ext cx="6878780" cy="199578"/>
          </a:xfrm>
          <a:prstGeom prst="rect">
            <a:avLst/>
          </a:prstGeom>
        </p:spPr>
      </p:pic>
      <p:sp>
        <p:nvSpPr>
          <p:cNvPr id="18" name="object 18"/>
          <p:cNvSpPr/>
          <p:nvPr/>
        </p:nvSpPr>
        <p:spPr>
          <a:xfrm>
            <a:off x="8305800" y="3522200"/>
            <a:ext cx="532130" cy="152400"/>
          </a:xfrm>
          <a:custGeom>
            <a:avLst/>
            <a:gdLst/>
            <a:ahLst/>
            <a:cxnLst/>
            <a:rect l="l" t="t" r="r" b="b"/>
            <a:pathLst>
              <a:path w="532130" h="152400">
                <a:moveTo>
                  <a:pt x="81240" y="138112"/>
                </a:moveTo>
                <a:lnTo>
                  <a:pt x="53776" y="138112"/>
                </a:lnTo>
                <a:lnTo>
                  <a:pt x="60225" y="136326"/>
                </a:lnTo>
                <a:lnTo>
                  <a:pt x="64591" y="132754"/>
                </a:lnTo>
                <a:lnTo>
                  <a:pt x="69056" y="129182"/>
                </a:lnTo>
                <a:lnTo>
                  <a:pt x="71288" y="124618"/>
                </a:lnTo>
                <a:lnTo>
                  <a:pt x="71288" y="114200"/>
                </a:lnTo>
                <a:lnTo>
                  <a:pt x="29365" y="96859"/>
                </a:lnTo>
                <a:lnTo>
                  <a:pt x="22510" y="94394"/>
                </a:lnTo>
                <a:lnTo>
                  <a:pt x="16640" y="91426"/>
                </a:lnTo>
                <a:lnTo>
                  <a:pt x="11757" y="87957"/>
                </a:lnTo>
                <a:lnTo>
                  <a:pt x="5903" y="82996"/>
                </a:lnTo>
                <a:lnTo>
                  <a:pt x="2976" y="76299"/>
                </a:lnTo>
                <a:lnTo>
                  <a:pt x="3025" y="58439"/>
                </a:lnTo>
                <a:lnTo>
                  <a:pt x="35151" y="36723"/>
                </a:lnTo>
                <a:lnTo>
                  <a:pt x="44053" y="36165"/>
                </a:lnTo>
                <a:lnTo>
                  <a:pt x="55987" y="37160"/>
                </a:lnTo>
                <a:lnTo>
                  <a:pt x="66786" y="40146"/>
                </a:lnTo>
                <a:lnTo>
                  <a:pt x="76451" y="45122"/>
                </a:lnTo>
                <a:lnTo>
                  <a:pt x="82429" y="50006"/>
                </a:lnTo>
                <a:lnTo>
                  <a:pt x="36413" y="50006"/>
                </a:lnTo>
                <a:lnTo>
                  <a:pt x="30410" y="51693"/>
                </a:lnTo>
                <a:lnTo>
                  <a:pt x="26044" y="55066"/>
                </a:lnTo>
                <a:lnTo>
                  <a:pt x="21778" y="58439"/>
                </a:lnTo>
                <a:lnTo>
                  <a:pt x="19645" y="62557"/>
                </a:lnTo>
                <a:lnTo>
                  <a:pt x="19645" y="71883"/>
                </a:lnTo>
                <a:lnTo>
                  <a:pt x="53875" y="86022"/>
                </a:lnTo>
                <a:lnTo>
                  <a:pt x="61707" y="88208"/>
                </a:lnTo>
                <a:lnTo>
                  <a:pt x="87957" y="109983"/>
                </a:lnTo>
                <a:lnTo>
                  <a:pt x="87957" y="118616"/>
                </a:lnTo>
                <a:lnTo>
                  <a:pt x="87213" y="125889"/>
                </a:lnTo>
                <a:lnTo>
                  <a:pt x="84980" y="132382"/>
                </a:lnTo>
                <a:lnTo>
                  <a:pt x="81240" y="138112"/>
                </a:lnTo>
                <a:close/>
              </a:path>
              <a:path w="532130" h="152400">
                <a:moveTo>
                  <a:pt x="76944" y="63996"/>
                </a:moveTo>
                <a:lnTo>
                  <a:pt x="73669" y="60027"/>
                </a:lnTo>
                <a:lnTo>
                  <a:pt x="69155" y="56703"/>
                </a:lnTo>
                <a:lnTo>
                  <a:pt x="57646" y="51345"/>
                </a:lnTo>
                <a:lnTo>
                  <a:pt x="51196" y="50006"/>
                </a:lnTo>
                <a:lnTo>
                  <a:pt x="82429" y="50006"/>
                </a:lnTo>
                <a:lnTo>
                  <a:pt x="84980" y="52089"/>
                </a:lnTo>
                <a:lnTo>
                  <a:pt x="76944" y="63996"/>
                </a:lnTo>
                <a:close/>
              </a:path>
              <a:path w="532130" h="152400">
                <a:moveTo>
                  <a:pt x="44499" y="151953"/>
                </a:moveTo>
                <a:lnTo>
                  <a:pt x="31170" y="150874"/>
                </a:lnTo>
                <a:lnTo>
                  <a:pt x="19310" y="147637"/>
                </a:lnTo>
                <a:lnTo>
                  <a:pt x="8920" y="142242"/>
                </a:lnTo>
                <a:lnTo>
                  <a:pt x="0" y="134689"/>
                </a:lnTo>
                <a:lnTo>
                  <a:pt x="8929" y="122336"/>
                </a:lnTo>
                <a:lnTo>
                  <a:pt x="12501" y="126603"/>
                </a:lnTo>
                <a:lnTo>
                  <a:pt x="17512" y="130323"/>
                </a:lnTo>
                <a:lnTo>
                  <a:pt x="23961" y="133498"/>
                </a:lnTo>
                <a:lnTo>
                  <a:pt x="30509" y="136574"/>
                </a:lnTo>
                <a:lnTo>
                  <a:pt x="37603" y="138112"/>
                </a:lnTo>
                <a:lnTo>
                  <a:pt x="81240" y="138112"/>
                </a:lnTo>
                <a:lnTo>
                  <a:pt x="76051" y="143023"/>
                </a:lnTo>
                <a:lnTo>
                  <a:pt x="69614" y="146930"/>
                </a:lnTo>
                <a:lnTo>
                  <a:pt x="62210" y="149721"/>
                </a:lnTo>
                <a:lnTo>
                  <a:pt x="53838" y="151395"/>
                </a:lnTo>
                <a:lnTo>
                  <a:pt x="44499" y="151953"/>
                </a:lnTo>
                <a:close/>
              </a:path>
              <a:path w="532130" h="152400">
                <a:moveTo>
                  <a:pt x="127481" y="23068"/>
                </a:moveTo>
                <a:lnTo>
                  <a:pt x="121231" y="23068"/>
                </a:lnTo>
                <a:lnTo>
                  <a:pt x="118552" y="21976"/>
                </a:lnTo>
                <a:lnTo>
                  <a:pt x="113988" y="17611"/>
                </a:lnTo>
                <a:lnTo>
                  <a:pt x="112847" y="14882"/>
                </a:lnTo>
                <a:lnTo>
                  <a:pt x="112847" y="8433"/>
                </a:lnTo>
                <a:lnTo>
                  <a:pt x="113988" y="5704"/>
                </a:lnTo>
                <a:lnTo>
                  <a:pt x="118552" y="1140"/>
                </a:lnTo>
                <a:lnTo>
                  <a:pt x="121231" y="0"/>
                </a:lnTo>
                <a:lnTo>
                  <a:pt x="127481" y="0"/>
                </a:lnTo>
                <a:lnTo>
                  <a:pt x="130210" y="1140"/>
                </a:lnTo>
                <a:lnTo>
                  <a:pt x="134774" y="5705"/>
                </a:lnTo>
                <a:lnTo>
                  <a:pt x="135915" y="8433"/>
                </a:lnTo>
                <a:lnTo>
                  <a:pt x="135915" y="14882"/>
                </a:lnTo>
                <a:lnTo>
                  <a:pt x="134774" y="17611"/>
                </a:lnTo>
                <a:lnTo>
                  <a:pt x="130210" y="21976"/>
                </a:lnTo>
                <a:lnTo>
                  <a:pt x="127481" y="23068"/>
                </a:lnTo>
                <a:close/>
              </a:path>
              <a:path w="532130" h="152400">
                <a:moveTo>
                  <a:pt x="132938" y="149274"/>
                </a:moveTo>
                <a:lnTo>
                  <a:pt x="115823" y="149274"/>
                </a:lnTo>
                <a:lnTo>
                  <a:pt x="115823" y="38844"/>
                </a:lnTo>
                <a:lnTo>
                  <a:pt x="132938" y="38844"/>
                </a:lnTo>
                <a:lnTo>
                  <a:pt x="132938" y="149274"/>
                </a:lnTo>
                <a:close/>
              </a:path>
              <a:path w="532130" h="152400">
                <a:moveTo>
                  <a:pt x="246137" y="149274"/>
                </a:moveTo>
                <a:lnTo>
                  <a:pt x="162049" y="149274"/>
                </a:lnTo>
                <a:lnTo>
                  <a:pt x="162049" y="136028"/>
                </a:lnTo>
                <a:lnTo>
                  <a:pt x="222771" y="53875"/>
                </a:lnTo>
                <a:lnTo>
                  <a:pt x="162049" y="53875"/>
                </a:lnTo>
                <a:lnTo>
                  <a:pt x="162049" y="38844"/>
                </a:lnTo>
                <a:lnTo>
                  <a:pt x="245244" y="38844"/>
                </a:lnTo>
                <a:lnTo>
                  <a:pt x="245244" y="51941"/>
                </a:lnTo>
                <a:lnTo>
                  <a:pt x="183927" y="134391"/>
                </a:lnTo>
                <a:lnTo>
                  <a:pt x="246137" y="134391"/>
                </a:lnTo>
                <a:lnTo>
                  <a:pt x="246137" y="149274"/>
                </a:lnTo>
                <a:close/>
              </a:path>
              <a:path w="532130" h="152400">
                <a:moveTo>
                  <a:pt x="325014" y="151953"/>
                </a:moveTo>
                <a:lnTo>
                  <a:pt x="284384" y="135731"/>
                </a:lnTo>
                <a:lnTo>
                  <a:pt x="268757" y="93910"/>
                </a:lnTo>
                <a:lnTo>
                  <a:pt x="269725" y="82190"/>
                </a:lnTo>
                <a:lnTo>
                  <a:pt x="292533" y="45541"/>
                </a:lnTo>
                <a:lnTo>
                  <a:pt x="323228" y="36165"/>
                </a:lnTo>
                <a:lnTo>
                  <a:pt x="334589" y="37207"/>
                </a:lnTo>
                <a:lnTo>
                  <a:pt x="344734" y="40295"/>
                </a:lnTo>
                <a:lnTo>
                  <a:pt x="353757" y="45457"/>
                </a:lnTo>
                <a:lnTo>
                  <a:pt x="359033" y="50303"/>
                </a:lnTo>
                <a:lnTo>
                  <a:pt x="322931" y="50303"/>
                </a:lnTo>
                <a:lnTo>
                  <a:pt x="315592" y="50973"/>
                </a:lnTo>
                <a:lnTo>
                  <a:pt x="287742" y="79688"/>
                </a:lnTo>
                <a:lnTo>
                  <a:pt x="286914" y="87064"/>
                </a:lnTo>
                <a:lnTo>
                  <a:pt x="375606" y="87064"/>
                </a:lnTo>
                <a:lnTo>
                  <a:pt x="376103" y="93910"/>
                </a:lnTo>
                <a:lnTo>
                  <a:pt x="376211" y="99714"/>
                </a:lnTo>
                <a:lnTo>
                  <a:pt x="286914" y="99714"/>
                </a:lnTo>
                <a:lnTo>
                  <a:pt x="288012" y="107742"/>
                </a:lnTo>
                <a:lnTo>
                  <a:pt x="318847" y="137154"/>
                </a:lnTo>
                <a:lnTo>
                  <a:pt x="326652" y="137814"/>
                </a:lnTo>
                <a:lnTo>
                  <a:pt x="365603" y="137814"/>
                </a:lnTo>
                <a:lnTo>
                  <a:pt x="359812" y="142493"/>
                </a:lnTo>
                <a:lnTo>
                  <a:pt x="349459" y="147749"/>
                </a:lnTo>
                <a:lnTo>
                  <a:pt x="337860" y="150902"/>
                </a:lnTo>
                <a:lnTo>
                  <a:pt x="325014" y="151953"/>
                </a:lnTo>
                <a:close/>
              </a:path>
              <a:path w="532130" h="152400">
                <a:moveTo>
                  <a:pt x="375606" y="87064"/>
                </a:moveTo>
                <a:lnTo>
                  <a:pt x="359245" y="87064"/>
                </a:lnTo>
                <a:lnTo>
                  <a:pt x="358612" y="79688"/>
                </a:lnTo>
                <a:lnTo>
                  <a:pt x="356715" y="72888"/>
                </a:lnTo>
                <a:lnTo>
                  <a:pt x="322931" y="50303"/>
                </a:lnTo>
                <a:lnTo>
                  <a:pt x="359033" y="50303"/>
                </a:lnTo>
                <a:lnTo>
                  <a:pt x="361626" y="52685"/>
                </a:lnTo>
                <a:lnTo>
                  <a:pt x="368007" y="61493"/>
                </a:lnTo>
                <a:lnTo>
                  <a:pt x="372565" y="71549"/>
                </a:lnTo>
                <a:lnTo>
                  <a:pt x="375300" y="82850"/>
                </a:lnTo>
                <a:lnTo>
                  <a:pt x="375606" y="87064"/>
                </a:lnTo>
                <a:close/>
              </a:path>
              <a:path w="532130" h="152400">
                <a:moveTo>
                  <a:pt x="365603" y="137814"/>
                </a:moveTo>
                <a:lnTo>
                  <a:pt x="326652" y="137814"/>
                </a:lnTo>
                <a:lnTo>
                  <a:pt x="336316" y="136949"/>
                </a:lnTo>
                <a:lnTo>
                  <a:pt x="345218" y="134354"/>
                </a:lnTo>
                <a:lnTo>
                  <a:pt x="353357" y="130029"/>
                </a:lnTo>
                <a:lnTo>
                  <a:pt x="360733" y="123973"/>
                </a:lnTo>
                <a:lnTo>
                  <a:pt x="368919" y="135135"/>
                </a:lnTo>
                <a:lnTo>
                  <a:pt x="365603" y="137814"/>
                </a:lnTo>
                <a:close/>
              </a:path>
              <a:path w="532130" h="152400">
                <a:moveTo>
                  <a:pt x="475574" y="138112"/>
                </a:moveTo>
                <a:lnTo>
                  <a:pt x="448110" y="138112"/>
                </a:lnTo>
                <a:lnTo>
                  <a:pt x="454559" y="136326"/>
                </a:lnTo>
                <a:lnTo>
                  <a:pt x="458925" y="132754"/>
                </a:lnTo>
                <a:lnTo>
                  <a:pt x="463390" y="129182"/>
                </a:lnTo>
                <a:lnTo>
                  <a:pt x="465622" y="124618"/>
                </a:lnTo>
                <a:lnTo>
                  <a:pt x="465622" y="114200"/>
                </a:lnTo>
                <a:lnTo>
                  <a:pt x="423699" y="96859"/>
                </a:lnTo>
                <a:lnTo>
                  <a:pt x="416844" y="94394"/>
                </a:lnTo>
                <a:lnTo>
                  <a:pt x="410974" y="91426"/>
                </a:lnTo>
                <a:lnTo>
                  <a:pt x="406091" y="87957"/>
                </a:lnTo>
                <a:lnTo>
                  <a:pt x="400237" y="82996"/>
                </a:lnTo>
                <a:lnTo>
                  <a:pt x="397310" y="76299"/>
                </a:lnTo>
                <a:lnTo>
                  <a:pt x="397359" y="58439"/>
                </a:lnTo>
                <a:lnTo>
                  <a:pt x="429485" y="36723"/>
                </a:lnTo>
                <a:lnTo>
                  <a:pt x="438387" y="36165"/>
                </a:lnTo>
                <a:lnTo>
                  <a:pt x="450321" y="37160"/>
                </a:lnTo>
                <a:lnTo>
                  <a:pt x="461120" y="40146"/>
                </a:lnTo>
                <a:lnTo>
                  <a:pt x="470785" y="45122"/>
                </a:lnTo>
                <a:lnTo>
                  <a:pt x="476763" y="50006"/>
                </a:lnTo>
                <a:lnTo>
                  <a:pt x="430747" y="50006"/>
                </a:lnTo>
                <a:lnTo>
                  <a:pt x="424744" y="51693"/>
                </a:lnTo>
                <a:lnTo>
                  <a:pt x="420378" y="55066"/>
                </a:lnTo>
                <a:lnTo>
                  <a:pt x="416112" y="58439"/>
                </a:lnTo>
                <a:lnTo>
                  <a:pt x="413979" y="62557"/>
                </a:lnTo>
                <a:lnTo>
                  <a:pt x="413979" y="71883"/>
                </a:lnTo>
                <a:lnTo>
                  <a:pt x="448209" y="86022"/>
                </a:lnTo>
                <a:lnTo>
                  <a:pt x="456041" y="88208"/>
                </a:lnTo>
                <a:lnTo>
                  <a:pt x="482291" y="109983"/>
                </a:lnTo>
                <a:lnTo>
                  <a:pt x="482291" y="118616"/>
                </a:lnTo>
                <a:lnTo>
                  <a:pt x="481547" y="125889"/>
                </a:lnTo>
                <a:lnTo>
                  <a:pt x="479314" y="132382"/>
                </a:lnTo>
                <a:lnTo>
                  <a:pt x="475574" y="138112"/>
                </a:lnTo>
                <a:close/>
              </a:path>
              <a:path w="532130" h="152400">
                <a:moveTo>
                  <a:pt x="471278" y="63996"/>
                </a:moveTo>
                <a:lnTo>
                  <a:pt x="468003" y="60027"/>
                </a:lnTo>
                <a:lnTo>
                  <a:pt x="463489" y="56703"/>
                </a:lnTo>
                <a:lnTo>
                  <a:pt x="451979" y="51345"/>
                </a:lnTo>
                <a:lnTo>
                  <a:pt x="445530" y="50006"/>
                </a:lnTo>
                <a:lnTo>
                  <a:pt x="476763" y="50006"/>
                </a:lnTo>
                <a:lnTo>
                  <a:pt x="479314" y="52089"/>
                </a:lnTo>
                <a:lnTo>
                  <a:pt x="471278" y="63996"/>
                </a:lnTo>
                <a:close/>
              </a:path>
              <a:path w="532130" h="152400">
                <a:moveTo>
                  <a:pt x="438833" y="151953"/>
                </a:moveTo>
                <a:lnTo>
                  <a:pt x="425504" y="150874"/>
                </a:lnTo>
                <a:lnTo>
                  <a:pt x="413644" y="147637"/>
                </a:lnTo>
                <a:lnTo>
                  <a:pt x="403254" y="142242"/>
                </a:lnTo>
                <a:lnTo>
                  <a:pt x="394333" y="134689"/>
                </a:lnTo>
                <a:lnTo>
                  <a:pt x="403263" y="122336"/>
                </a:lnTo>
                <a:lnTo>
                  <a:pt x="406835" y="126603"/>
                </a:lnTo>
                <a:lnTo>
                  <a:pt x="411846" y="130323"/>
                </a:lnTo>
                <a:lnTo>
                  <a:pt x="418295" y="133498"/>
                </a:lnTo>
                <a:lnTo>
                  <a:pt x="424843" y="136574"/>
                </a:lnTo>
                <a:lnTo>
                  <a:pt x="431937" y="138112"/>
                </a:lnTo>
                <a:lnTo>
                  <a:pt x="475574" y="138112"/>
                </a:lnTo>
                <a:lnTo>
                  <a:pt x="470385" y="143023"/>
                </a:lnTo>
                <a:lnTo>
                  <a:pt x="463948" y="146930"/>
                </a:lnTo>
                <a:lnTo>
                  <a:pt x="456544" y="149721"/>
                </a:lnTo>
                <a:lnTo>
                  <a:pt x="448172" y="151395"/>
                </a:lnTo>
                <a:lnTo>
                  <a:pt x="438833" y="151953"/>
                </a:lnTo>
                <a:close/>
              </a:path>
              <a:path w="532130" h="152400">
                <a:moveTo>
                  <a:pt x="522857" y="151507"/>
                </a:moveTo>
                <a:lnTo>
                  <a:pt x="515813" y="151507"/>
                </a:lnTo>
                <a:lnTo>
                  <a:pt x="512787" y="150316"/>
                </a:lnTo>
                <a:lnTo>
                  <a:pt x="510306" y="147935"/>
                </a:lnTo>
                <a:lnTo>
                  <a:pt x="507925" y="145454"/>
                </a:lnTo>
                <a:lnTo>
                  <a:pt x="506734" y="142478"/>
                </a:lnTo>
                <a:lnTo>
                  <a:pt x="506734" y="135532"/>
                </a:lnTo>
                <a:lnTo>
                  <a:pt x="507925" y="132556"/>
                </a:lnTo>
                <a:lnTo>
                  <a:pt x="510306" y="130075"/>
                </a:lnTo>
                <a:lnTo>
                  <a:pt x="512787" y="127595"/>
                </a:lnTo>
                <a:lnTo>
                  <a:pt x="515813" y="126355"/>
                </a:lnTo>
                <a:lnTo>
                  <a:pt x="522857" y="126355"/>
                </a:lnTo>
                <a:lnTo>
                  <a:pt x="525784" y="127595"/>
                </a:lnTo>
                <a:lnTo>
                  <a:pt x="528165" y="130075"/>
                </a:lnTo>
                <a:lnTo>
                  <a:pt x="530646" y="132556"/>
                </a:lnTo>
                <a:lnTo>
                  <a:pt x="531886" y="135532"/>
                </a:lnTo>
                <a:lnTo>
                  <a:pt x="531886" y="142478"/>
                </a:lnTo>
                <a:lnTo>
                  <a:pt x="530646" y="145454"/>
                </a:lnTo>
                <a:lnTo>
                  <a:pt x="525784" y="150316"/>
                </a:lnTo>
                <a:lnTo>
                  <a:pt x="522857" y="151507"/>
                </a:lnTo>
                <a:close/>
              </a:path>
            </a:pathLst>
          </a:custGeom>
          <a:solidFill>
            <a:srgbClr val="616161"/>
          </a:solidFill>
        </p:spPr>
        <p:txBody>
          <a:bodyPr wrap="square" lIns="0" tIns="0" rIns="0" bIns="0" rtlCol="0"/>
          <a:lstStyle/>
          <a:p>
            <a:endParaRPr/>
          </a:p>
        </p:txBody>
      </p:sp>
      <p:sp>
        <p:nvSpPr>
          <p:cNvPr id="19" name="object 19"/>
          <p:cNvSpPr/>
          <p:nvPr/>
        </p:nvSpPr>
        <p:spPr>
          <a:xfrm>
            <a:off x="564291" y="42428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20" name="object 20"/>
          <p:cNvPicPr/>
          <p:nvPr/>
        </p:nvPicPr>
        <p:blipFill>
          <a:blip r:embed="rId11" cstate="print"/>
          <a:stretch>
            <a:fillRect/>
          </a:stretch>
        </p:blipFill>
        <p:spPr>
          <a:xfrm>
            <a:off x="861917" y="4143036"/>
            <a:ext cx="6106756" cy="19957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00550" y="637126"/>
            <a:ext cx="6388651" cy="304055"/>
          </a:xfrm>
          <a:prstGeom prst="rect">
            <a:avLst/>
          </a:prstGeom>
        </p:spPr>
      </p:pic>
      <p:sp>
        <p:nvSpPr>
          <p:cNvPr id="3" name="object 3"/>
          <p:cNvSpPr/>
          <p:nvPr/>
        </p:nvSpPr>
        <p:spPr>
          <a:xfrm>
            <a:off x="400103" y="1324532"/>
            <a:ext cx="2131695" cy="210185"/>
          </a:xfrm>
          <a:custGeom>
            <a:avLst/>
            <a:gdLst/>
            <a:ahLst/>
            <a:cxnLst/>
            <a:rect l="l" t="t" r="r" b="b"/>
            <a:pathLst>
              <a:path w="2131695" h="210184">
                <a:moveTo>
                  <a:pt x="29021" y="206275"/>
                </a:moveTo>
                <a:lnTo>
                  <a:pt x="0" y="206275"/>
                </a:lnTo>
                <a:lnTo>
                  <a:pt x="81706" y="2976"/>
                </a:lnTo>
                <a:lnTo>
                  <a:pt x="113109" y="2976"/>
                </a:lnTo>
                <a:lnTo>
                  <a:pt x="123675" y="29170"/>
                </a:lnTo>
                <a:lnTo>
                  <a:pt x="97631" y="29170"/>
                </a:lnTo>
                <a:lnTo>
                  <a:pt x="54322" y="138558"/>
                </a:lnTo>
                <a:lnTo>
                  <a:pt x="167798" y="138558"/>
                </a:lnTo>
                <a:lnTo>
                  <a:pt x="176923" y="161180"/>
                </a:lnTo>
                <a:lnTo>
                  <a:pt x="47029" y="161180"/>
                </a:lnTo>
                <a:lnTo>
                  <a:pt x="29021" y="206275"/>
                </a:lnTo>
                <a:close/>
              </a:path>
              <a:path w="2131695" h="210184">
                <a:moveTo>
                  <a:pt x="167798" y="138558"/>
                </a:moveTo>
                <a:lnTo>
                  <a:pt x="140642" y="138558"/>
                </a:lnTo>
                <a:lnTo>
                  <a:pt x="97631" y="29170"/>
                </a:lnTo>
                <a:lnTo>
                  <a:pt x="123675" y="29170"/>
                </a:lnTo>
                <a:lnTo>
                  <a:pt x="167798" y="138558"/>
                </a:lnTo>
                <a:close/>
              </a:path>
              <a:path w="2131695" h="210184">
                <a:moveTo>
                  <a:pt x="195113" y="206275"/>
                </a:moveTo>
                <a:lnTo>
                  <a:pt x="166241" y="206275"/>
                </a:lnTo>
                <a:lnTo>
                  <a:pt x="148232" y="161180"/>
                </a:lnTo>
                <a:lnTo>
                  <a:pt x="176923" y="161180"/>
                </a:lnTo>
                <a:lnTo>
                  <a:pt x="195113" y="206275"/>
                </a:lnTo>
                <a:close/>
              </a:path>
              <a:path w="2131695" h="210184">
                <a:moveTo>
                  <a:pt x="328608" y="59084"/>
                </a:moveTo>
                <a:lnTo>
                  <a:pt x="305837" y="59084"/>
                </a:lnTo>
                <a:lnTo>
                  <a:pt x="305837" y="47773"/>
                </a:lnTo>
                <a:lnTo>
                  <a:pt x="323399" y="7032"/>
                </a:lnTo>
                <a:lnTo>
                  <a:pt x="348402" y="0"/>
                </a:lnTo>
                <a:lnTo>
                  <a:pt x="357322" y="697"/>
                </a:lnTo>
                <a:lnTo>
                  <a:pt x="365480" y="2790"/>
                </a:lnTo>
                <a:lnTo>
                  <a:pt x="372875" y="6278"/>
                </a:lnTo>
                <a:lnTo>
                  <a:pt x="379507" y="11162"/>
                </a:lnTo>
                <a:lnTo>
                  <a:pt x="374773" y="18752"/>
                </a:lnTo>
                <a:lnTo>
                  <a:pt x="351825" y="18752"/>
                </a:lnTo>
                <a:lnTo>
                  <a:pt x="341667" y="20566"/>
                </a:lnTo>
                <a:lnTo>
                  <a:pt x="334412" y="26007"/>
                </a:lnTo>
                <a:lnTo>
                  <a:pt x="330059" y="35076"/>
                </a:lnTo>
                <a:lnTo>
                  <a:pt x="328608" y="47773"/>
                </a:lnTo>
                <a:lnTo>
                  <a:pt x="328608" y="59084"/>
                </a:lnTo>
                <a:close/>
              </a:path>
              <a:path w="2131695" h="210184">
                <a:moveTo>
                  <a:pt x="370131" y="26193"/>
                </a:moveTo>
                <a:lnTo>
                  <a:pt x="364773" y="21232"/>
                </a:lnTo>
                <a:lnTo>
                  <a:pt x="358671" y="18752"/>
                </a:lnTo>
                <a:lnTo>
                  <a:pt x="374773" y="18752"/>
                </a:lnTo>
                <a:lnTo>
                  <a:pt x="370131" y="26193"/>
                </a:lnTo>
                <a:close/>
              </a:path>
              <a:path w="2131695" h="210184">
                <a:moveTo>
                  <a:pt x="358522" y="79176"/>
                </a:moveTo>
                <a:lnTo>
                  <a:pt x="281429" y="79176"/>
                </a:lnTo>
                <a:lnTo>
                  <a:pt x="281429" y="59084"/>
                </a:lnTo>
                <a:lnTo>
                  <a:pt x="358522" y="59084"/>
                </a:lnTo>
                <a:lnTo>
                  <a:pt x="358522" y="79176"/>
                </a:lnTo>
                <a:close/>
              </a:path>
              <a:path w="2131695" h="210184">
                <a:moveTo>
                  <a:pt x="328608" y="206275"/>
                </a:moveTo>
                <a:lnTo>
                  <a:pt x="305837" y="206275"/>
                </a:lnTo>
                <a:lnTo>
                  <a:pt x="305837" y="79176"/>
                </a:lnTo>
                <a:lnTo>
                  <a:pt x="328608" y="79176"/>
                </a:lnTo>
                <a:lnTo>
                  <a:pt x="328608" y="206275"/>
                </a:lnTo>
                <a:close/>
              </a:path>
              <a:path w="2131695" h="210184">
                <a:moveTo>
                  <a:pt x="430833" y="82897"/>
                </a:moveTo>
                <a:lnTo>
                  <a:pt x="408467" y="82897"/>
                </a:lnTo>
                <a:lnTo>
                  <a:pt x="419182" y="71111"/>
                </a:lnTo>
                <a:lnTo>
                  <a:pt x="430940" y="62693"/>
                </a:lnTo>
                <a:lnTo>
                  <a:pt x="443739" y="57642"/>
                </a:lnTo>
                <a:lnTo>
                  <a:pt x="457580" y="55959"/>
                </a:lnTo>
                <a:lnTo>
                  <a:pt x="457580" y="78581"/>
                </a:lnTo>
                <a:lnTo>
                  <a:pt x="441507" y="78581"/>
                </a:lnTo>
                <a:lnTo>
                  <a:pt x="433916" y="81061"/>
                </a:lnTo>
                <a:lnTo>
                  <a:pt x="430833" y="82897"/>
                </a:lnTo>
                <a:close/>
              </a:path>
              <a:path w="2131695" h="210184">
                <a:moveTo>
                  <a:pt x="408467" y="206275"/>
                </a:moveTo>
                <a:lnTo>
                  <a:pt x="385696" y="206275"/>
                </a:lnTo>
                <a:lnTo>
                  <a:pt x="385696" y="59084"/>
                </a:lnTo>
                <a:lnTo>
                  <a:pt x="408467" y="59084"/>
                </a:lnTo>
                <a:lnTo>
                  <a:pt x="408467" y="82897"/>
                </a:lnTo>
                <a:lnTo>
                  <a:pt x="430833" y="82897"/>
                </a:lnTo>
                <a:lnTo>
                  <a:pt x="417248" y="90983"/>
                </a:lnTo>
                <a:lnTo>
                  <a:pt x="411543" y="96341"/>
                </a:lnTo>
                <a:lnTo>
                  <a:pt x="408467" y="102096"/>
                </a:lnTo>
                <a:lnTo>
                  <a:pt x="408467" y="206275"/>
                </a:lnTo>
                <a:close/>
              </a:path>
              <a:path w="2131695" h="210184">
                <a:moveTo>
                  <a:pt x="457580" y="79474"/>
                </a:moveTo>
                <a:lnTo>
                  <a:pt x="448353" y="78581"/>
                </a:lnTo>
                <a:lnTo>
                  <a:pt x="457580" y="78581"/>
                </a:lnTo>
                <a:lnTo>
                  <a:pt x="457580" y="79474"/>
                </a:lnTo>
                <a:close/>
              </a:path>
              <a:path w="2131695" h="210184">
                <a:moveTo>
                  <a:pt x="495954" y="95696"/>
                </a:moveTo>
                <a:lnTo>
                  <a:pt x="527208" y="56889"/>
                </a:lnTo>
                <a:lnTo>
                  <a:pt x="544174" y="55364"/>
                </a:lnTo>
                <a:lnTo>
                  <a:pt x="556955" y="56182"/>
                </a:lnTo>
                <a:lnTo>
                  <a:pt x="568210" y="58638"/>
                </a:lnTo>
                <a:lnTo>
                  <a:pt x="577940" y="62731"/>
                </a:lnTo>
                <a:lnTo>
                  <a:pt x="586144" y="68460"/>
                </a:lnTo>
                <a:lnTo>
                  <a:pt x="592262" y="75158"/>
                </a:lnTo>
                <a:lnTo>
                  <a:pt x="541049" y="75158"/>
                </a:lnTo>
                <a:lnTo>
                  <a:pt x="528520" y="76441"/>
                </a:lnTo>
                <a:lnTo>
                  <a:pt x="516827" y="80292"/>
                </a:lnTo>
                <a:lnTo>
                  <a:pt x="505972" y="86710"/>
                </a:lnTo>
                <a:lnTo>
                  <a:pt x="495954" y="95696"/>
                </a:lnTo>
                <a:close/>
              </a:path>
              <a:path w="2131695" h="210184">
                <a:moveTo>
                  <a:pt x="601176" y="132754"/>
                </a:moveTo>
                <a:lnTo>
                  <a:pt x="578256" y="132754"/>
                </a:lnTo>
                <a:lnTo>
                  <a:pt x="578256" y="96341"/>
                </a:lnTo>
                <a:lnTo>
                  <a:pt x="574734" y="88701"/>
                </a:lnTo>
                <a:lnTo>
                  <a:pt x="541049" y="75158"/>
                </a:lnTo>
                <a:lnTo>
                  <a:pt x="592262" y="75158"/>
                </a:lnTo>
                <a:lnTo>
                  <a:pt x="592725" y="75669"/>
                </a:lnTo>
                <a:lnTo>
                  <a:pt x="597418" y="84162"/>
                </a:lnTo>
                <a:lnTo>
                  <a:pt x="600236" y="93966"/>
                </a:lnTo>
                <a:lnTo>
                  <a:pt x="601176" y="105072"/>
                </a:lnTo>
                <a:lnTo>
                  <a:pt x="601176" y="132754"/>
                </a:lnTo>
                <a:close/>
              </a:path>
              <a:path w="2131695" h="210184">
                <a:moveTo>
                  <a:pt x="529440" y="209996"/>
                </a:moveTo>
                <a:lnTo>
                  <a:pt x="492531" y="196006"/>
                </a:lnTo>
                <a:lnTo>
                  <a:pt x="477946" y="161180"/>
                </a:lnTo>
                <a:lnTo>
                  <a:pt x="478848" y="151023"/>
                </a:lnTo>
                <a:lnTo>
                  <a:pt x="508939" y="116085"/>
                </a:lnTo>
                <a:lnTo>
                  <a:pt x="529440" y="112662"/>
                </a:lnTo>
                <a:lnTo>
                  <a:pt x="544379" y="113918"/>
                </a:lnTo>
                <a:lnTo>
                  <a:pt x="557495" y="117685"/>
                </a:lnTo>
                <a:lnTo>
                  <a:pt x="568787" y="123964"/>
                </a:lnTo>
                <a:lnTo>
                  <a:pt x="574408" y="129182"/>
                </a:lnTo>
                <a:lnTo>
                  <a:pt x="537775" y="129182"/>
                </a:lnTo>
                <a:lnTo>
                  <a:pt x="530045" y="129750"/>
                </a:lnTo>
                <a:lnTo>
                  <a:pt x="501461" y="151953"/>
                </a:lnTo>
                <a:lnTo>
                  <a:pt x="501461" y="170805"/>
                </a:lnTo>
                <a:lnTo>
                  <a:pt x="537775" y="193476"/>
                </a:lnTo>
                <a:lnTo>
                  <a:pt x="573772" y="193476"/>
                </a:lnTo>
                <a:lnTo>
                  <a:pt x="568229" y="198443"/>
                </a:lnTo>
                <a:lnTo>
                  <a:pt x="556750" y="204861"/>
                </a:lnTo>
                <a:lnTo>
                  <a:pt x="543821" y="208712"/>
                </a:lnTo>
                <a:lnTo>
                  <a:pt x="529440" y="209996"/>
                </a:lnTo>
                <a:close/>
              </a:path>
              <a:path w="2131695" h="210184">
                <a:moveTo>
                  <a:pt x="573772" y="193476"/>
                </a:moveTo>
                <a:lnTo>
                  <a:pt x="537775" y="193476"/>
                </a:lnTo>
                <a:lnTo>
                  <a:pt x="550462" y="192332"/>
                </a:lnTo>
                <a:lnTo>
                  <a:pt x="561439" y="188900"/>
                </a:lnTo>
                <a:lnTo>
                  <a:pt x="570703" y="183179"/>
                </a:lnTo>
                <a:lnTo>
                  <a:pt x="578256" y="175170"/>
                </a:lnTo>
                <a:lnTo>
                  <a:pt x="578256" y="147488"/>
                </a:lnTo>
                <a:lnTo>
                  <a:pt x="570703" y="139479"/>
                </a:lnTo>
                <a:lnTo>
                  <a:pt x="561439" y="133759"/>
                </a:lnTo>
                <a:lnTo>
                  <a:pt x="550462" y="130326"/>
                </a:lnTo>
                <a:lnTo>
                  <a:pt x="537775" y="129182"/>
                </a:lnTo>
                <a:lnTo>
                  <a:pt x="574408" y="129182"/>
                </a:lnTo>
                <a:lnTo>
                  <a:pt x="578256" y="132754"/>
                </a:lnTo>
                <a:lnTo>
                  <a:pt x="601176" y="132754"/>
                </a:lnTo>
                <a:lnTo>
                  <a:pt x="601176" y="189458"/>
                </a:lnTo>
                <a:lnTo>
                  <a:pt x="578256" y="189458"/>
                </a:lnTo>
                <a:lnTo>
                  <a:pt x="573772" y="193476"/>
                </a:lnTo>
                <a:close/>
              </a:path>
              <a:path w="2131695" h="210184">
                <a:moveTo>
                  <a:pt x="601176" y="206275"/>
                </a:moveTo>
                <a:lnTo>
                  <a:pt x="578256" y="206275"/>
                </a:lnTo>
                <a:lnTo>
                  <a:pt x="578256" y="189458"/>
                </a:lnTo>
                <a:lnTo>
                  <a:pt x="601176" y="189458"/>
                </a:lnTo>
                <a:lnTo>
                  <a:pt x="601176" y="206275"/>
                </a:lnTo>
                <a:close/>
              </a:path>
              <a:path w="2131695" h="210184">
                <a:moveTo>
                  <a:pt x="690294" y="80367"/>
                </a:moveTo>
                <a:lnTo>
                  <a:pt x="669681" y="80367"/>
                </a:lnTo>
                <a:lnTo>
                  <a:pt x="672853" y="76023"/>
                </a:lnTo>
                <a:lnTo>
                  <a:pt x="710413" y="55875"/>
                </a:lnTo>
                <a:lnTo>
                  <a:pt x="717306" y="55364"/>
                </a:lnTo>
                <a:lnTo>
                  <a:pt x="725368" y="55875"/>
                </a:lnTo>
                <a:lnTo>
                  <a:pt x="754788" y="75753"/>
                </a:lnTo>
                <a:lnTo>
                  <a:pt x="700935" y="75753"/>
                </a:lnTo>
                <a:lnTo>
                  <a:pt x="693642" y="78134"/>
                </a:lnTo>
                <a:lnTo>
                  <a:pt x="690294" y="80367"/>
                </a:lnTo>
                <a:close/>
              </a:path>
              <a:path w="2131695" h="210184">
                <a:moveTo>
                  <a:pt x="774669" y="82897"/>
                </a:moveTo>
                <a:lnTo>
                  <a:pt x="756894" y="82897"/>
                </a:lnTo>
                <a:lnTo>
                  <a:pt x="761089" y="77204"/>
                </a:lnTo>
                <a:lnTo>
                  <a:pt x="799431" y="55857"/>
                </a:lnTo>
                <a:lnTo>
                  <a:pt x="806305" y="55364"/>
                </a:lnTo>
                <a:lnTo>
                  <a:pt x="824276" y="58145"/>
                </a:lnTo>
                <a:lnTo>
                  <a:pt x="837113" y="66488"/>
                </a:lnTo>
                <a:lnTo>
                  <a:pt x="842244" y="75753"/>
                </a:lnTo>
                <a:lnTo>
                  <a:pt x="789636" y="75753"/>
                </a:lnTo>
                <a:lnTo>
                  <a:pt x="782145" y="78085"/>
                </a:lnTo>
                <a:lnTo>
                  <a:pt x="774669" y="82897"/>
                </a:lnTo>
                <a:close/>
              </a:path>
              <a:path w="2131695" h="210184">
                <a:moveTo>
                  <a:pt x="669681" y="206275"/>
                </a:moveTo>
                <a:lnTo>
                  <a:pt x="646910" y="206275"/>
                </a:lnTo>
                <a:lnTo>
                  <a:pt x="646910" y="59084"/>
                </a:lnTo>
                <a:lnTo>
                  <a:pt x="669681" y="59084"/>
                </a:lnTo>
                <a:lnTo>
                  <a:pt x="669681" y="80367"/>
                </a:lnTo>
                <a:lnTo>
                  <a:pt x="690294" y="80367"/>
                </a:lnTo>
                <a:lnTo>
                  <a:pt x="686498" y="82897"/>
                </a:lnTo>
                <a:lnTo>
                  <a:pt x="679355" y="87560"/>
                </a:lnTo>
                <a:lnTo>
                  <a:pt x="673749" y="92819"/>
                </a:lnTo>
                <a:lnTo>
                  <a:pt x="669681" y="98673"/>
                </a:lnTo>
                <a:lnTo>
                  <a:pt x="669681" y="206275"/>
                </a:lnTo>
                <a:close/>
              </a:path>
              <a:path w="2131695" h="210184">
                <a:moveTo>
                  <a:pt x="758382" y="206275"/>
                </a:moveTo>
                <a:lnTo>
                  <a:pt x="735612" y="206275"/>
                </a:lnTo>
                <a:lnTo>
                  <a:pt x="735612" y="106263"/>
                </a:lnTo>
                <a:lnTo>
                  <a:pt x="733910" y="92915"/>
                </a:lnTo>
                <a:lnTo>
                  <a:pt x="728803" y="83380"/>
                </a:lnTo>
                <a:lnTo>
                  <a:pt x="720292" y="77660"/>
                </a:lnTo>
                <a:lnTo>
                  <a:pt x="708376" y="75753"/>
                </a:lnTo>
                <a:lnTo>
                  <a:pt x="754788" y="75753"/>
                </a:lnTo>
                <a:lnTo>
                  <a:pt x="756894" y="82897"/>
                </a:lnTo>
                <a:lnTo>
                  <a:pt x="774669" y="82897"/>
                </a:lnTo>
                <a:lnTo>
                  <a:pt x="767759" y="87312"/>
                </a:lnTo>
                <a:lnTo>
                  <a:pt x="762252" y="92521"/>
                </a:lnTo>
                <a:lnTo>
                  <a:pt x="758382" y="98375"/>
                </a:lnTo>
                <a:lnTo>
                  <a:pt x="758382" y="206275"/>
                </a:lnTo>
                <a:close/>
              </a:path>
              <a:path w="2131695" h="210184">
                <a:moveTo>
                  <a:pt x="847382" y="206275"/>
                </a:moveTo>
                <a:lnTo>
                  <a:pt x="824611" y="206275"/>
                </a:lnTo>
                <a:lnTo>
                  <a:pt x="824611" y="106263"/>
                </a:lnTo>
                <a:lnTo>
                  <a:pt x="822909" y="92915"/>
                </a:lnTo>
                <a:lnTo>
                  <a:pt x="817802" y="83380"/>
                </a:lnTo>
                <a:lnTo>
                  <a:pt x="809291" y="77660"/>
                </a:lnTo>
                <a:lnTo>
                  <a:pt x="797375" y="75753"/>
                </a:lnTo>
                <a:lnTo>
                  <a:pt x="842244" y="75753"/>
                </a:lnTo>
                <a:lnTo>
                  <a:pt x="844814" y="80395"/>
                </a:lnTo>
                <a:lnTo>
                  <a:pt x="847382" y="99863"/>
                </a:lnTo>
                <a:lnTo>
                  <a:pt x="847382" y="206275"/>
                </a:lnTo>
                <a:close/>
              </a:path>
              <a:path w="2131695" h="210184">
                <a:moveTo>
                  <a:pt x="959566" y="209996"/>
                </a:moveTo>
                <a:lnTo>
                  <a:pt x="916648" y="197857"/>
                </a:lnTo>
                <a:lnTo>
                  <a:pt x="889766" y="163562"/>
                </a:lnTo>
                <a:lnTo>
                  <a:pt x="884557" y="132457"/>
                </a:lnTo>
                <a:lnTo>
                  <a:pt x="885850" y="116811"/>
                </a:lnTo>
                <a:lnTo>
                  <a:pt x="905244" y="77688"/>
                </a:lnTo>
                <a:lnTo>
                  <a:pt x="942274" y="56759"/>
                </a:lnTo>
                <a:lnTo>
                  <a:pt x="957185" y="55364"/>
                </a:lnTo>
                <a:lnTo>
                  <a:pt x="972273" y="56740"/>
                </a:lnTo>
                <a:lnTo>
                  <a:pt x="985835" y="60870"/>
                </a:lnTo>
                <a:lnTo>
                  <a:pt x="997871" y="67754"/>
                </a:lnTo>
                <a:lnTo>
                  <a:pt x="1004973" y="74265"/>
                </a:lnTo>
                <a:lnTo>
                  <a:pt x="956888" y="74265"/>
                </a:lnTo>
                <a:lnTo>
                  <a:pt x="947056" y="75167"/>
                </a:lnTo>
                <a:lnTo>
                  <a:pt x="912500" y="104514"/>
                </a:lnTo>
                <a:lnTo>
                  <a:pt x="908667" y="123378"/>
                </a:lnTo>
                <a:lnTo>
                  <a:pt x="1027077" y="123378"/>
                </a:lnTo>
                <a:lnTo>
                  <a:pt x="1027878" y="134391"/>
                </a:lnTo>
                <a:lnTo>
                  <a:pt x="1027878" y="140196"/>
                </a:lnTo>
                <a:lnTo>
                  <a:pt x="908667" y="140196"/>
                </a:lnTo>
                <a:lnTo>
                  <a:pt x="910128" y="150921"/>
                </a:lnTo>
                <a:lnTo>
                  <a:pt x="932880" y="183142"/>
                </a:lnTo>
                <a:lnTo>
                  <a:pt x="961650" y="191095"/>
                </a:lnTo>
                <a:lnTo>
                  <a:pt x="1013513" y="191095"/>
                </a:lnTo>
                <a:lnTo>
                  <a:pt x="1005973" y="197271"/>
                </a:lnTo>
                <a:lnTo>
                  <a:pt x="992197" y="204341"/>
                </a:lnTo>
                <a:lnTo>
                  <a:pt x="976728" y="208582"/>
                </a:lnTo>
                <a:lnTo>
                  <a:pt x="959566" y="209996"/>
                </a:lnTo>
                <a:close/>
              </a:path>
              <a:path w="2131695" h="210184">
                <a:moveTo>
                  <a:pt x="1027077" y="123378"/>
                </a:moveTo>
                <a:lnTo>
                  <a:pt x="1005257" y="123378"/>
                </a:lnTo>
                <a:lnTo>
                  <a:pt x="1004419" y="113565"/>
                </a:lnTo>
                <a:lnTo>
                  <a:pt x="1001908" y="104514"/>
                </a:lnTo>
                <a:lnTo>
                  <a:pt x="967166" y="75167"/>
                </a:lnTo>
                <a:lnTo>
                  <a:pt x="956888" y="74265"/>
                </a:lnTo>
                <a:lnTo>
                  <a:pt x="1004973" y="74265"/>
                </a:lnTo>
                <a:lnTo>
                  <a:pt x="1008382" y="77390"/>
                </a:lnTo>
                <a:lnTo>
                  <a:pt x="1016912" y="89157"/>
                </a:lnTo>
                <a:lnTo>
                  <a:pt x="1023004" y="102579"/>
                </a:lnTo>
                <a:lnTo>
                  <a:pt x="1026660" y="117657"/>
                </a:lnTo>
                <a:lnTo>
                  <a:pt x="1027077" y="123378"/>
                </a:lnTo>
                <a:close/>
              </a:path>
              <a:path w="2131695" h="210184">
                <a:moveTo>
                  <a:pt x="1013513" y="191095"/>
                </a:moveTo>
                <a:lnTo>
                  <a:pt x="961650" y="191095"/>
                </a:lnTo>
                <a:lnTo>
                  <a:pt x="974598" y="189932"/>
                </a:lnTo>
                <a:lnTo>
                  <a:pt x="986504" y="186444"/>
                </a:lnTo>
                <a:lnTo>
                  <a:pt x="997369" y="180630"/>
                </a:lnTo>
                <a:lnTo>
                  <a:pt x="1007191" y="172491"/>
                </a:lnTo>
                <a:lnTo>
                  <a:pt x="1018056" y="187374"/>
                </a:lnTo>
                <a:lnTo>
                  <a:pt x="1013513" y="191095"/>
                </a:lnTo>
                <a:close/>
              </a:path>
              <a:path w="2131695" h="210184">
                <a:moveTo>
                  <a:pt x="1115393" y="206275"/>
                </a:moveTo>
                <a:lnTo>
                  <a:pt x="1092474" y="206275"/>
                </a:lnTo>
                <a:lnTo>
                  <a:pt x="1045593" y="59084"/>
                </a:lnTo>
                <a:lnTo>
                  <a:pt x="1069257" y="59084"/>
                </a:lnTo>
                <a:lnTo>
                  <a:pt x="1105273" y="176361"/>
                </a:lnTo>
                <a:lnTo>
                  <a:pt x="1125101" y="176361"/>
                </a:lnTo>
                <a:lnTo>
                  <a:pt x="1115393" y="206275"/>
                </a:lnTo>
                <a:close/>
              </a:path>
              <a:path w="2131695" h="210184">
                <a:moveTo>
                  <a:pt x="1125101" y="176361"/>
                </a:moveTo>
                <a:lnTo>
                  <a:pt x="1105273" y="176361"/>
                </a:lnTo>
                <a:lnTo>
                  <a:pt x="1143968" y="59084"/>
                </a:lnTo>
                <a:lnTo>
                  <a:pt x="1163465" y="59084"/>
                </a:lnTo>
                <a:lnTo>
                  <a:pt x="1172991" y="87957"/>
                </a:lnTo>
                <a:lnTo>
                  <a:pt x="1153791" y="87957"/>
                </a:lnTo>
                <a:lnTo>
                  <a:pt x="1125101" y="176361"/>
                </a:lnTo>
                <a:close/>
              </a:path>
              <a:path w="2131695" h="210184">
                <a:moveTo>
                  <a:pt x="1224517" y="176361"/>
                </a:moveTo>
                <a:lnTo>
                  <a:pt x="1202160" y="176361"/>
                </a:lnTo>
                <a:lnTo>
                  <a:pt x="1238177" y="59084"/>
                </a:lnTo>
                <a:lnTo>
                  <a:pt x="1261989" y="59084"/>
                </a:lnTo>
                <a:lnTo>
                  <a:pt x="1224517" y="176361"/>
                </a:lnTo>
                <a:close/>
              </a:path>
              <a:path w="2131695" h="210184">
                <a:moveTo>
                  <a:pt x="1214959" y="206275"/>
                </a:moveTo>
                <a:lnTo>
                  <a:pt x="1192189" y="206275"/>
                </a:lnTo>
                <a:lnTo>
                  <a:pt x="1153791" y="87957"/>
                </a:lnTo>
                <a:lnTo>
                  <a:pt x="1172991" y="87957"/>
                </a:lnTo>
                <a:lnTo>
                  <a:pt x="1202160" y="176361"/>
                </a:lnTo>
                <a:lnTo>
                  <a:pt x="1224517" y="176361"/>
                </a:lnTo>
                <a:lnTo>
                  <a:pt x="1214959" y="206275"/>
                </a:lnTo>
                <a:close/>
              </a:path>
              <a:path w="2131695" h="210184">
                <a:moveTo>
                  <a:pt x="1352809" y="209996"/>
                </a:moveTo>
                <a:lnTo>
                  <a:pt x="1311258" y="197773"/>
                </a:lnTo>
                <a:lnTo>
                  <a:pt x="1284981" y="163376"/>
                </a:lnTo>
                <a:lnTo>
                  <a:pt x="1279884" y="132457"/>
                </a:lnTo>
                <a:lnTo>
                  <a:pt x="1281158" y="116206"/>
                </a:lnTo>
                <a:lnTo>
                  <a:pt x="1300273" y="76944"/>
                </a:lnTo>
                <a:lnTo>
                  <a:pt x="1337527" y="56712"/>
                </a:lnTo>
                <a:lnTo>
                  <a:pt x="1352809" y="55364"/>
                </a:lnTo>
                <a:lnTo>
                  <a:pt x="1368083" y="56712"/>
                </a:lnTo>
                <a:lnTo>
                  <a:pt x="1381905" y="60759"/>
                </a:lnTo>
                <a:lnTo>
                  <a:pt x="1394276" y="67502"/>
                </a:lnTo>
                <a:lnTo>
                  <a:pt x="1403820" y="75753"/>
                </a:lnTo>
                <a:lnTo>
                  <a:pt x="1352809" y="75753"/>
                </a:lnTo>
                <a:lnTo>
                  <a:pt x="1342539" y="76758"/>
                </a:lnTo>
                <a:lnTo>
                  <a:pt x="1311482" y="100142"/>
                </a:lnTo>
                <a:lnTo>
                  <a:pt x="1303696" y="132457"/>
                </a:lnTo>
                <a:lnTo>
                  <a:pt x="1304552" y="144521"/>
                </a:lnTo>
                <a:lnTo>
                  <a:pt x="1324737" y="180584"/>
                </a:lnTo>
                <a:lnTo>
                  <a:pt x="1352809" y="189458"/>
                </a:lnTo>
                <a:lnTo>
                  <a:pt x="1403829" y="189458"/>
                </a:lnTo>
                <a:lnTo>
                  <a:pt x="1394277" y="197773"/>
                </a:lnTo>
                <a:lnTo>
                  <a:pt x="1381905" y="204564"/>
                </a:lnTo>
                <a:lnTo>
                  <a:pt x="1368083" y="208638"/>
                </a:lnTo>
                <a:lnTo>
                  <a:pt x="1352809" y="209996"/>
                </a:lnTo>
                <a:close/>
              </a:path>
              <a:path w="2131695" h="210184">
                <a:moveTo>
                  <a:pt x="1403829" y="189458"/>
                </a:moveTo>
                <a:lnTo>
                  <a:pt x="1352809" y="189458"/>
                </a:lnTo>
                <a:lnTo>
                  <a:pt x="1362976" y="188462"/>
                </a:lnTo>
                <a:lnTo>
                  <a:pt x="1372194" y="185477"/>
                </a:lnTo>
                <a:lnTo>
                  <a:pt x="1398053" y="155227"/>
                </a:lnTo>
                <a:lnTo>
                  <a:pt x="1401476" y="132457"/>
                </a:lnTo>
                <a:lnTo>
                  <a:pt x="1400620" y="120653"/>
                </a:lnTo>
                <a:lnTo>
                  <a:pt x="1380463" y="84794"/>
                </a:lnTo>
                <a:lnTo>
                  <a:pt x="1352809" y="75753"/>
                </a:lnTo>
                <a:lnTo>
                  <a:pt x="1403820" y="75753"/>
                </a:lnTo>
                <a:lnTo>
                  <a:pt x="1424312" y="116206"/>
                </a:lnTo>
                <a:lnTo>
                  <a:pt x="1425586" y="132457"/>
                </a:lnTo>
                <a:lnTo>
                  <a:pt x="1424312" y="148669"/>
                </a:lnTo>
                <a:lnTo>
                  <a:pt x="1420489" y="163376"/>
                </a:lnTo>
                <a:lnTo>
                  <a:pt x="1414117" y="176575"/>
                </a:lnTo>
                <a:lnTo>
                  <a:pt x="1405197" y="188267"/>
                </a:lnTo>
                <a:lnTo>
                  <a:pt x="1403829" y="189458"/>
                </a:lnTo>
                <a:close/>
              </a:path>
              <a:path w="2131695" h="210184">
                <a:moveTo>
                  <a:pt x="1507998" y="82897"/>
                </a:moveTo>
                <a:lnTo>
                  <a:pt x="1485632" y="82897"/>
                </a:lnTo>
                <a:lnTo>
                  <a:pt x="1496348" y="71111"/>
                </a:lnTo>
                <a:lnTo>
                  <a:pt x="1508105" y="62693"/>
                </a:lnTo>
                <a:lnTo>
                  <a:pt x="1520904" y="57642"/>
                </a:lnTo>
                <a:lnTo>
                  <a:pt x="1534745" y="55959"/>
                </a:lnTo>
                <a:lnTo>
                  <a:pt x="1534745" y="78581"/>
                </a:lnTo>
                <a:lnTo>
                  <a:pt x="1518672" y="78581"/>
                </a:lnTo>
                <a:lnTo>
                  <a:pt x="1511082" y="81061"/>
                </a:lnTo>
                <a:lnTo>
                  <a:pt x="1507998" y="82897"/>
                </a:lnTo>
                <a:close/>
              </a:path>
              <a:path w="2131695" h="210184">
                <a:moveTo>
                  <a:pt x="1485632" y="206275"/>
                </a:moveTo>
                <a:lnTo>
                  <a:pt x="1462861" y="206275"/>
                </a:lnTo>
                <a:lnTo>
                  <a:pt x="1462861" y="59084"/>
                </a:lnTo>
                <a:lnTo>
                  <a:pt x="1485632" y="59084"/>
                </a:lnTo>
                <a:lnTo>
                  <a:pt x="1485632" y="82897"/>
                </a:lnTo>
                <a:lnTo>
                  <a:pt x="1507998" y="82897"/>
                </a:lnTo>
                <a:lnTo>
                  <a:pt x="1494413" y="90983"/>
                </a:lnTo>
                <a:lnTo>
                  <a:pt x="1488708" y="96341"/>
                </a:lnTo>
                <a:lnTo>
                  <a:pt x="1485632" y="102096"/>
                </a:lnTo>
                <a:lnTo>
                  <a:pt x="1485632" y="206275"/>
                </a:lnTo>
                <a:close/>
              </a:path>
              <a:path w="2131695" h="210184">
                <a:moveTo>
                  <a:pt x="1534745" y="79474"/>
                </a:moveTo>
                <a:lnTo>
                  <a:pt x="1525518" y="78581"/>
                </a:lnTo>
                <a:lnTo>
                  <a:pt x="1534745" y="78581"/>
                </a:lnTo>
                <a:lnTo>
                  <a:pt x="1534745" y="79474"/>
                </a:lnTo>
                <a:close/>
              </a:path>
              <a:path w="2131695" h="210184">
                <a:moveTo>
                  <a:pt x="1586216" y="206275"/>
                </a:moveTo>
                <a:lnTo>
                  <a:pt x="1563446" y="206275"/>
                </a:lnTo>
                <a:lnTo>
                  <a:pt x="1563446" y="2976"/>
                </a:lnTo>
                <a:lnTo>
                  <a:pt x="1586216" y="2976"/>
                </a:lnTo>
                <a:lnTo>
                  <a:pt x="1586216" y="137368"/>
                </a:lnTo>
                <a:lnTo>
                  <a:pt x="1636883" y="137368"/>
                </a:lnTo>
                <a:lnTo>
                  <a:pt x="1639183" y="140196"/>
                </a:lnTo>
                <a:lnTo>
                  <a:pt x="1610624" y="140196"/>
                </a:lnTo>
                <a:lnTo>
                  <a:pt x="1586216" y="164157"/>
                </a:lnTo>
                <a:lnTo>
                  <a:pt x="1586216" y="206275"/>
                </a:lnTo>
                <a:close/>
              </a:path>
              <a:path w="2131695" h="210184">
                <a:moveTo>
                  <a:pt x="1636883" y="137368"/>
                </a:moveTo>
                <a:lnTo>
                  <a:pt x="1586216" y="137368"/>
                </a:lnTo>
                <a:lnTo>
                  <a:pt x="1663607" y="59084"/>
                </a:lnTo>
                <a:lnTo>
                  <a:pt x="1692629" y="59084"/>
                </a:lnTo>
                <a:lnTo>
                  <a:pt x="1627442" y="125759"/>
                </a:lnTo>
                <a:lnTo>
                  <a:pt x="1636883" y="137368"/>
                </a:lnTo>
                <a:close/>
              </a:path>
              <a:path w="2131695" h="210184">
                <a:moveTo>
                  <a:pt x="1692926" y="206275"/>
                </a:moveTo>
                <a:lnTo>
                  <a:pt x="1663607" y="206275"/>
                </a:lnTo>
                <a:lnTo>
                  <a:pt x="1610624" y="140196"/>
                </a:lnTo>
                <a:lnTo>
                  <a:pt x="1639183" y="140196"/>
                </a:lnTo>
                <a:lnTo>
                  <a:pt x="1692926" y="206275"/>
                </a:lnTo>
                <a:close/>
              </a:path>
              <a:path w="2131695" h="210184">
                <a:moveTo>
                  <a:pt x="1827922" y="59084"/>
                </a:moveTo>
                <a:lnTo>
                  <a:pt x="1805151" y="59084"/>
                </a:lnTo>
                <a:lnTo>
                  <a:pt x="1805151" y="47773"/>
                </a:lnTo>
                <a:lnTo>
                  <a:pt x="1822713" y="7032"/>
                </a:lnTo>
                <a:lnTo>
                  <a:pt x="1847716" y="0"/>
                </a:lnTo>
                <a:lnTo>
                  <a:pt x="1856636" y="697"/>
                </a:lnTo>
                <a:lnTo>
                  <a:pt x="1864794" y="2790"/>
                </a:lnTo>
                <a:lnTo>
                  <a:pt x="1872189" y="6278"/>
                </a:lnTo>
                <a:lnTo>
                  <a:pt x="1878821" y="11162"/>
                </a:lnTo>
                <a:lnTo>
                  <a:pt x="1874087" y="18752"/>
                </a:lnTo>
                <a:lnTo>
                  <a:pt x="1851139" y="18752"/>
                </a:lnTo>
                <a:lnTo>
                  <a:pt x="1840982" y="20566"/>
                </a:lnTo>
                <a:lnTo>
                  <a:pt x="1833726" y="26007"/>
                </a:lnTo>
                <a:lnTo>
                  <a:pt x="1829373" y="35076"/>
                </a:lnTo>
                <a:lnTo>
                  <a:pt x="1827922" y="47773"/>
                </a:lnTo>
                <a:lnTo>
                  <a:pt x="1827922" y="59084"/>
                </a:lnTo>
                <a:close/>
              </a:path>
              <a:path w="2131695" h="210184">
                <a:moveTo>
                  <a:pt x="1869445" y="26193"/>
                </a:moveTo>
                <a:lnTo>
                  <a:pt x="1864087" y="21232"/>
                </a:lnTo>
                <a:lnTo>
                  <a:pt x="1857985" y="18752"/>
                </a:lnTo>
                <a:lnTo>
                  <a:pt x="1874087" y="18752"/>
                </a:lnTo>
                <a:lnTo>
                  <a:pt x="1869445" y="26193"/>
                </a:lnTo>
                <a:close/>
              </a:path>
              <a:path w="2131695" h="210184">
                <a:moveTo>
                  <a:pt x="1949304" y="209996"/>
                </a:moveTo>
                <a:lnTo>
                  <a:pt x="1907753" y="197773"/>
                </a:lnTo>
                <a:lnTo>
                  <a:pt x="1881476" y="163376"/>
                </a:lnTo>
                <a:lnTo>
                  <a:pt x="1876378" y="132457"/>
                </a:lnTo>
                <a:lnTo>
                  <a:pt x="1877653" y="116206"/>
                </a:lnTo>
                <a:lnTo>
                  <a:pt x="1896768" y="76944"/>
                </a:lnTo>
                <a:lnTo>
                  <a:pt x="1934021" y="56712"/>
                </a:lnTo>
                <a:lnTo>
                  <a:pt x="1949304" y="55364"/>
                </a:lnTo>
                <a:lnTo>
                  <a:pt x="1964577" y="56712"/>
                </a:lnTo>
                <a:lnTo>
                  <a:pt x="1978400" y="60759"/>
                </a:lnTo>
                <a:lnTo>
                  <a:pt x="1990771" y="67502"/>
                </a:lnTo>
                <a:lnTo>
                  <a:pt x="2000314" y="75753"/>
                </a:lnTo>
                <a:lnTo>
                  <a:pt x="1949304" y="75753"/>
                </a:lnTo>
                <a:lnTo>
                  <a:pt x="1939034" y="76758"/>
                </a:lnTo>
                <a:lnTo>
                  <a:pt x="1907976" y="100142"/>
                </a:lnTo>
                <a:lnTo>
                  <a:pt x="1900191" y="132457"/>
                </a:lnTo>
                <a:lnTo>
                  <a:pt x="1901046" y="144521"/>
                </a:lnTo>
                <a:lnTo>
                  <a:pt x="1921231" y="180584"/>
                </a:lnTo>
                <a:lnTo>
                  <a:pt x="1949304" y="189458"/>
                </a:lnTo>
                <a:lnTo>
                  <a:pt x="2000324" y="189458"/>
                </a:lnTo>
                <a:lnTo>
                  <a:pt x="1990771" y="197773"/>
                </a:lnTo>
                <a:lnTo>
                  <a:pt x="1978400" y="204564"/>
                </a:lnTo>
                <a:lnTo>
                  <a:pt x="1964578" y="208638"/>
                </a:lnTo>
                <a:lnTo>
                  <a:pt x="1949304" y="209996"/>
                </a:lnTo>
                <a:close/>
              </a:path>
              <a:path w="2131695" h="210184">
                <a:moveTo>
                  <a:pt x="1857836" y="79176"/>
                </a:moveTo>
                <a:lnTo>
                  <a:pt x="1780744" y="79176"/>
                </a:lnTo>
                <a:lnTo>
                  <a:pt x="1780744" y="59084"/>
                </a:lnTo>
                <a:lnTo>
                  <a:pt x="1857836" y="59084"/>
                </a:lnTo>
                <a:lnTo>
                  <a:pt x="1857836" y="79176"/>
                </a:lnTo>
                <a:close/>
              </a:path>
              <a:path w="2131695" h="210184">
                <a:moveTo>
                  <a:pt x="2000324" y="189458"/>
                </a:moveTo>
                <a:lnTo>
                  <a:pt x="1949304" y="189458"/>
                </a:lnTo>
                <a:lnTo>
                  <a:pt x="1959471" y="188462"/>
                </a:lnTo>
                <a:lnTo>
                  <a:pt x="1968689" y="185477"/>
                </a:lnTo>
                <a:lnTo>
                  <a:pt x="1994548" y="155227"/>
                </a:lnTo>
                <a:lnTo>
                  <a:pt x="1997971" y="132457"/>
                </a:lnTo>
                <a:lnTo>
                  <a:pt x="1997115" y="120653"/>
                </a:lnTo>
                <a:lnTo>
                  <a:pt x="1976958" y="84794"/>
                </a:lnTo>
                <a:lnTo>
                  <a:pt x="1949304" y="75753"/>
                </a:lnTo>
                <a:lnTo>
                  <a:pt x="2000314" y="75753"/>
                </a:lnTo>
                <a:lnTo>
                  <a:pt x="2020807" y="116206"/>
                </a:lnTo>
                <a:lnTo>
                  <a:pt x="2022081" y="132457"/>
                </a:lnTo>
                <a:lnTo>
                  <a:pt x="2020807" y="148669"/>
                </a:lnTo>
                <a:lnTo>
                  <a:pt x="2016984" y="163376"/>
                </a:lnTo>
                <a:lnTo>
                  <a:pt x="2010612" y="176575"/>
                </a:lnTo>
                <a:lnTo>
                  <a:pt x="2001691" y="188267"/>
                </a:lnTo>
                <a:lnTo>
                  <a:pt x="2000324" y="189458"/>
                </a:lnTo>
                <a:close/>
              </a:path>
              <a:path w="2131695" h="210184">
                <a:moveTo>
                  <a:pt x="1827922" y="206275"/>
                </a:moveTo>
                <a:lnTo>
                  <a:pt x="1805151" y="206275"/>
                </a:lnTo>
                <a:lnTo>
                  <a:pt x="1805151" y="79176"/>
                </a:lnTo>
                <a:lnTo>
                  <a:pt x="1827922" y="79176"/>
                </a:lnTo>
                <a:lnTo>
                  <a:pt x="1827922" y="206275"/>
                </a:lnTo>
                <a:close/>
              </a:path>
              <a:path w="2131695" h="210184">
                <a:moveTo>
                  <a:pt x="2104493" y="82897"/>
                </a:moveTo>
                <a:lnTo>
                  <a:pt x="2082127" y="82897"/>
                </a:lnTo>
                <a:lnTo>
                  <a:pt x="2092842" y="71111"/>
                </a:lnTo>
                <a:lnTo>
                  <a:pt x="2104600" y="62693"/>
                </a:lnTo>
                <a:lnTo>
                  <a:pt x="2117399" y="57642"/>
                </a:lnTo>
                <a:lnTo>
                  <a:pt x="2131240" y="55959"/>
                </a:lnTo>
                <a:lnTo>
                  <a:pt x="2131240" y="78581"/>
                </a:lnTo>
                <a:lnTo>
                  <a:pt x="2115167" y="78581"/>
                </a:lnTo>
                <a:lnTo>
                  <a:pt x="2107576" y="81061"/>
                </a:lnTo>
                <a:lnTo>
                  <a:pt x="2104493" y="82897"/>
                </a:lnTo>
                <a:close/>
              </a:path>
              <a:path w="2131695" h="210184">
                <a:moveTo>
                  <a:pt x="2082127" y="206275"/>
                </a:moveTo>
                <a:lnTo>
                  <a:pt x="2059356" y="206275"/>
                </a:lnTo>
                <a:lnTo>
                  <a:pt x="2059356" y="59084"/>
                </a:lnTo>
                <a:lnTo>
                  <a:pt x="2082127" y="59084"/>
                </a:lnTo>
                <a:lnTo>
                  <a:pt x="2082127" y="82897"/>
                </a:lnTo>
                <a:lnTo>
                  <a:pt x="2104493" y="82897"/>
                </a:lnTo>
                <a:lnTo>
                  <a:pt x="2090908" y="90983"/>
                </a:lnTo>
                <a:lnTo>
                  <a:pt x="2085203" y="96341"/>
                </a:lnTo>
                <a:lnTo>
                  <a:pt x="2082127" y="102096"/>
                </a:lnTo>
                <a:lnTo>
                  <a:pt x="2082127" y="206275"/>
                </a:lnTo>
                <a:close/>
              </a:path>
              <a:path w="2131695" h="210184">
                <a:moveTo>
                  <a:pt x="2131240" y="79474"/>
                </a:moveTo>
                <a:lnTo>
                  <a:pt x="2122013" y="78581"/>
                </a:lnTo>
                <a:lnTo>
                  <a:pt x="2131240" y="78581"/>
                </a:lnTo>
                <a:lnTo>
                  <a:pt x="2131240" y="79474"/>
                </a:lnTo>
                <a:close/>
              </a:path>
            </a:pathLst>
          </a:custGeom>
          <a:solidFill>
            <a:srgbClr val="616161"/>
          </a:solidFill>
        </p:spPr>
        <p:txBody>
          <a:bodyPr wrap="square" lIns="0" tIns="0" rIns="0" bIns="0" rtlCol="0"/>
          <a:lstStyle/>
          <a:p>
            <a:endParaRPr/>
          </a:p>
        </p:txBody>
      </p:sp>
      <p:pic>
        <p:nvPicPr>
          <p:cNvPr id="4" name="object 4"/>
          <p:cNvPicPr/>
          <p:nvPr/>
        </p:nvPicPr>
        <p:blipFill>
          <a:blip r:embed="rId4" cstate="print"/>
          <a:stretch>
            <a:fillRect/>
          </a:stretch>
        </p:blipFill>
        <p:spPr>
          <a:xfrm>
            <a:off x="2584361" y="1321704"/>
            <a:ext cx="2027838" cy="268783"/>
          </a:xfrm>
          <a:prstGeom prst="rect">
            <a:avLst/>
          </a:prstGeom>
        </p:spPr>
      </p:pic>
      <p:sp>
        <p:nvSpPr>
          <p:cNvPr id="5" name="object 5"/>
          <p:cNvSpPr/>
          <p:nvPr/>
        </p:nvSpPr>
        <p:spPr>
          <a:xfrm>
            <a:off x="4724634" y="1327508"/>
            <a:ext cx="466725" cy="207645"/>
          </a:xfrm>
          <a:custGeom>
            <a:avLst/>
            <a:gdLst/>
            <a:ahLst/>
            <a:cxnLst/>
            <a:rect l="l" t="t" r="r" b="b"/>
            <a:pathLst>
              <a:path w="466725" h="207644">
                <a:moveTo>
                  <a:pt x="18008" y="92719"/>
                </a:moveTo>
                <a:lnTo>
                  <a:pt x="49262" y="53912"/>
                </a:lnTo>
                <a:lnTo>
                  <a:pt x="66228" y="52387"/>
                </a:lnTo>
                <a:lnTo>
                  <a:pt x="79009" y="53206"/>
                </a:lnTo>
                <a:lnTo>
                  <a:pt x="90264" y="55661"/>
                </a:lnTo>
                <a:lnTo>
                  <a:pt x="99994" y="59754"/>
                </a:lnTo>
                <a:lnTo>
                  <a:pt x="108198" y="65484"/>
                </a:lnTo>
                <a:lnTo>
                  <a:pt x="114315" y="72181"/>
                </a:lnTo>
                <a:lnTo>
                  <a:pt x="63103" y="72181"/>
                </a:lnTo>
                <a:lnTo>
                  <a:pt x="50573" y="73465"/>
                </a:lnTo>
                <a:lnTo>
                  <a:pt x="38881" y="77316"/>
                </a:lnTo>
                <a:lnTo>
                  <a:pt x="28026" y="83734"/>
                </a:lnTo>
                <a:lnTo>
                  <a:pt x="18008" y="92719"/>
                </a:lnTo>
                <a:close/>
              </a:path>
              <a:path w="466725" h="207644">
                <a:moveTo>
                  <a:pt x="123229" y="129778"/>
                </a:moveTo>
                <a:lnTo>
                  <a:pt x="100310" y="129778"/>
                </a:lnTo>
                <a:lnTo>
                  <a:pt x="100310" y="93364"/>
                </a:lnTo>
                <a:lnTo>
                  <a:pt x="96788" y="85725"/>
                </a:lnTo>
                <a:lnTo>
                  <a:pt x="63103" y="72181"/>
                </a:lnTo>
                <a:lnTo>
                  <a:pt x="114315" y="72181"/>
                </a:lnTo>
                <a:lnTo>
                  <a:pt x="114779" y="72693"/>
                </a:lnTo>
                <a:lnTo>
                  <a:pt x="119471" y="81185"/>
                </a:lnTo>
                <a:lnTo>
                  <a:pt x="122290" y="90989"/>
                </a:lnTo>
                <a:lnTo>
                  <a:pt x="123229" y="102096"/>
                </a:lnTo>
                <a:lnTo>
                  <a:pt x="123229" y="129778"/>
                </a:lnTo>
                <a:close/>
              </a:path>
              <a:path w="466725" h="207644">
                <a:moveTo>
                  <a:pt x="51494" y="207019"/>
                </a:moveTo>
                <a:lnTo>
                  <a:pt x="14585" y="193030"/>
                </a:lnTo>
                <a:lnTo>
                  <a:pt x="0" y="158204"/>
                </a:lnTo>
                <a:lnTo>
                  <a:pt x="902" y="148046"/>
                </a:lnTo>
                <a:lnTo>
                  <a:pt x="30993" y="113109"/>
                </a:lnTo>
                <a:lnTo>
                  <a:pt x="51494" y="109686"/>
                </a:lnTo>
                <a:lnTo>
                  <a:pt x="66433" y="110942"/>
                </a:lnTo>
                <a:lnTo>
                  <a:pt x="79548" y="114709"/>
                </a:lnTo>
                <a:lnTo>
                  <a:pt x="90840" y="120987"/>
                </a:lnTo>
                <a:lnTo>
                  <a:pt x="96462" y="126206"/>
                </a:lnTo>
                <a:lnTo>
                  <a:pt x="59828" y="126206"/>
                </a:lnTo>
                <a:lnTo>
                  <a:pt x="52099" y="126773"/>
                </a:lnTo>
                <a:lnTo>
                  <a:pt x="23514" y="148976"/>
                </a:lnTo>
                <a:lnTo>
                  <a:pt x="23514" y="167828"/>
                </a:lnTo>
                <a:lnTo>
                  <a:pt x="59828" y="190499"/>
                </a:lnTo>
                <a:lnTo>
                  <a:pt x="95825" y="190499"/>
                </a:lnTo>
                <a:lnTo>
                  <a:pt x="90282" y="195467"/>
                </a:lnTo>
                <a:lnTo>
                  <a:pt x="78804" y="201885"/>
                </a:lnTo>
                <a:lnTo>
                  <a:pt x="65874" y="205736"/>
                </a:lnTo>
                <a:lnTo>
                  <a:pt x="51494" y="207019"/>
                </a:lnTo>
                <a:close/>
              </a:path>
              <a:path w="466725" h="207644">
                <a:moveTo>
                  <a:pt x="95825" y="190499"/>
                </a:moveTo>
                <a:lnTo>
                  <a:pt x="59828" y="190499"/>
                </a:lnTo>
                <a:lnTo>
                  <a:pt x="72516" y="189355"/>
                </a:lnTo>
                <a:lnTo>
                  <a:pt x="83492" y="185923"/>
                </a:lnTo>
                <a:lnTo>
                  <a:pt x="92757" y="180202"/>
                </a:lnTo>
                <a:lnTo>
                  <a:pt x="100310" y="172194"/>
                </a:lnTo>
                <a:lnTo>
                  <a:pt x="100310" y="144512"/>
                </a:lnTo>
                <a:lnTo>
                  <a:pt x="92757" y="136503"/>
                </a:lnTo>
                <a:lnTo>
                  <a:pt x="83492" y="130782"/>
                </a:lnTo>
                <a:lnTo>
                  <a:pt x="72516" y="127350"/>
                </a:lnTo>
                <a:lnTo>
                  <a:pt x="59828" y="126206"/>
                </a:lnTo>
                <a:lnTo>
                  <a:pt x="96462" y="126206"/>
                </a:lnTo>
                <a:lnTo>
                  <a:pt x="100310" y="129778"/>
                </a:lnTo>
                <a:lnTo>
                  <a:pt x="123229" y="129778"/>
                </a:lnTo>
                <a:lnTo>
                  <a:pt x="123229" y="186481"/>
                </a:lnTo>
                <a:lnTo>
                  <a:pt x="100310" y="186481"/>
                </a:lnTo>
                <a:lnTo>
                  <a:pt x="95825" y="190499"/>
                </a:lnTo>
                <a:close/>
              </a:path>
              <a:path w="466725" h="207644">
                <a:moveTo>
                  <a:pt x="123229" y="203299"/>
                </a:moveTo>
                <a:lnTo>
                  <a:pt x="100310" y="203299"/>
                </a:lnTo>
                <a:lnTo>
                  <a:pt x="100310" y="186481"/>
                </a:lnTo>
                <a:lnTo>
                  <a:pt x="123229" y="186481"/>
                </a:lnTo>
                <a:lnTo>
                  <a:pt x="123229" y="203299"/>
                </a:lnTo>
                <a:close/>
              </a:path>
              <a:path w="466725" h="207644">
                <a:moveTo>
                  <a:pt x="215017" y="77390"/>
                </a:moveTo>
                <a:lnTo>
                  <a:pt x="191734" y="77390"/>
                </a:lnTo>
                <a:lnTo>
                  <a:pt x="196767" y="72135"/>
                </a:lnTo>
                <a:lnTo>
                  <a:pt x="236615" y="52824"/>
                </a:lnTo>
                <a:lnTo>
                  <a:pt x="244122" y="52387"/>
                </a:lnTo>
                <a:lnTo>
                  <a:pt x="264697" y="55364"/>
                </a:lnTo>
                <a:lnTo>
                  <a:pt x="279394" y="64293"/>
                </a:lnTo>
                <a:lnTo>
                  <a:pt x="284420" y="72776"/>
                </a:lnTo>
                <a:lnTo>
                  <a:pt x="235341" y="72776"/>
                </a:lnTo>
                <a:lnTo>
                  <a:pt x="228969" y="73214"/>
                </a:lnTo>
                <a:lnTo>
                  <a:pt x="222653" y="74525"/>
                </a:lnTo>
                <a:lnTo>
                  <a:pt x="216393" y="76711"/>
                </a:lnTo>
                <a:lnTo>
                  <a:pt x="215017" y="77390"/>
                </a:lnTo>
                <a:close/>
              </a:path>
              <a:path w="466725" h="207644">
                <a:moveTo>
                  <a:pt x="191734" y="203299"/>
                </a:moveTo>
                <a:lnTo>
                  <a:pt x="168964" y="203299"/>
                </a:lnTo>
                <a:lnTo>
                  <a:pt x="168964" y="56108"/>
                </a:lnTo>
                <a:lnTo>
                  <a:pt x="191734" y="56108"/>
                </a:lnTo>
                <a:lnTo>
                  <a:pt x="191734" y="77390"/>
                </a:lnTo>
                <a:lnTo>
                  <a:pt x="215017" y="77390"/>
                </a:lnTo>
                <a:lnTo>
                  <a:pt x="210189" y="79771"/>
                </a:lnTo>
                <a:lnTo>
                  <a:pt x="201954" y="84335"/>
                </a:lnTo>
                <a:lnTo>
                  <a:pt x="195802" y="89644"/>
                </a:lnTo>
                <a:lnTo>
                  <a:pt x="191734" y="95696"/>
                </a:lnTo>
                <a:lnTo>
                  <a:pt x="191734" y="203299"/>
                </a:lnTo>
                <a:close/>
              </a:path>
              <a:path w="466725" h="207644">
                <a:moveTo>
                  <a:pt x="291151" y="203299"/>
                </a:moveTo>
                <a:lnTo>
                  <a:pt x="268232" y="203299"/>
                </a:lnTo>
                <a:lnTo>
                  <a:pt x="268232" y="107007"/>
                </a:lnTo>
                <a:lnTo>
                  <a:pt x="267665" y="98021"/>
                </a:lnTo>
                <a:lnTo>
                  <a:pt x="245263" y="72776"/>
                </a:lnTo>
                <a:lnTo>
                  <a:pt x="284420" y="72776"/>
                </a:lnTo>
                <a:lnTo>
                  <a:pt x="288212" y="79176"/>
                </a:lnTo>
                <a:lnTo>
                  <a:pt x="291151" y="100012"/>
                </a:lnTo>
                <a:lnTo>
                  <a:pt x="291151" y="203299"/>
                </a:lnTo>
                <a:close/>
              </a:path>
              <a:path w="466725" h="207644">
                <a:moveTo>
                  <a:pt x="466390" y="78283"/>
                </a:moveTo>
                <a:lnTo>
                  <a:pt x="443470" y="78283"/>
                </a:lnTo>
                <a:lnTo>
                  <a:pt x="443470" y="0"/>
                </a:lnTo>
                <a:lnTo>
                  <a:pt x="466390" y="0"/>
                </a:lnTo>
                <a:lnTo>
                  <a:pt x="466390" y="78283"/>
                </a:lnTo>
                <a:close/>
              </a:path>
              <a:path w="466725" h="207644">
                <a:moveTo>
                  <a:pt x="393910" y="207019"/>
                </a:moveTo>
                <a:lnTo>
                  <a:pt x="356015" y="195215"/>
                </a:lnTo>
                <a:lnTo>
                  <a:pt x="332779" y="161404"/>
                </a:lnTo>
                <a:lnTo>
                  <a:pt x="328277" y="129778"/>
                </a:lnTo>
                <a:lnTo>
                  <a:pt x="329412" y="113034"/>
                </a:lnTo>
                <a:lnTo>
                  <a:pt x="346434" y="73521"/>
                </a:lnTo>
                <a:lnTo>
                  <a:pt x="379948" y="53708"/>
                </a:lnTo>
                <a:lnTo>
                  <a:pt x="393910" y="52387"/>
                </a:lnTo>
                <a:lnTo>
                  <a:pt x="401230" y="52815"/>
                </a:lnTo>
                <a:lnTo>
                  <a:pt x="438819" y="72516"/>
                </a:lnTo>
                <a:lnTo>
                  <a:pt x="439029" y="72776"/>
                </a:lnTo>
                <a:lnTo>
                  <a:pt x="399268" y="72776"/>
                </a:lnTo>
                <a:lnTo>
                  <a:pt x="389147" y="73753"/>
                </a:lnTo>
                <a:lnTo>
                  <a:pt x="355326" y="106486"/>
                </a:lnTo>
                <a:lnTo>
                  <a:pt x="352089" y="129778"/>
                </a:lnTo>
                <a:lnTo>
                  <a:pt x="352889" y="141833"/>
                </a:lnTo>
                <a:lnTo>
                  <a:pt x="371837" y="177691"/>
                </a:lnTo>
                <a:lnTo>
                  <a:pt x="399268" y="186481"/>
                </a:lnTo>
                <a:lnTo>
                  <a:pt x="439309" y="186481"/>
                </a:lnTo>
                <a:lnTo>
                  <a:pt x="439079" y="186760"/>
                </a:lnTo>
                <a:lnTo>
                  <a:pt x="401491" y="206573"/>
                </a:lnTo>
                <a:lnTo>
                  <a:pt x="393910" y="207019"/>
                </a:lnTo>
                <a:close/>
              </a:path>
              <a:path w="466725" h="207644">
                <a:moveTo>
                  <a:pt x="439309" y="186481"/>
                </a:moveTo>
                <a:lnTo>
                  <a:pt x="399268" y="186481"/>
                </a:lnTo>
                <a:lnTo>
                  <a:pt x="406077" y="186063"/>
                </a:lnTo>
                <a:lnTo>
                  <a:pt x="412662" y="184807"/>
                </a:lnTo>
                <a:lnTo>
                  <a:pt x="443470" y="163413"/>
                </a:lnTo>
                <a:lnTo>
                  <a:pt x="443470" y="96589"/>
                </a:lnTo>
                <a:lnTo>
                  <a:pt x="406077" y="73223"/>
                </a:lnTo>
                <a:lnTo>
                  <a:pt x="399268" y="72776"/>
                </a:lnTo>
                <a:lnTo>
                  <a:pt x="439029" y="72776"/>
                </a:lnTo>
                <a:lnTo>
                  <a:pt x="443470" y="78283"/>
                </a:lnTo>
                <a:lnTo>
                  <a:pt x="466390" y="78283"/>
                </a:lnTo>
                <a:lnTo>
                  <a:pt x="466390" y="181421"/>
                </a:lnTo>
                <a:lnTo>
                  <a:pt x="443470" y="181421"/>
                </a:lnTo>
                <a:lnTo>
                  <a:pt x="439309" y="186481"/>
                </a:lnTo>
                <a:close/>
              </a:path>
              <a:path w="466725" h="207644">
                <a:moveTo>
                  <a:pt x="466390" y="203299"/>
                </a:moveTo>
                <a:lnTo>
                  <a:pt x="443470" y="203299"/>
                </a:lnTo>
                <a:lnTo>
                  <a:pt x="443470" y="181421"/>
                </a:lnTo>
                <a:lnTo>
                  <a:pt x="466390" y="181421"/>
                </a:lnTo>
                <a:lnTo>
                  <a:pt x="466390" y="203299"/>
                </a:lnTo>
                <a:close/>
              </a:path>
            </a:pathLst>
          </a:custGeom>
          <a:solidFill>
            <a:srgbClr val="616161"/>
          </a:solidFill>
        </p:spPr>
        <p:txBody>
          <a:bodyPr wrap="square" lIns="0" tIns="0" rIns="0" bIns="0" rtlCol="0"/>
          <a:lstStyle/>
          <a:p>
            <a:endParaRPr/>
          </a:p>
        </p:txBody>
      </p:sp>
      <p:pic>
        <p:nvPicPr>
          <p:cNvPr id="6" name="object 6"/>
          <p:cNvPicPr/>
          <p:nvPr/>
        </p:nvPicPr>
        <p:blipFill>
          <a:blip r:embed="rId5" cstate="print"/>
          <a:stretch>
            <a:fillRect/>
          </a:stretch>
        </p:blipFill>
        <p:spPr>
          <a:xfrm>
            <a:off x="5302345" y="1327508"/>
            <a:ext cx="2197215" cy="207019"/>
          </a:xfrm>
          <a:prstGeom prst="rect">
            <a:avLst/>
          </a:prstGeom>
        </p:spPr>
      </p:pic>
      <p:pic>
        <p:nvPicPr>
          <p:cNvPr id="7" name="object 7"/>
          <p:cNvPicPr/>
          <p:nvPr/>
        </p:nvPicPr>
        <p:blipFill>
          <a:blip r:embed="rId6" cstate="print"/>
          <a:stretch>
            <a:fillRect/>
          </a:stretch>
        </p:blipFill>
        <p:spPr>
          <a:xfrm>
            <a:off x="416623" y="1762384"/>
            <a:ext cx="1866292" cy="247203"/>
          </a:xfrm>
          <a:prstGeom prst="rect">
            <a:avLst/>
          </a:prstGeom>
        </p:spPr>
      </p:pic>
      <p:pic>
        <p:nvPicPr>
          <p:cNvPr id="8" name="object 8"/>
          <p:cNvPicPr/>
          <p:nvPr/>
        </p:nvPicPr>
        <p:blipFill>
          <a:blip r:embed="rId7" cstate="print"/>
          <a:stretch>
            <a:fillRect/>
          </a:stretch>
        </p:blipFill>
        <p:spPr>
          <a:xfrm>
            <a:off x="2566754" y="1743632"/>
            <a:ext cx="3831893" cy="265955"/>
          </a:xfrm>
          <a:prstGeom prst="rect">
            <a:avLst/>
          </a:prstGeom>
        </p:spPr>
      </p:pic>
      <p:sp>
        <p:nvSpPr>
          <p:cNvPr id="9" name="object 9"/>
          <p:cNvSpPr/>
          <p:nvPr/>
        </p:nvSpPr>
        <p:spPr>
          <a:xfrm>
            <a:off x="564291" y="26712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0" name="object 10"/>
          <p:cNvPicPr/>
          <p:nvPr/>
        </p:nvPicPr>
        <p:blipFill>
          <a:blip r:embed="rId8" cstate="print"/>
          <a:stretch>
            <a:fillRect/>
          </a:stretch>
        </p:blipFill>
        <p:spPr>
          <a:xfrm>
            <a:off x="872484" y="2579224"/>
            <a:ext cx="2382645" cy="199578"/>
          </a:xfrm>
          <a:prstGeom prst="rect">
            <a:avLst/>
          </a:prstGeom>
        </p:spPr>
      </p:pic>
      <p:sp>
        <p:nvSpPr>
          <p:cNvPr id="11" name="object 11"/>
          <p:cNvSpPr/>
          <p:nvPr/>
        </p:nvSpPr>
        <p:spPr>
          <a:xfrm>
            <a:off x="1021491" y="298552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2" name="object 12"/>
          <p:cNvPicPr/>
          <p:nvPr/>
        </p:nvPicPr>
        <p:blipFill>
          <a:blip r:embed="rId9" cstate="print"/>
          <a:stretch>
            <a:fillRect/>
          </a:stretch>
        </p:blipFill>
        <p:spPr>
          <a:xfrm>
            <a:off x="1329684" y="2893549"/>
            <a:ext cx="3527253" cy="19957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0550" y="637126"/>
            <a:ext cx="892175" cy="235585"/>
          </a:xfrm>
          <a:custGeom>
            <a:avLst/>
            <a:gdLst/>
            <a:ahLst/>
            <a:cxnLst/>
            <a:rect l="l" t="t" r="r" b="b"/>
            <a:pathLst>
              <a:path w="892175" h="235584">
                <a:moveTo>
                  <a:pt x="122039" y="234999"/>
                </a:moveTo>
                <a:lnTo>
                  <a:pt x="92719" y="234999"/>
                </a:lnTo>
                <a:lnTo>
                  <a:pt x="92719" y="135582"/>
                </a:lnTo>
                <a:lnTo>
                  <a:pt x="0" y="0"/>
                </a:lnTo>
                <a:lnTo>
                  <a:pt x="34230" y="0"/>
                </a:lnTo>
                <a:lnTo>
                  <a:pt x="107156" y="109239"/>
                </a:lnTo>
                <a:lnTo>
                  <a:pt x="139967" y="109239"/>
                </a:lnTo>
                <a:lnTo>
                  <a:pt x="122039" y="135582"/>
                </a:lnTo>
                <a:lnTo>
                  <a:pt x="122039" y="234999"/>
                </a:lnTo>
                <a:close/>
              </a:path>
              <a:path w="892175" h="235584">
                <a:moveTo>
                  <a:pt x="139967" y="109239"/>
                </a:moveTo>
                <a:lnTo>
                  <a:pt x="107156" y="109239"/>
                </a:lnTo>
                <a:lnTo>
                  <a:pt x="180082" y="0"/>
                </a:lnTo>
                <a:lnTo>
                  <a:pt x="214312" y="0"/>
                </a:lnTo>
                <a:lnTo>
                  <a:pt x="139967" y="109239"/>
                </a:lnTo>
                <a:close/>
              </a:path>
              <a:path w="892175" h="235584">
                <a:moveTo>
                  <a:pt x="256061" y="234999"/>
                </a:moveTo>
                <a:lnTo>
                  <a:pt x="222575" y="234999"/>
                </a:lnTo>
                <a:lnTo>
                  <a:pt x="317081" y="0"/>
                </a:lnTo>
                <a:lnTo>
                  <a:pt x="353395" y="0"/>
                </a:lnTo>
                <a:lnTo>
                  <a:pt x="365583" y="30212"/>
                </a:lnTo>
                <a:lnTo>
                  <a:pt x="335386" y="30212"/>
                </a:lnTo>
                <a:lnTo>
                  <a:pt x="285380" y="156716"/>
                </a:lnTo>
                <a:lnTo>
                  <a:pt x="416617" y="156716"/>
                </a:lnTo>
                <a:lnTo>
                  <a:pt x="427184" y="182909"/>
                </a:lnTo>
                <a:lnTo>
                  <a:pt x="276897" y="182909"/>
                </a:lnTo>
                <a:lnTo>
                  <a:pt x="256061" y="234999"/>
                </a:lnTo>
                <a:close/>
              </a:path>
              <a:path w="892175" h="235584">
                <a:moveTo>
                  <a:pt x="416617" y="156716"/>
                </a:moveTo>
                <a:lnTo>
                  <a:pt x="385095" y="156716"/>
                </a:lnTo>
                <a:lnTo>
                  <a:pt x="335386" y="30212"/>
                </a:lnTo>
                <a:lnTo>
                  <a:pt x="365583" y="30212"/>
                </a:lnTo>
                <a:lnTo>
                  <a:pt x="416617" y="156716"/>
                </a:lnTo>
                <a:close/>
              </a:path>
              <a:path w="892175" h="235584">
                <a:moveTo>
                  <a:pt x="448198" y="234999"/>
                </a:moveTo>
                <a:lnTo>
                  <a:pt x="414712" y="234999"/>
                </a:lnTo>
                <a:lnTo>
                  <a:pt x="393876" y="182909"/>
                </a:lnTo>
                <a:lnTo>
                  <a:pt x="427184" y="182909"/>
                </a:lnTo>
                <a:lnTo>
                  <a:pt x="448198" y="234999"/>
                </a:lnTo>
                <a:close/>
              </a:path>
              <a:path w="892175" h="235584">
                <a:moveTo>
                  <a:pt x="510106" y="234999"/>
                </a:moveTo>
                <a:lnTo>
                  <a:pt x="480935" y="234999"/>
                </a:lnTo>
                <a:lnTo>
                  <a:pt x="480935" y="0"/>
                </a:lnTo>
                <a:lnTo>
                  <a:pt x="575292" y="0"/>
                </a:lnTo>
                <a:lnTo>
                  <a:pt x="591078" y="1237"/>
                </a:lnTo>
                <a:lnTo>
                  <a:pt x="605244" y="4948"/>
                </a:lnTo>
                <a:lnTo>
                  <a:pt x="617792" y="11134"/>
                </a:lnTo>
                <a:lnTo>
                  <a:pt x="628722" y="19794"/>
                </a:lnTo>
                <a:lnTo>
                  <a:pt x="633965" y="26044"/>
                </a:lnTo>
                <a:lnTo>
                  <a:pt x="510106" y="26044"/>
                </a:lnTo>
                <a:lnTo>
                  <a:pt x="510106" y="115937"/>
                </a:lnTo>
                <a:lnTo>
                  <a:pt x="633783" y="115937"/>
                </a:lnTo>
                <a:lnTo>
                  <a:pt x="631847" y="118467"/>
                </a:lnTo>
                <a:lnTo>
                  <a:pt x="622750" y="126569"/>
                </a:lnTo>
                <a:lnTo>
                  <a:pt x="612425" y="132717"/>
                </a:lnTo>
                <a:lnTo>
                  <a:pt x="600872" y="136912"/>
                </a:lnTo>
                <a:lnTo>
                  <a:pt x="588092" y="139154"/>
                </a:lnTo>
                <a:lnTo>
                  <a:pt x="589667" y="141535"/>
                </a:lnTo>
                <a:lnTo>
                  <a:pt x="510106" y="141535"/>
                </a:lnTo>
                <a:lnTo>
                  <a:pt x="510106" y="234999"/>
                </a:lnTo>
                <a:close/>
              </a:path>
              <a:path w="892175" h="235584">
                <a:moveTo>
                  <a:pt x="633783" y="115937"/>
                </a:moveTo>
                <a:lnTo>
                  <a:pt x="571869" y="115937"/>
                </a:lnTo>
                <a:lnTo>
                  <a:pt x="581915" y="115155"/>
                </a:lnTo>
                <a:lnTo>
                  <a:pt x="590919" y="112811"/>
                </a:lnTo>
                <a:lnTo>
                  <a:pt x="617941" y="80357"/>
                </a:lnTo>
                <a:lnTo>
                  <a:pt x="618750" y="70842"/>
                </a:lnTo>
                <a:lnTo>
                  <a:pt x="617941" y="61279"/>
                </a:lnTo>
                <a:lnTo>
                  <a:pt x="590919" y="29133"/>
                </a:lnTo>
                <a:lnTo>
                  <a:pt x="571869" y="26044"/>
                </a:lnTo>
                <a:lnTo>
                  <a:pt x="633965" y="26044"/>
                </a:lnTo>
                <a:lnTo>
                  <a:pt x="637577" y="30351"/>
                </a:lnTo>
                <a:lnTo>
                  <a:pt x="643902" y="42378"/>
                </a:lnTo>
                <a:lnTo>
                  <a:pt x="647697" y="55875"/>
                </a:lnTo>
                <a:lnTo>
                  <a:pt x="648962" y="70842"/>
                </a:lnTo>
                <a:lnTo>
                  <a:pt x="647893" y="84869"/>
                </a:lnTo>
                <a:lnTo>
                  <a:pt x="644684" y="97482"/>
                </a:lnTo>
                <a:lnTo>
                  <a:pt x="639335" y="108681"/>
                </a:lnTo>
                <a:lnTo>
                  <a:pt x="633783" y="115937"/>
                </a:lnTo>
                <a:close/>
              </a:path>
              <a:path w="892175" h="235584">
                <a:moveTo>
                  <a:pt x="651492" y="234999"/>
                </a:moveTo>
                <a:lnTo>
                  <a:pt x="616964" y="234999"/>
                </a:lnTo>
                <a:lnTo>
                  <a:pt x="556987" y="141535"/>
                </a:lnTo>
                <a:lnTo>
                  <a:pt x="589667" y="141535"/>
                </a:lnTo>
                <a:lnTo>
                  <a:pt x="651492" y="234999"/>
                </a:lnTo>
                <a:close/>
              </a:path>
              <a:path w="892175" h="235584">
                <a:moveTo>
                  <a:pt x="726281" y="234999"/>
                </a:moveTo>
                <a:lnTo>
                  <a:pt x="697111" y="234999"/>
                </a:lnTo>
                <a:lnTo>
                  <a:pt x="697111" y="0"/>
                </a:lnTo>
                <a:lnTo>
                  <a:pt x="727025" y="0"/>
                </a:lnTo>
                <a:lnTo>
                  <a:pt x="762026" y="47476"/>
                </a:lnTo>
                <a:lnTo>
                  <a:pt x="726281" y="47476"/>
                </a:lnTo>
                <a:lnTo>
                  <a:pt x="726281" y="234999"/>
                </a:lnTo>
                <a:close/>
              </a:path>
              <a:path w="892175" h="235584">
                <a:moveTo>
                  <a:pt x="891629" y="183505"/>
                </a:moveTo>
                <a:lnTo>
                  <a:pt x="862310" y="183505"/>
                </a:lnTo>
                <a:lnTo>
                  <a:pt x="862310" y="0"/>
                </a:lnTo>
                <a:lnTo>
                  <a:pt x="891629" y="0"/>
                </a:lnTo>
                <a:lnTo>
                  <a:pt x="891629" y="183505"/>
                </a:lnTo>
                <a:close/>
              </a:path>
              <a:path w="892175" h="235584">
                <a:moveTo>
                  <a:pt x="891629" y="234999"/>
                </a:moveTo>
                <a:lnTo>
                  <a:pt x="863352" y="234999"/>
                </a:lnTo>
                <a:lnTo>
                  <a:pt x="726281" y="47476"/>
                </a:lnTo>
                <a:lnTo>
                  <a:pt x="762026" y="47476"/>
                </a:lnTo>
                <a:lnTo>
                  <a:pt x="862310" y="183505"/>
                </a:lnTo>
                <a:lnTo>
                  <a:pt x="891629" y="183505"/>
                </a:lnTo>
                <a:lnTo>
                  <a:pt x="891629" y="234999"/>
                </a:lnTo>
                <a:close/>
              </a:path>
            </a:pathLst>
          </a:custGeom>
          <a:solidFill>
            <a:srgbClr val="202729"/>
          </a:solidFill>
        </p:spPr>
        <p:txBody>
          <a:bodyPr wrap="square" lIns="0" tIns="0" rIns="0" bIns="0" rtlCol="0"/>
          <a:lstStyle/>
          <a:p>
            <a:endParaRPr/>
          </a:p>
        </p:txBody>
      </p:sp>
      <p:pic>
        <p:nvPicPr>
          <p:cNvPr id="3" name="object 3"/>
          <p:cNvPicPr/>
          <p:nvPr/>
        </p:nvPicPr>
        <p:blipFill>
          <a:blip r:embed="rId3" cstate="print"/>
          <a:stretch>
            <a:fillRect/>
          </a:stretch>
        </p:blipFill>
        <p:spPr>
          <a:xfrm>
            <a:off x="407247" y="1324085"/>
            <a:ext cx="3342959" cy="262830"/>
          </a:xfrm>
          <a:prstGeom prst="rect">
            <a:avLst/>
          </a:prstGeom>
        </p:spPr>
      </p:pic>
      <p:sp>
        <p:nvSpPr>
          <p:cNvPr id="4" name="object 4"/>
          <p:cNvSpPr/>
          <p:nvPr/>
        </p:nvSpPr>
        <p:spPr>
          <a:xfrm>
            <a:off x="543663" y="1859718"/>
            <a:ext cx="73660" cy="33020"/>
          </a:xfrm>
          <a:custGeom>
            <a:avLst/>
            <a:gdLst/>
            <a:ahLst/>
            <a:cxnLst/>
            <a:rect l="l" t="t" r="r" b="b"/>
            <a:pathLst>
              <a:path w="73659" h="33019">
                <a:moveTo>
                  <a:pt x="73223" y="32891"/>
                </a:moveTo>
                <a:lnTo>
                  <a:pt x="0" y="32891"/>
                </a:lnTo>
                <a:lnTo>
                  <a:pt x="0" y="0"/>
                </a:lnTo>
                <a:lnTo>
                  <a:pt x="73223" y="0"/>
                </a:lnTo>
                <a:lnTo>
                  <a:pt x="73223" y="32891"/>
                </a:lnTo>
                <a:close/>
              </a:path>
            </a:pathLst>
          </a:custGeom>
          <a:solidFill>
            <a:srgbClr val="616161"/>
          </a:solidFill>
        </p:spPr>
        <p:txBody>
          <a:bodyPr wrap="square" lIns="0" tIns="0" rIns="0" bIns="0" rtlCol="0"/>
          <a:lstStyle/>
          <a:p>
            <a:endParaRPr/>
          </a:p>
        </p:txBody>
      </p:sp>
      <p:sp>
        <p:nvSpPr>
          <p:cNvPr id="5" name="object 5"/>
          <p:cNvSpPr/>
          <p:nvPr/>
        </p:nvSpPr>
        <p:spPr>
          <a:xfrm>
            <a:off x="866233" y="1794978"/>
            <a:ext cx="619760" cy="158115"/>
          </a:xfrm>
          <a:custGeom>
            <a:avLst/>
            <a:gdLst/>
            <a:ahLst/>
            <a:cxnLst/>
            <a:rect l="l" t="t" r="r" b="b"/>
            <a:pathLst>
              <a:path w="619760" h="158114">
                <a:moveTo>
                  <a:pt x="78432" y="157906"/>
                </a:moveTo>
                <a:lnTo>
                  <a:pt x="34258" y="145265"/>
                </a:lnTo>
                <a:lnTo>
                  <a:pt x="5581" y="109983"/>
                </a:lnTo>
                <a:lnTo>
                  <a:pt x="0" y="78878"/>
                </a:lnTo>
                <a:lnTo>
                  <a:pt x="1404" y="62386"/>
                </a:lnTo>
                <a:lnTo>
                  <a:pt x="22473" y="22175"/>
                </a:lnTo>
                <a:lnTo>
                  <a:pt x="62433" y="1385"/>
                </a:lnTo>
                <a:lnTo>
                  <a:pt x="78432" y="0"/>
                </a:lnTo>
                <a:lnTo>
                  <a:pt x="95584" y="1785"/>
                </a:lnTo>
                <a:lnTo>
                  <a:pt x="111174" y="7143"/>
                </a:lnTo>
                <a:lnTo>
                  <a:pt x="125201" y="16073"/>
                </a:lnTo>
                <a:lnTo>
                  <a:pt x="125943" y="16817"/>
                </a:lnTo>
                <a:lnTo>
                  <a:pt x="78432" y="16817"/>
                </a:lnTo>
                <a:lnTo>
                  <a:pt x="66312" y="17924"/>
                </a:lnTo>
                <a:lnTo>
                  <a:pt x="29021" y="43885"/>
                </a:lnTo>
                <a:lnTo>
                  <a:pt x="19645" y="78878"/>
                </a:lnTo>
                <a:lnTo>
                  <a:pt x="20696" y="91761"/>
                </a:lnTo>
                <a:lnTo>
                  <a:pt x="45392" y="131061"/>
                </a:lnTo>
                <a:lnTo>
                  <a:pt x="78432" y="140940"/>
                </a:lnTo>
                <a:lnTo>
                  <a:pt x="128095" y="140940"/>
                </a:lnTo>
                <a:lnTo>
                  <a:pt x="125731" y="143088"/>
                </a:lnTo>
                <a:lnTo>
                  <a:pt x="111509" y="151320"/>
                </a:lnTo>
                <a:lnTo>
                  <a:pt x="95742" y="156260"/>
                </a:lnTo>
                <a:lnTo>
                  <a:pt x="78432" y="157906"/>
                </a:lnTo>
                <a:close/>
              </a:path>
              <a:path w="619760" h="158114">
                <a:moveTo>
                  <a:pt x="122634" y="37951"/>
                </a:moveTo>
                <a:lnTo>
                  <a:pt x="85138" y="17189"/>
                </a:lnTo>
                <a:lnTo>
                  <a:pt x="78432" y="16817"/>
                </a:lnTo>
                <a:lnTo>
                  <a:pt x="125943" y="16817"/>
                </a:lnTo>
                <a:lnTo>
                  <a:pt x="137666" y="28575"/>
                </a:lnTo>
                <a:lnTo>
                  <a:pt x="122634" y="37951"/>
                </a:lnTo>
                <a:close/>
              </a:path>
              <a:path w="619760" h="158114">
                <a:moveTo>
                  <a:pt x="128095" y="140940"/>
                </a:moveTo>
                <a:lnTo>
                  <a:pt x="86072" y="140940"/>
                </a:lnTo>
                <a:lnTo>
                  <a:pt x="93513" y="139451"/>
                </a:lnTo>
                <a:lnTo>
                  <a:pt x="108098" y="133498"/>
                </a:lnTo>
                <a:lnTo>
                  <a:pt x="114300" y="129530"/>
                </a:lnTo>
                <a:lnTo>
                  <a:pt x="119360" y="124569"/>
                </a:lnTo>
                <a:lnTo>
                  <a:pt x="119360" y="93464"/>
                </a:lnTo>
                <a:lnTo>
                  <a:pt x="66972" y="93464"/>
                </a:lnTo>
                <a:lnTo>
                  <a:pt x="66972" y="76497"/>
                </a:lnTo>
                <a:lnTo>
                  <a:pt x="138410" y="76497"/>
                </a:lnTo>
                <a:lnTo>
                  <a:pt x="138410" y="131564"/>
                </a:lnTo>
                <a:lnTo>
                  <a:pt x="128095" y="140940"/>
                </a:lnTo>
                <a:close/>
              </a:path>
              <a:path w="619760" h="158114">
                <a:moveTo>
                  <a:pt x="185613" y="154930"/>
                </a:moveTo>
                <a:lnTo>
                  <a:pt x="168498" y="154930"/>
                </a:lnTo>
                <a:lnTo>
                  <a:pt x="168498" y="2381"/>
                </a:lnTo>
                <a:lnTo>
                  <a:pt x="185613" y="2381"/>
                </a:lnTo>
                <a:lnTo>
                  <a:pt x="185613" y="154930"/>
                </a:lnTo>
                <a:close/>
              </a:path>
              <a:path w="619760" h="158114">
                <a:moveTo>
                  <a:pt x="268153" y="157608"/>
                </a:moveTo>
                <a:lnTo>
                  <a:pt x="228862" y="141386"/>
                </a:lnTo>
                <a:lnTo>
                  <a:pt x="213533" y="99565"/>
                </a:lnTo>
                <a:lnTo>
                  <a:pt x="214491" y="87362"/>
                </a:lnTo>
                <a:lnTo>
                  <a:pt x="237066" y="50861"/>
                </a:lnTo>
                <a:lnTo>
                  <a:pt x="268153" y="41820"/>
                </a:lnTo>
                <a:lnTo>
                  <a:pt x="279650" y="42825"/>
                </a:lnTo>
                <a:lnTo>
                  <a:pt x="290030" y="45839"/>
                </a:lnTo>
                <a:lnTo>
                  <a:pt x="299295" y="50861"/>
                </a:lnTo>
                <a:lnTo>
                  <a:pt x="306581" y="57150"/>
                </a:lnTo>
                <a:lnTo>
                  <a:pt x="268153" y="57150"/>
                </a:lnTo>
                <a:lnTo>
                  <a:pt x="260506" y="57903"/>
                </a:lnTo>
                <a:lnTo>
                  <a:pt x="232043" y="90626"/>
                </a:lnTo>
                <a:lnTo>
                  <a:pt x="231392" y="99565"/>
                </a:lnTo>
                <a:lnTo>
                  <a:pt x="232034" y="108644"/>
                </a:lnTo>
                <a:lnTo>
                  <a:pt x="260414" y="141684"/>
                </a:lnTo>
                <a:lnTo>
                  <a:pt x="268153" y="142428"/>
                </a:lnTo>
                <a:lnTo>
                  <a:pt x="306247" y="142428"/>
                </a:lnTo>
                <a:lnTo>
                  <a:pt x="299295" y="148483"/>
                </a:lnTo>
                <a:lnTo>
                  <a:pt x="290030" y="153553"/>
                </a:lnTo>
                <a:lnTo>
                  <a:pt x="279650" y="156595"/>
                </a:lnTo>
                <a:lnTo>
                  <a:pt x="268153" y="157608"/>
                </a:lnTo>
                <a:close/>
              </a:path>
              <a:path w="619760" h="158114">
                <a:moveTo>
                  <a:pt x="306247" y="142428"/>
                </a:moveTo>
                <a:lnTo>
                  <a:pt x="268153" y="142428"/>
                </a:lnTo>
                <a:lnTo>
                  <a:pt x="275827" y="141675"/>
                </a:lnTo>
                <a:lnTo>
                  <a:pt x="282775" y="139414"/>
                </a:lnTo>
                <a:lnTo>
                  <a:pt x="304764" y="99565"/>
                </a:lnTo>
                <a:lnTo>
                  <a:pt x="304123" y="90747"/>
                </a:lnTo>
                <a:lnTo>
                  <a:pt x="275827" y="57903"/>
                </a:lnTo>
                <a:lnTo>
                  <a:pt x="268153" y="57150"/>
                </a:lnTo>
                <a:lnTo>
                  <a:pt x="306581" y="57150"/>
                </a:lnTo>
                <a:lnTo>
                  <a:pt x="322773" y="99565"/>
                </a:lnTo>
                <a:lnTo>
                  <a:pt x="321814" y="111723"/>
                </a:lnTo>
                <a:lnTo>
                  <a:pt x="318940" y="122745"/>
                </a:lnTo>
                <a:lnTo>
                  <a:pt x="314150" y="132633"/>
                </a:lnTo>
                <a:lnTo>
                  <a:pt x="307443" y="141386"/>
                </a:lnTo>
                <a:lnTo>
                  <a:pt x="306247" y="142428"/>
                </a:lnTo>
                <a:close/>
              </a:path>
              <a:path w="619760" h="158114">
                <a:moveTo>
                  <a:pt x="367806" y="154930"/>
                </a:moveTo>
                <a:lnTo>
                  <a:pt x="350691" y="154930"/>
                </a:lnTo>
                <a:lnTo>
                  <a:pt x="350691" y="2381"/>
                </a:lnTo>
                <a:lnTo>
                  <a:pt x="367806" y="2381"/>
                </a:lnTo>
                <a:lnTo>
                  <a:pt x="367806" y="61168"/>
                </a:lnTo>
                <a:lnTo>
                  <a:pt x="383425" y="61168"/>
                </a:lnTo>
                <a:lnTo>
                  <a:pt x="375397" y="65831"/>
                </a:lnTo>
                <a:lnTo>
                  <a:pt x="370882" y="69998"/>
                </a:lnTo>
                <a:lnTo>
                  <a:pt x="367806" y="74860"/>
                </a:lnTo>
                <a:lnTo>
                  <a:pt x="367806" y="125015"/>
                </a:lnTo>
                <a:lnTo>
                  <a:pt x="370882" y="129877"/>
                </a:lnTo>
                <a:lnTo>
                  <a:pt x="375397" y="133994"/>
                </a:lnTo>
                <a:lnTo>
                  <a:pt x="383219" y="138410"/>
                </a:lnTo>
                <a:lnTo>
                  <a:pt x="367806" y="138410"/>
                </a:lnTo>
                <a:lnTo>
                  <a:pt x="367806" y="154930"/>
                </a:lnTo>
                <a:close/>
              </a:path>
              <a:path w="619760" h="158114">
                <a:moveTo>
                  <a:pt x="383425" y="61168"/>
                </a:moveTo>
                <a:lnTo>
                  <a:pt x="367806" y="61168"/>
                </a:lnTo>
                <a:lnTo>
                  <a:pt x="375499" y="52703"/>
                </a:lnTo>
                <a:lnTo>
                  <a:pt x="384289" y="46657"/>
                </a:lnTo>
                <a:lnTo>
                  <a:pt x="394177" y="43029"/>
                </a:lnTo>
                <a:lnTo>
                  <a:pt x="405162" y="41820"/>
                </a:lnTo>
                <a:lnTo>
                  <a:pt x="415580" y="42825"/>
                </a:lnTo>
                <a:lnTo>
                  <a:pt x="424956" y="45839"/>
                </a:lnTo>
                <a:lnTo>
                  <a:pt x="433291" y="50861"/>
                </a:lnTo>
                <a:lnTo>
                  <a:pt x="439812" y="57150"/>
                </a:lnTo>
                <a:lnTo>
                  <a:pt x="393901" y="57150"/>
                </a:lnTo>
                <a:lnTo>
                  <a:pt x="387402" y="58886"/>
                </a:lnTo>
                <a:lnTo>
                  <a:pt x="383425" y="61168"/>
                </a:lnTo>
                <a:close/>
              </a:path>
              <a:path w="619760" h="158114">
                <a:moveTo>
                  <a:pt x="440107" y="142428"/>
                </a:moveTo>
                <a:lnTo>
                  <a:pt x="400846" y="142428"/>
                </a:lnTo>
                <a:lnTo>
                  <a:pt x="408548" y="141693"/>
                </a:lnTo>
                <a:lnTo>
                  <a:pt x="415431" y="139489"/>
                </a:lnTo>
                <a:lnTo>
                  <a:pt x="436416" y="99863"/>
                </a:lnTo>
                <a:lnTo>
                  <a:pt x="435812" y="90729"/>
                </a:lnTo>
                <a:lnTo>
                  <a:pt x="408604" y="57884"/>
                </a:lnTo>
                <a:lnTo>
                  <a:pt x="400846" y="57150"/>
                </a:lnTo>
                <a:lnTo>
                  <a:pt x="439812" y="57150"/>
                </a:lnTo>
                <a:lnTo>
                  <a:pt x="454276" y="99863"/>
                </a:lnTo>
                <a:lnTo>
                  <a:pt x="453420" y="112430"/>
                </a:lnTo>
                <a:lnTo>
                  <a:pt x="450853" y="123638"/>
                </a:lnTo>
                <a:lnTo>
                  <a:pt x="446574" y="133489"/>
                </a:lnTo>
                <a:lnTo>
                  <a:pt x="440583" y="141982"/>
                </a:lnTo>
                <a:lnTo>
                  <a:pt x="440107" y="142428"/>
                </a:lnTo>
                <a:close/>
              </a:path>
              <a:path w="619760" h="158114">
                <a:moveTo>
                  <a:pt x="405162" y="157608"/>
                </a:moveTo>
                <a:lnTo>
                  <a:pt x="397324" y="157608"/>
                </a:lnTo>
                <a:lnTo>
                  <a:pt x="390180" y="155823"/>
                </a:lnTo>
                <a:lnTo>
                  <a:pt x="377282" y="148679"/>
                </a:lnTo>
                <a:lnTo>
                  <a:pt x="371974" y="144065"/>
                </a:lnTo>
                <a:lnTo>
                  <a:pt x="367806" y="138410"/>
                </a:lnTo>
                <a:lnTo>
                  <a:pt x="383219" y="138410"/>
                </a:lnTo>
                <a:lnTo>
                  <a:pt x="387402" y="140741"/>
                </a:lnTo>
                <a:lnTo>
                  <a:pt x="393901" y="142428"/>
                </a:lnTo>
                <a:lnTo>
                  <a:pt x="440107" y="142428"/>
                </a:lnTo>
                <a:lnTo>
                  <a:pt x="433291" y="148818"/>
                </a:lnTo>
                <a:lnTo>
                  <a:pt x="424956" y="153702"/>
                </a:lnTo>
                <a:lnTo>
                  <a:pt x="415580" y="156632"/>
                </a:lnTo>
                <a:lnTo>
                  <a:pt x="405162" y="157608"/>
                </a:lnTo>
                <a:close/>
              </a:path>
              <a:path w="619760" h="158114">
                <a:moveTo>
                  <a:pt x="489428" y="71883"/>
                </a:moveTo>
                <a:lnTo>
                  <a:pt x="525594" y="41820"/>
                </a:lnTo>
                <a:lnTo>
                  <a:pt x="535212" y="42434"/>
                </a:lnTo>
                <a:lnTo>
                  <a:pt x="543676" y="44276"/>
                </a:lnTo>
                <a:lnTo>
                  <a:pt x="550987" y="47345"/>
                </a:lnTo>
                <a:lnTo>
                  <a:pt x="557145" y="51643"/>
                </a:lnTo>
                <a:lnTo>
                  <a:pt x="561725" y="56703"/>
                </a:lnTo>
                <a:lnTo>
                  <a:pt x="523361" y="56703"/>
                </a:lnTo>
                <a:lnTo>
                  <a:pt x="513929" y="57652"/>
                </a:lnTo>
                <a:lnTo>
                  <a:pt x="505130" y="60498"/>
                </a:lnTo>
                <a:lnTo>
                  <a:pt x="496963" y="65242"/>
                </a:lnTo>
                <a:lnTo>
                  <a:pt x="489428" y="71883"/>
                </a:lnTo>
                <a:close/>
              </a:path>
              <a:path w="619760" h="158114">
                <a:moveTo>
                  <a:pt x="568307" y="99863"/>
                </a:moveTo>
                <a:lnTo>
                  <a:pt x="551192" y="99863"/>
                </a:lnTo>
                <a:lnTo>
                  <a:pt x="551192" y="72479"/>
                </a:lnTo>
                <a:lnTo>
                  <a:pt x="548563" y="66774"/>
                </a:lnTo>
                <a:lnTo>
                  <a:pt x="543304" y="62805"/>
                </a:lnTo>
                <a:lnTo>
                  <a:pt x="538046" y="58737"/>
                </a:lnTo>
                <a:lnTo>
                  <a:pt x="531398" y="56703"/>
                </a:lnTo>
                <a:lnTo>
                  <a:pt x="561725" y="56703"/>
                </a:lnTo>
                <a:lnTo>
                  <a:pt x="562029" y="57038"/>
                </a:lnTo>
                <a:lnTo>
                  <a:pt x="565517" y="63400"/>
                </a:lnTo>
                <a:lnTo>
                  <a:pt x="567610" y="70730"/>
                </a:lnTo>
                <a:lnTo>
                  <a:pt x="568307" y="79027"/>
                </a:lnTo>
                <a:lnTo>
                  <a:pt x="568307" y="99863"/>
                </a:lnTo>
                <a:close/>
              </a:path>
              <a:path w="619760" h="158114">
                <a:moveTo>
                  <a:pt x="514580" y="157608"/>
                </a:moveTo>
                <a:lnTo>
                  <a:pt x="478750" y="135396"/>
                </a:lnTo>
                <a:lnTo>
                  <a:pt x="476034" y="121146"/>
                </a:lnTo>
                <a:lnTo>
                  <a:pt x="476713" y="113481"/>
                </a:lnTo>
                <a:lnTo>
                  <a:pt x="506544" y="85324"/>
                </a:lnTo>
                <a:lnTo>
                  <a:pt x="514580" y="84683"/>
                </a:lnTo>
                <a:lnTo>
                  <a:pt x="525798" y="85631"/>
                </a:lnTo>
                <a:lnTo>
                  <a:pt x="535639" y="88478"/>
                </a:lnTo>
                <a:lnTo>
                  <a:pt x="544104" y="93222"/>
                </a:lnTo>
                <a:lnTo>
                  <a:pt x="548174" y="97035"/>
                </a:lnTo>
                <a:lnTo>
                  <a:pt x="512695" y="97035"/>
                </a:lnTo>
                <a:lnTo>
                  <a:pt x="506097" y="99317"/>
                </a:lnTo>
                <a:lnTo>
                  <a:pt x="496076" y="108346"/>
                </a:lnTo>
                <a:lnTo>
                  <a:pt x="493596" y="114151"/>
                </a:lnTo>
                <a:lnTo>
                  <a:pt x="493698" y="128578"/>
                </a:lnTo>
                <a:lnTo>
                  <a:pt x="496076" y="134094"/>
                </a:lnTo>
                <a:lnTo>
                  <a:pt x="501037" y="138558"/>
                </a:lnTo>
                <a:lnTo>
                  <a:pt x="506097" y="143023"/>
                </a:lnTo>
                <a:lnTo>
                  <a:pt x="512695" y="145256"/>
                </a:lnTo>
                <a:lnTo>
                  <a:pt x="547984" y="145256"/>
                </a:lnTo>
                <a:lnTo>
                  <a:pt x="543658" y="149069"/>
                </a:lnTo>
                <a:lnTo>
                  <a:pt x="535044" y="153813"/>
                </a:lnTo>
                <a:lnTo>
                  <a:pt x="525352" y="156660"/>
                </a:lnTo>
                <a:lnTo>
                  <a:pt x="514580" y="157608"/>
                </a:lnTo>
                <a:close/>
              </a:path>
              <a:path w="619760" h="158114">
                <a:moveTo>
                  <a:pt x="547984" y="145256"/>
                </a:moveTo>
                <a:lnTo>
                  <a:pt x="520831" y="145256"/>
                </a:lnTo>
                <a:lnTo>
                  <a:pt x="530319" y="144400"/>
                </a:lnTo>
                <a:lnTo>
                  <a:pt x="538542" y="141833"/>
                </a:lnTo>
                <a:lnTo>
                  <a:pt x="545499" y="137554"/>
                </a:lnTo>
                <a:lnTo>
                  <a:pt x="551192" y="131564"/>
                </a:lnTo>
                <a:lnTo>
                  <a:pt x="551192" y="110876"/>
                </a:lnTo>
                <a:lnTo>
                  <a:pt x="545499" y="104821"/>
                </a:lnTo>
                <a:lnTo>
                  <a:pt x="538542" y="100496"/>
                </a:lnTo>
                <a:lnTo>
                  <a:pt x="530319" y="97900"/>
                </a:lnTo>
                <a:lnTo>
                  <a:pt x="520831" y="97035"/>
                </a:lnTo>
                <a:lnTo>
                  <a:pt x="548174" y="97035"/>
                </a:lnTo>
                <a:lnTo>
                  <a:pt x="551192" y="99863"/>
                </a:lnTo>
                <a:lnTo>
                  <a:pt x="568307" y="99863"/>
                </a:lnTo>
                <a:lnTo>
                  <a:pt x="568307" y="142428"/>
                </a:lnTo>
                <a:lnTo>
                  <a:pt x="551192" y="142428"/>
                </a:lnTo>
                <a:lnTo>
                  <a:pt x="547984" y="145256"/>
                </a:lnTo>
                <a:close/>
              </a:path>
              <a:path w="619760" h="158114">
                <a:moveTo>
                  <a:pt x="568307" y="154930"/>
                </a:moveTo>
                <a:lnTo>
                  <a:pt x="551192" y="154930"/>
                </a:lnTo>
                <a:lnTo>
                  <a:pt x="551192" y="142428"/>
                </a:lnTo>
                <a:lnTo>
                  <a:pt x="568307" y="142428"/>
                </a:lnTo>
                <a:lnTo>
                  <a:pt x="568307" y="154930"/>
                </a:lnTo>
                <a:close/>
              </a:path>
              <a:path w="619760" h="158114">
                <a:moveTo>
                  <a:pt x="619723" y="154930"/>
                </a:moveTo>
                <a:lnTo>
                  <a:pt x="602608" y="154930"/>
                </a:lnTo>
                <a:lnTo>
                  <a:pt x="602608" y="2381"/>
                </a:lnTo>
                <a:lnTo>
                  <a:pt x="619723" y="2381"/>
                </a:lnTo>
                <a:lnTo>
                  <a:pt x="619723" y="154930"/>
                </a:lnTo>
                <a:close/>
              </a:path>
            </a:pathLst>
          </a:custGeom>
          <a:solidFill>
            <a:srgbClr val="616161"/>
          </a:solidFill>
        </p:spPr>
        <p:txBody>
          <a:bodyPr wrap="square" lIns="0" tIns="0" rIns="0" bIns="0" rtlCol="0"/>
          <a:lstStyle/>
          <a:p>
            <a:endParaRPr/>
          </a:p>
        </p:txBody>
      </p:sp>
      <p:pic>
        <p:nvPicPr>
          <p:cNvPr id="6" name="object 6"/>
          <p:cNvPicPr/>
          <p:nvPr/>
        </p:nvPicPr>
        <p:blipFill>
          <a:blip r:embed="rId4" cstate="print"/>
          <a:stretch>
            <a:fillRect/>
          </a:stretch>
        </p:blipFill>
        <p:spPr>
          <a:xfrm>
            <a:off x="1601282" y="1741102"/>
            <a:ext cx="3277800" cy="269527"/>
          </a:xfrm>
          <a:prstGeom prst="rect">
            <a:avLst/>
          </a:prstGeom>
        </p:spPr>
      </p:pic>
      <p:sp>
        <p:nvSpPr>
          <p:cNvPr id="7" name="object 7"/>
          <p:cNvSpPr/>
          <p:nvPr/>
        </p:nvSpPr>
        <p:spPr>
          <a:xfrm>
            <a:off x="1021491" y="2233050"/>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8" name="object 8"/>
          <p:cNvPicPr/>
          <p:nvPr/>
        </p:nvPicPr>
        <p:blipFill>
          <a:blip r:embed="rId5" cstate="print"/>
          <a:stretch>
            <a:fillRect/>
          </a:stretch>
        </p:blipFill>
        <p:spPr>
          <a:xfrm>
            <a:off x="1329684" y="2141074"/>
            <a:ext cx="5780774" cy="199578"/>
          </a:xfrm>
          <a:prstGeom prst="rect">
            <a:avLst/>
          </a:prstGeom>
        </p:spPr>
      </p:pic>
      <p:sp>
        <p:nvSpPr>
          <p:cNvPr id="9" name="object 9"/>
          <p:cNvSpPr/>
          <p:nvPr/>
        </p:nvSpPr>
        <p:spPr>
          <a:xfrm>
            <a:off x="1021491" y="254737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0" name="object 10"/>
          <p:cNvPicPr/>
          <p:nvPr/>
        </p:nvPicPr>
        <p:blipFill>
          <a:blip r:embed="rId6" cstate="print"/>
          <a:stretch>
            <a:fillRect/>
          </a:stretch>
        </p:blipFill>
        <p:spPr>
          <a:xfrm>
            <a:off x="1313908" y="2457632"/>
            <a:ext cx="5690479" cy="194667"/>
          </a:xfrm>
          <a:prstGeom prst="rect">
            <a:avLst/>
          </a:prstGeom>
        </p:spPr>
      </p:pic>
      <p:sp>
        <p:nvSpPr>
          <p:cNvPr id="11" name="object 11"/>
          <p:cNvSpPr/>
          <p:nvPr/>
        </p:nvSpPr>
        <p:spPr>
          <a:xfrm>
            <a:off x="543663" y="2907468"/>
            <a:ext cx="73660" cy="33020"/>
          </a:xfrm>
          <a:custGeom>
            <a:avLst/>
            <a:gdLst/>
            <a:ahLst/>
            <a:cxnLst/>
            <a:rect l="l" t="t" r="r" b="b"/>
            <a:pathLst>
              <a:path w="73659" h="33019">
                <a:moveTo>
                  <a:pt x="73223" y="32891"/>
                </a:moveTo>
                <a:lnTo>
                  <a:pt x="0" y="32891"/>
                </a:lnTo>
                <a:lnTo>
                  <a:pt x="0" y="0"/>
                </a:lnTo>
                <a:lnTo>
                  <a:pt x="73223" y="0"/>
                </a:lnTo>
                <a:lnTo>
                  <a:pt x="73223" y="32891"/>
                </a:lnTo>
                <a:close/>
              </a:path>
            </a:pathLst>
          </a:custGeom>
          <a:solidFill>
            <a:srgbClr val="616161"/>
          </a:solidFill>
        </p:spPr>
        <p:txBody>
          <a:bodyPr wrap="square" lIns="0" tIns="0" rIns="0" bIns="0" rtlCol="0"/>
          <a:lstStyle/>
          <a:p>
            <a:endParaRPr/>
          </a:p>
        </p:txBody>
      </p:sp>
      <p:sp>
        <p:nvSpPr>
          <p:cNvPr id="12" name="object 12"/>
          <p:cNvSpPr/>
          <p:nvPr/>
        </p:nvSpPr>
        <p:spPr>
          <a:xfrm>
            <a:off x="872484" y="2842876"/>
            <a:ext cx="1039494" cy="157480"/>
          </a:xfrm>
          <a:custGeom>
            <a:avLst/>
            <a:gdLst/>
            <a:ahLst/>
            <a:cxnLst/>
            <a:rect l="l" t="t" r="r" b="b"/>
            <a:pathLst>
              <a:path w="1039494" h="157480">
                <a:moveTo>
                  <a:pt x="18901" y="154781"/>
                </a:moveTo>
                <a:lnTo>
                  <a:pt x="0" y="154781"/>
                </a:lnTo>
                <a:lnTo>
                  <a:pt x="0" y="2232"/>
                </a:lnTo>
                <a:lnTo>
                  <a:pt x="61168" y="2232"/>
                </a:lnTo>
                <a:lnTo>
                  <a:pt x="71484" y="3051"/>
                </a:lnTo>
                <a:lnTo>
                  <a:pt x="80702" y="5506"/>
                </a:lnTo>
                <a:lnTo>
                  <a:pt x="88822" y="9599"/>
                </a:lnTo>
                <a:lnTo>
                  <a:pt x="95845" y="15329"/>
                </a:lnTo>
                <a:lnTo>
                  <a:pt x="99027" y="19198"/>
                </a:lnTo>
                <a:lnTo>
                  <a:pt x="18901" y="19198"/>
                </a:lnTo>
                <a:lnTo>
                  <a:pt x="18901" y="77241"/>
                </a:lnTo>
                <a:lnTo>
                  <a:pt x="99061" y="77241"/>
                </a:lnTo>
                <a:lnTo>
                  <a:pt x="95696" y="81260"/>
                </a:lnTo>
                <a:lnTo>
                  <a:pt x="88571" y="86924"/>
                </a:lnTo>
                <a:lnTo>
                  <a:pt x="80441" y="90971"/>
                </a:lnTo>
                <a:lnTo>
                  <a:pt x="71307" y="93398"/>
                </a:lnTo>
                <a:lnTo>
                  <a:pt x="61168" y="94208"/>
                </a:lnTo>
                <a:lnTo>
                  <a:pt x="18901" y="94208"/>
                </a:lnTo>
                <a:lnTo>
                  <a:pt x="18901" y="154781"/>
                </a:lnTo>
                <a:close/>
              </a:path>
              <a:path w="1039494" h="157480">
                <a:moveTo>
                  <a:pt x="99061" y="77241"/>
                </a:moveTo>
                <a:lnTo>
                  <a:pt x="68064" y="77241"/>
                </a:lnTo>
                <a:lnTo>
                  <a:pt x="75406" y="74612"/>
                </a:lnTo>
                <a:lnTo>
                  <a:pt x="80962" y="69353"/>
                </a:lnTo>
                <a:lnTo>
                  <a:pt x="86518" y="63996"/>
                </a:lnTo>
                <a:lnTo>
                  <a:pt x="89296" y="56951"/>
                </a:lnTo>
                <a:lnTo>
                  <a:pt x="89296" y="39588"/>
                </a:lnTo>
                <a:lnTo>
                  <a:pt x="86518" y="32593"/>
                </a:lnTo>
                <a:lnTo>
                  <a:pt x="75406" y="21877"/>
                </a:lnTo>
                <a:lnTo>
                  <a:pt x="68064" y="19198"/>
                </a:lnTo>
                <a:lnTo>
                  <a:pt x="99027" y="19198"/>
                </a:lnTo>
                <a:lnTo>
                  <a:pt x="101575" y="22296"/>
                </a:lnTo>
                <a:lnTo>
                  <a:pt x="105667" y="30100"/>
                </a:lnTo>
                <a:lnTo>
                  <a:pt x="108123" y="38741"/>
                </a:lnTo>
                <a:lnTo>
                  <a:pt x="108942" y="48220"/>
                </a:lnTo>
                <a:lnTo>
                  <a:pt x="108114" y="57819"/>
                </a:lnTo>
                <a:lnTo>
                  <a:pt x="105630" y="66526"/>
                </a:lnTo>
                <a:lnTo>
                  <a:pt x="101491" y="74339"/>
                </a:lnTo>
                <a:lnTo>
                  <a:pt x="99061" y="77241"/>
                </a:lnTo>
                <a:close/>
              </a:path>
              <a:path w="1039494" h="157480">
                <a:moveTo>
                  <a:pt x="183301" y="157460"/>
                </a:moveTo>
                <a:lnTo>
                  <a:pt x="142670" y="141237"/>
                </a:lnTo>
                <a:lnTo>
                  <a:pt x="127043" y="99417"/>
                </a:lnTo>
                <a:lnTo>
                  <a:pt x="128011" y="87696"/>
                </a:lnTo>
                <a:lnTo>
                  <a:pt x="150819" y="51048"/>
                </a:lnTo>
                <a:lnTo>
                  <a:pt x="181515" y="41671"/>
                </a:lnTo>
                <a:lnTo>
                  <a:pt x="192875" y="42713"/>
                </a:lnTo>
                <a:lnTo>
                  <a:pt x="203020" y="45801"/>
                </a:lnTo>
                <a:lnTo>
                  <a:pt x="212043" y="50964"/>
                </a:lnTo>
                <a:lnTo>
                  <a:pt x="217320" y="55810"/>
                </a:lnTo>
                <a:lnTo>
                  <a:pt x="181217" y="55810"/>
                </a:lnTo>
                <a:lnTo>
                  <a:pt x="173878" y="56480"/>
                </a:lnTo>
                <a:lnTo>
                  <a:pt x="146028" y="85194"/>
                </a:lnTo>
                <a:lnTo>
                  <a:pt x="145201" y="92571"/>
                </a:lnTo>
                <a:lnTo>
                  <a:pt x="233892" y="92571"/>
                </a:lnTo>
                <a:lnTo>
                  <a:pt x="234389" y="99417"/>
                </a:lnTo>
                <a:lnTo>
                  <a:pt x="234497" y="105221"/>
                </a:lnTo>
                <a:lnTo>
                  <a:pt x="145201" y="105221"/>
                </a:lnTo>
                <a:lnTo>
                  <a:pt x="146298" y="113248"/>
                </a:lnTo>
                <a:lnTo>
                  <a:pt x="177133" y="142661"/>
                </a:lnTo>
                <a:lnTo>
                  <a:pt x="184938" y="143321"/>
                </a:lnTo>
                <a:lnTo>
                  <a:pt x="223889" y="143321"/>
                </a:lnTo>
                <a:lnTo>
                  <a:pt x="218098" y="148000"/>
                </a:lnTo>
                <a:lnTo>
                  <a:pt x="207746" y="153255"/>
                </a:lnTo>
                <a:lnTo>
                  <a:pt x="196146" y="156409"/>
                </a:lnTo>
                <a:lnTo>
                  <a:pt x="183301" y="157460"/>
                </a:lnTo>
                <a:close/>
              </a:path>
              <a:path w="1039494" h="157480">
                <a:moveTo>
                  <a:pt x="233892" y="92571"/>
                </a:moveTo>
                <a:lnTo>
                  <a:pt x="217531" y="92571"/>
                </a:lnTo>
                <a:lnTo>
                  <a:pt x="216898" y="85194"/>
                </a:lnTo>
                <a:lnTo>
                  <a:pt x="215001" y="78395"/>
                </a:lnTo>
                <a:lnTo>
                  <a:pt x="181217" y="55810"/>
                </a:lnTo>
                <a:lnTo>
                  <a:pt x="217320" y="55810"/>
                </a:lnTo>
                <a:lnTo>
                  <a:pt x="219912" y="58191"/>
                </a:lnTo>
                <a:lnTo>
                  <a:pt x="226293" y="67000"/>
                </a:lnTo>
                <a:lnTo>
                  <a:pt x="230851" y="77055"/>
                </a:lnTo>
                <a:lnTo>
                  <a:pt x="233586" y="88357"/>
                </a:lnTo>
                <a:lnTo>
                  <a:pt x="233892" y="92571"/>
                </a:lnTo>
                <a:close/>
              </a:path>
              <a:path w="1039494" h="157480">
                <a:moveTo>
                  <a:pt x="223889" y="143321"/>
                </a:moveTo>
                <a:lnTo>
                  <a:pt x="184938" y="143321"/>
                </a:lnTo>
                <a:lnTo>
                  <a:pt x="194602" y="142456"/>
                </a:lnTo>
                <a:lnTo>
                  <a:pt x="203504" y="139861"/>
                </a:lnTo>
                <a:lnTo>
                  <a:pt x="211643" y="135535"/>
                </a:lnTo>
                <a:lnTo>
                  <a:pt x="219019" y="129480"/>
                </a:lnTo>
                <a:lnTo>
                  <a:pt x="227205" y="140642"/>
                </a:lnTo>
                <a:lnTo>
                  <a:pt x="223889" y="143321"/>
                </a:lnTo>
                <a:close/>
              </a:path>
              <a:path w="1039494" h="157480">
                <a:moveTo>
                  <a:pt x="296007" y="62210"/>
                </a:moveTo>
                <a:lnTo>
                  <a:pt x="279260" y="62210"/>
                </a:lnTo>
                <a:lnTo>
                  <a:pt x="287315" y="53420"/>
                </a:lnTo>
                <a:lnTo>
                  <a:pt x="296152" y="47141"/>
                </a:lnTo>
                <a:lnTo>
                  <a:pt x="305770" y="43374"/>
                </a:lnTo>
                <a:lnTo>
                  <a:pt x="316169" y="42118"/>
                </a:lnTo>
                <a:lnTo>
                  <a:pt x="316169" y="58935"/>
                </a:lnTo>
                <a:lnTo>
                  <a:pt x="304064" y="58935"/>
                </a:lnTo>
                <a:lnTo>
                  <a:pt x="298310" y="60821"/>
                </a:lnTo>
                <a:lnTo>
                  <a:pt x="296007" y="62210"/>
                </a:lnTo>
                <a:close/>
              </a:path>
              <a:path w="1039494" h="157480">
                <a:moveTo>
                  <a:pt x="279260" y="154781"/>
                </a:moveTo>
                <a:lnTo>
                  <a:pt x="262145" y="154781"/>
                </a:lnTo>
                <a:lnTo>
                  <a:pt x="262145" y="44350"/>
                </a:lnTo>
                <a:lnTo>
                  <a:pt x="279260" y="44350"/>
                </a:lnTo>
                <a:lnTo>
                  <a:pt x="279260" y="62210"/>
                </a:lnTo>
                <a:lnTo>
                  <a:pt x="296007" y="62210"/>
                </a:lnTo>
                <a:lnTo>
                  <a:pt x="285808" y="68361"/>
                </a:lnTo>
                <a:lnTo>
                  <a:pt x="281542" y="72380"/>
                </a:lnTo>
                <a:lnTo>
                  <a:pt x="279260" y="76646"/>
                </a:lnTo>
                <a:lnTo>
                  <a:pt x="279260" y="154781"/>
                </a:lnTo>
                <a:close/>
              </a:path>
              <a:path w="1039494" h="157480">
                <a:moveTo>
                  <a:pt x="316169" y="59680"/>
                </a:moveTo>
                <a:lnTo>
                  <a:pt x="309323" y="58935"/>
                </a:lnTo>
                <a:lnTo>
                  <a:pt x="316169" y="58935"/>
                </a:lnTo>
                <a:lnTo>
                  <a:pt x="316169" y="59680"/>
                </a:lnTo>
                <a:close/>
              </a:path>
              <a:path w="1039494" h="157480">
                <a:moveTo>
                  <a:pt x="382231" y="107007"/>
                </a:moveTo>
                <a:lnTo>
                  <a:pt x="327313" y="107007"/>
                </a:lnTo>
                <a:lnTo>
                  <a:pt x="327313" y="91975"/>
                </a:lnTo>
                <a:lnTo>
                  <a:pt x="382231" y="91975"/>
                </a:lnTo>
                <a:lnTo>
                  <a:pt x="382231" y="107007"/>
                </a:lnTo>
                <a:close/>
              </a:path>
              <a:path w="1039494" h="157480">
                <a:moveTo>
                  <a:pt x="502293" y="140642"/>
                </a:moveTo>
                <a:lnTo>
                  <a:pt x="456913" y="140642"/>
                </a:lnTo>
                <a:lnTo>
                  <a:pt x="464745" y="140186"/>
                </a:lnTo>
                <a:lnTo>
                  <a:pt x="471721" y="138819"/>
                </a:lnTo>
                <a:lnTo>
                  <a:pt x="477842" y="136540"/>
                </a:lnTo>
                <a:lnTo>
                  <a:pt x="483106" y="133350"/>
                </a:lnTo>
                <a:lnTo>
                  <a:pt x="489556" y="128389"/>
                </a:lnTo>
                <a:lnTo>
                  <a:pt x="492780" y="122039"/>
                </a:lnTo>
                <a:lnTo>
                  <a:pt x="492780" y="114300"/>
                </a:lnTo>
                <a:lnTo>
                  <a:pt x="464503" y="88552"/>
                </a:lnTo>
                <a:lnTo>
                  <a:pt x="449211" y="84320"/>
                </a:lnTo>
                <a:lnTo>
                  <a:pt x="436970" y="80553"/>
                </a:lnTo>
                <a:lnTo>
                  <a:pt x="404227" y="55909"/>
                </a:lnTo>
                <a:lnTo>
                  <a:pt x="402590" y="49609"/>
                </a:lnTo>
                <a:lnTo>
                  <a:pt x="402590" y="42267"/>
                </a:lnTo>
                <a:lnTo>
                  <a:pt x="425194" y="6781"/>
                </a:lnTo>
                <a:lnTo>
                  <a:pt x="454829" y="0"/>
                </a:lnTo>
                <a:lnTo>
                  <a:pt x="471107" y="1330"/>
                </a:lnTo>
                <a:lnTo>
                  <a:pt x="485562" y="5320"/>
                </a:lnTo>
                <a:lnTo>
                  <a:pt x="498194" y="11971"/>
                </a:lnTo>
                <a:lnTo>
                  <a:pt x="503992" y="16966"/>
                </a:lnTo>
                <a:lnTo>
                  <a:pt x="444361" y="16966"/>
                </a:lnTo>
                <a:lnTo>
                  <a:pt x="436870" y="19198"/>
                </a:lnTo>
                <a:lnTo>
                  <a:pt x="431017" y="23663"/>
                </a:lnTo>
                <a:lnTo>
                  <a:pt x="425163" y="28029"/>
                </a:lnTo>
                <a:lnTo>
                  <a:pt x="422236" y="33883"/>
                </a:lnTo>
                <a:lnTo>
                  <a:pt x="422236" y="46483"/>
                </a:lnTo>
                <a:lnTo>
                  <a:pt x="424667" y="50998"/>
                </a:lnTo>
                <a:lnTo>
                  <a:pt x="434390" y="58539"/>
                </a:lnTo>
                <a:lnTo>
                  <a:pt x="441484" y="61565"/>
                </a:lnTo>
                <a:lnTo>
                  <a:pt x="450811" y="63847"/>
                </a:lnTo>
                <a:lnTo>
                  <a:pt x="465591" y="68107"/>
                </a:lnTo>
                <a:lnTo>
                  <a:pt x="503843" y="86915"/>
                </a:lnTo>
                <a:lnTo>
                  <a:pt x="507217" y="92571"/>
                </a:lnTo>
                <a:lnTo>
                  <a:pt x="510689" y="98127"/>
                </a:lnTo>
                <a:lnTo>
                  <a:pt x="512426" y="104824"/>
                </a:lnTo>
                <a:lnTo>
                  <a:pt x="512426" y="112662"/>
                </a:lnTo>
                <a:lnTo>
                  <a:pt x="511467" y="122653"/>
                </a:lnTo>
                <a:lnTo>
                  <a:pt x="508593" y="131489"/>
                </a:lnTo>
                <a:lnTo>
                  <a:pt x="503803" y="139172"/>
                </a:lnTo>
                <a:lnTo>
                  <a:pt x="502293" y="140642"/>
                </a:lnTo>
                <a:close/>
              </a:path>
              <a:path w="1039494" h="157480">
                <a:moveTo>
                  <a:pt x="497692" y="35272"/>
                </a:moveTo>
                <a:lnTo>
                  <a:pt x="488734" y="27263"/>
                </a:lnTo>
                <a:lnTo>
                  <a:pt x="478381" y="21542"/>
                </a:lnTo>
                <a:lnTo>
                  <a:pt x="466633" y="18110"/>
                </a:lnTo>
                <a:lnTo>
                  <a:pt x="453490" y="16966"/>
                </a:lnTo>
                <a:lnTo>
                  <a:pt x="503992" y="16966"/>
                </a:lnTo>
                <a:lnTo>
                  <a:pt x="509002" y="21282"/>
                </a:lnTo>
                <a:lnTo>
                  <a:pt x="497692" y="35272"/>
                </a:lnTo>
                <a:close/>
              </a:path>
              <a:path w="1039494" h="157480">
                <a:moveTo>
                  <a:pt x="456317" y="157460"/>
                </a:moveTo>
                <a:lnTo>
                  <a:pt x="438811" y="155953"/>
                </a:lnTo>
                <a:lnTo>
                  <a:pt x="423203" y="151432"/>
                </a:lnTo>
                <a:lnTo>
                  <a:pt x="409492" y="143898"/>
                </a:lnTo>
                <a:lnTo>
                  <a:pt x="397679" y="133350"/>
                </a:lnTo>
                <a:lnTo>
                  <a:pt x="408990" y="118913"/>
                </a:lnTo>
                <a:lnTo>
                  <a:pt x="413873" y="123890"/>
                </a:lnTo>
                <a:lnTo>
                  <a:pt x="419147" y="128252"/>
                </a:lnTo>
                <a:lnTo>
                  <a:pt x="456913" y="140642"/>
                </a:lnTo>
                <a:lnTo>
                  <a:pt x="502293" y="140642"/>
                </a:lnTo>
                <a:lnTo>
                  <a:pt x="497096" y="145702"/>
                </a:lnTo>
                <a:lnTo>
                  <a:pt x="488855" y="150846"/>
                </a:lnTo>
                <a:lnTo>
                  <a:pt x="479311" y="154520"/>
                </a:lnTo>
                <a:lnTo>
                  <a:pt x="468465" y="156725"/>
                </a:lnTo>
                <a:lnTo>
                  <a:pt x="456317" y="157460"/>
                </a:lnTo>
                <a:close/>
              </a:path>
              <a:path w="1039494" h="157480">
                <a:moveTo>
                  <a:pt x="589979" y="157460"/>
                </a:moveTo>
                <a:lnTo>
                  <a:pt x="549349" y="141237"/>
                </a:lnTo>
                <a:lnTo>
                  <a:pt x="533722" y="99417"/>
                </a:lnTo>
                <a:lnTo>
                  <a:pt x="534689" y="87696"/>
                </a:lnTo>
                <a:lnTo>
                  <a:pt x="557497" y="51048"/>
                </a:lnTo>
                <a:lnTo>
                  <a:pt x="588193" y="41671"/>
                </a:lnTo>
                <a:lnTo>
                  <a:pt x="599553" y="42713"/>
                </a:lnTo>
                <a:lnTo>
                  <a:pt x="609699" y="45801"/>
                </a:lnTo>
                <a:lnTo>
                  <a:pt x="618721" y="50964"/>
                </a:lnTo>
                <a:lnTo>
                  <a:pt x="623998" y="55810"/>
                </a:lnTo>
                <a:lnTo>
                  <a:pt x="587895" y="55810"/>
                </a:lnTo>
                <a:lnTo>
                  <a:pt x="580556" y="56480"/>
                </a:lnTo>
                <a:lnTo>
                  <a:pt x="552707" y="85194"/>
                </a:lnTo>
                <a:lnTo>
                  <a:pt x="551879" y="92571"/>
                </a:lnTo>
                <a:lnTo>
                  <a:pt x="640570" y="92571"/>
                </a:lnTo>
                <a:lnTo>
                  <a:pt x="641068" y="99417"/>
                </a:lnTo>
                <a:lnTo>
                  <a:pt x="641176" y="105221"/>
                </a:lnTo>
                <a:lnTo>
                  <a:pt x="551879" y="105221"/>
                </a:lnTo>
                <a:lnTo>
                  <a:pt x="552977" y="113248"/>
                </a:lnTo>
                <a:lnTo>
                  <a:pt x="583812" y="142661"/>
                </a:lnTo>
                <a:lnTo>
                  <a:pt x="591616" y="143321"/>
                </a:lnTo>
                <a:lnTo>
                  <a:pt x="630568" y="143321"/>
                </a:lnTo>
                <a:lnTo>
                  <a:pt x="624777" y="148000"/>
                </a:lnTo>
                <a:lnTo>
                  <a:pt x="614424" y="153255"/>
                </a:lnTo>
                <a:lnTo>
                  <a:pt x="602825" y="156409"/>
                </a:lnTo>
                <a:lnTo>
                  <a:pt x="589979" y="157460"/>
                </a:lnTo>
                <a:close/>
              </a:path>
              <a:path w="1039494" h="157480">
                <a:moveTo>
                  <a:pt x="640570" y="92571"/>
                </a:moveTo>
                <a:lnTo>
                  <a:pt x="624209" y="92571"/>
                </a:lnTo>
                <a:lnTo>
                  <a:pt x="623577" y="85194"/>
                </a:lnTo>
                <a:lnTo>
                  <a:pt x="621679" y="78395"/>
                </a:lnTo>
                <a:lnTo>
                  <a:pt x="587895" y="55810"/>
                </a:lnTo>
                <a:lnTo>
                  <a:pt x="623998" y="55810"/>
                </a:lnTo>
                <a:lnTo>
                  <a:pt x="626591" y="58191"/>
                </a:lnTo>
                <a:lnTo>
                  <a:pt x="632972" y="67000"/>
                </a:lnTo>
                <a:lnTo>
                  <a:pt x="637530" y="77055"/>
                </a:lnTo>
                <a:lnTo>
                  <a:pt x="640264" y="88357"/>
                </a:lnTo>
                <a:lnTo>
                  <a:pt x="640570" y="92571"/>
                </a:lnTo>
                <a:close/>
              </a:path>
              <a:path w="1039494" h="157480">
                <a:moveTo>
                  <a:pt x="630568" y="143321"/>
                </a:moveTo>
                <a:lnTo>
                  <a:pt x="591616" y="143321"/>
                </a:lnTo>
                <a:lnTo>
                  <a:pt x="601281" y="142456"/>
                </a:lnTo>
                <a:lnTo>
                  <a:pt x="610182" y="139861"/>
                </a:lnTo>
                <a:lnTo>
                  <a:pt x="618321" y="135535"/>
                </a:lnTo>
                <a:lnTo>
                  <a:pt x="625698" y="129480"/>
                </a:lnTo>
                <a:lnTo>
                  <a:pt x="633883" y="140642"/>
                </a:lnTo>
                <a:lnTo>
                  <a:pt x="630568" y="143321"/>
                </a:lnTo>
                <a:close/>
              </a:path>
              <a:path w="1039494" h="157480">
                <a:moveTo>
                  <a:pt x="702685" y="62210"/>
                </a:moveTo>
                <a:lnTo>
                  <a:pt x="685938" y="62210"/>
                </a:lnTo>
                <a:lnTo>
                  <a:pt x="693994" y="53420"/>
                </a:lnTo>
                <a:lnTo>
                  <a:pt x="702830" y="47141"/>
                </a:lnTo>
                <a:lnTo>
                  <a:pt x="712448" y="43374"/>
                </a:lnTo>
                <a:lnTo>
                  <a:pt x="722848" y="42118"/>
                </a:lnTo>
                <a:lnTo>
                  <a:pt x="722848" y="58935"/>
                </a:lnTo>
                <a:lnTo>
                  <a:pt x="710743" y="58935"/>
                </a:lnTo>
                <a:lnTo>
                  <a:pt x="704988" y="60821"/>
                </a:lnTo>
                <a:lnTo>
                  <a:pt x="702685" y="62210"/>
                </a:lnTo>
                <a:close/>
              </a:path>
              <a:path w="1039494" h="157480">
                <a:moveTo>
                  <a:pt x="685938" y="154781"/>
                </a:moveTo>
                <a:lnTo>
                  <a:pt x="668823" y="154781"/>
                </a:lnTo>
                <a:lnTo>
                  <a:pt x="668823" y="44350"/>
                </a:lnTo>
                <a:lnTo>
                  <a:pt x="685938" y="44350"/>
                </a:lnTo>
                <a:lnTo>
                  <a:pt x="685938" y="62210"/>
                </a:lnTo>
                <a:lnTo>
                  <a:pt x="702685" y="62210"/>
                </a:lnTo>
                <a:lnTo>
                  <a:pt x="692487" y="68361"/>
                </a:lnTo>
                <a:lnTo>
                  <a:pt x="688220" y="72380"/>
                </a:lnTo>
                <a:lnTo>
                  <a:pt x="685938" y="76646"/>
                </a:lnTo>
                <a:lnTo>
                  <a:pt x="685938" y="154781"/>
                </a:lnTo>
                <a:close/>
              </a:path>
              <a:path w="1039494" h="157480">
                <a:moveTo>
                  <a:pt x="722848" y="59680"/>
                </a:moveTo>
                <a:lnTo>
                  <a:pt x="716001" y="58935"/>
                </a:lnTo>
                <a:lnTo>
                  <a:pt x="722848" y="58935"/>
                </a:lnTo>
                <a:lnTo>
                  <a:pt x="722848" y="59680"/>
                </a:lnTo>
                <a:close/>
              </a:path>
              <a:path w="1039494" h="157480">
                <a:moveTo>
                  <a:pt x="792481" y="154781"/>
                </a:moveTo>
                <a:lnTo>
                  <a:pt x="773729" y="154781"/>
                </a:lnTo>
                <a:lnTo>
                  <a:pt x="727890" y="44350"/>
                </a:lnTo>
                <a:lnTo>
                  <a:pt x="746344" y="44350"/>
                </a:lnTo>
                <a:lnTo>
                  <a:pt x="783105" y="134838"/>
                </a:lnTo>
                <a:lnTo>
                  <a:pt x="800786" y="134838"/>
                </a:lnTo>
                <a:lnTo>
                  <a:pt x="792481" y="154781"/>
                </a:lnTo>
                <a:close/>
              </a:path>
              <a:path w="1039494" h="157480">
                <a:moveTo>
                  <a:pt x="800786" y="134838"/>
                </a:moveTo>
                <a:lnTo>
                  <a:pt x="783105" y="134838"/>
                </a:lnTo>
                <a:lnTo>
                  <a:pt x="819717" y="44350"/>
                </a:lnTo>
                <a:lnTo>
                  <a:pt x="838469" y="44350"/>
                </a:lnTo>
                <a:lnTo>
                  <a:pt x="800786" y="134838"/>
                </a:lnTo>
                <a:close/>
              </a:path>
              <a:path w="1039494" h="157480">
                <a:moveTo>
                  <a:pt x="906132" y="157460"/>
                </a:moveTo>
                <a:lnTo>
                  <a:pt x="865502" y="141237"/>
                </a:lnTo>
                <a:lnTo>
                  <a:pt x="849875" y="99417"/>
                </a:lnTo>
                <a:lnTo>
                  <a:pt x="850842" y="87696"/>
                </a:lnTo>
                <a:lnTo>
                  <a:pt x="873650" y="51048"/>
                </a:lnTo>
                <a:lnTo>
                  <a:pt x="904346" y="41671"/>
                </a:lnTo>
                <a:lnTo>
                  <a:pt x="915706" y="42713"/>
                </a:lnTo>
                <a:lnTo>
                  <a:pt x="925852" y="45801"/>
                </a:lnTo>
                <a:lnTo>
                  <a:pt x="934874" y="50964"/>
                </a:lnTo>
                <a:lnTo>
                  <a:pt x="940151" y="55810"/>
                </a:lnTo>
                <a:lnTo>
                  <a:pt x="904048" y="55810"/>
                </a:lnTo>
                <a:lnTo>
                  <a:pt x="896709" y="56480"/>
                </a:lnTo>
                <a:lnTo>
                  <a:pt x="868860" y="85194"/>
                </a:lnTo>
                <a:lnTo>
                  <a:pt x="868032" y="92571"/>
                </a:lnTo>
                <a:lnTo>
                  <a:pt x="956723" y="92571"/>
                </a:lnTo>
                <a:lnTo>
                  <a:pt x="957221" y="99417"/>
                </a:lnTo>
                <a:lnTo>
                  <a:pt x="957329" y="105221"/>
                </a:lnTo>
                <a:lnTo>
                  <a:pt x="868032" y="105221"/>
                </a:lnTo>
                <a:lnTo>
                  <a:pt x="869129" y="113248"/>
                </a:lnTo>
                <a:lnTo>
                  <a:pt x="899965" y="142661"/>
                </a:lnTo>
                <a:lnTo>
                  <a:pt x="907769" y="143321"/>
                </a:lnTo>
                <a:lnTo>
                  <a:pt x="946721" y="143321"/>
                </a:lnTo>
                <a:lnTo>
                  <a:pt x="940930" y="148000"/>
                </a:lnTo>
                <a:lnTo>
                  <a:pt x="930577" y="153255"/>
                </a:lnTo>
                <a:lnTo>
                  <a:pt x="918978" y="156409"/>
                </a:lnTo>
                <a:lnTo>
                  <a:pt x="906132" y="157460"/>
                </a:lnTo>
                <a:close/>
              </a:path>
              <a:path w="1039494" h="157480">
                <a:moveTo>
                  <a:pt x="956723" y="92571"/>
                </a:moveTo>
                <a:lnTo>
                  <a:pt x="940362" y="92571"/>
                </a:lnTo>
                <a:lnTo>
                  <a:pt x="939730" y="85194"/>
                </a:lnTo>
                <a:lnTo>
                  <a:pt x="937832" y="78395"/>
                </a:lnTo>
                <a:lnTo>
                  <a:pt x="904048" y="55810"/>
                </a:lnTo>
                <a:lnTo>
                  <a:pt x="940151" y="55810"/>
                </a:lnTo>
                <a:lnTo>
                  <a:pt x="942744" y="58191"/>
                </a:lnTo>
                <a:lnTo>
                  <a:pt x="949125" y="67000"/>
                </a:lnTo>
                <a:lnTo>
                  <a:pt x="953682" y="77055"/>
                </a:lnTo>
                <a:lnTo>
                  <a:pt x="956417" y="88357"/>
                </a:lnTo>
                <a:lnTo>
                  <a:pt x="956723" y="92571"/>
                </a:lnTo>
                <a:close/>
              </a:path>
              <a:path w="1039494" h="157480">
                <a:moveTo>
                  <a:pt x="946721" y="143321"/>
                </a:moveTo>
                <a:lnTo>
                  <a:pt x="907769" y="143321"/>
                </a:lnTo>
                <a:lnTo>
                  <a:pt x="917433" y="142456"/>
                </a:lnTo>
                <a:lnTo>
                  <a:pt x="926335" y="139861"/>
                </a:lnTo>
                <a:lnTo>
                  <a:pt x="934474" y="135535"/>
                </a:lnTo>
                <a:lnTo>
                  <a:pt x="941851" y="129480"/>
                </a:lnTo>
                <a:lnTo>
                  <a:pt x="950036" y="140642"/>
                </a:lnTo>
                <a:lnTo>
                  <a:pt x="946721" y="143321"/>
                </a:lnTo>
                <a:close/>
              </a:path>
              <a:path w="1039494" h="157480">
                <a:moveTo>
                  <a:pt x="1018838" y="62210"/>
                </a:moveTo>
                <a:lnTo>
                  <a:pt x="1002091" y="62210"/>
                </a:lnTo>
                <a:lnTo>
                  <a:pt x="1010147" y="53420"/>
                </a:lnTo>
                <a:lnTo>
                  <a:pt x="1018983" y="47141"/>
                </a:lnTo>
                <a:lnTo>
                  <a:pt x="1028601" y="43374"/>
                </a:lnTo>
                <a:lnTo>
                  <a:pt x="1039001" y="42118"/>
                </a:lnTo>
                <a:lnTo>
                  <a:pt x="1039001" y="58935"/>
                </a:lnTo>
                <a:lnTo>
                  <a:pt x="1026896" y="58935"/>
                </a:lnTo>
                <a:lnTo>
                  <a:pt x="1021141" y="60821"/>
                </a:lnTo>
                <a:lnTo>
                  <a:pt x="1018838" y="62210"/>
                </a:lnTo>
                <a:close/>
              </a:path>
              <a:path w="1039494" h="157480">
                <a:moveTo>
                  <a:pt x="1002091" y="154781"/>
                </a:moveTo>
                <a:lnTo>
                  <a:pt x="984976" y="154781"/>
                </a:lnTo>
                <a:lnTo>
                  <a:pt x="984976" y="44350"/>
                </a:lnTo>
                <a:lnTo>
                  <a:pt x="1002091" y="44350"/>
                </a:lnTo>
                <a:lnTo>
                  <a:pt x="1002091" y="62210"/>
                </a:lnTo>
                <a:lnTo>
                  <a:pt x="1018838" y="62210"/>
                </a:lnTo>
                <a:lnTo>
                  <a:pt x="1008640" y="68361"/>
                </a:lnTo>
                <a:lnTo>
                  <a:pt x="1004373" y="72380"/>
                </a:lnTo>
                <a:lnTo>
                  <a:pt x="1002091" y="76646"/>
                </a:lnTo>
                <a:lnTo>
                  <a:pt x="1002091" y="154781"/>
                </a:lnTo>
                <a:close/>
              </a:path>
              <a:path w="1039494" h="157480">
                <a:moveTo>
                  <a:pt x="1039001" y="59680"/>
                </a:moveTo>
                <a:lnTo>
                  <a:pt x="1032154" y="58935"/>
                </a:lnTo>
                <a:lnTo>
                  <a:pt x="1039001" y="58935"/>
                </a:lnTo>
                <a:lnTo>
                  <a:pt x="1039001" y="59680"/>
                </a:lnTo>
                <a:close/>
              </a:path>
            </a:pathLst>
          </a:custGeom>
          <a:solidFill>
            <a:srgbClr val="616161"/>
          </a:solidFill>
        </p:spPr>
        <p:txBody>
          <a:bodyPr wrap="square" lIns="0" tIns="0" rIns="0" bIns="0" rtlCol="0"/>
          <a:lstStyle/>
          <a:p>
            <a:endParaRPr/>
          </a:p>
        </p:txBody>
      </p:sp>
      <p:pic>
        <p:nvPicPr>
          <p:cNvPr id="13" name="object 13"/>
          <p:cNvPicPr/>
          <p:nvPr/>
        </p:nvPicPr>
        <p:blipFill>
          <a:blip r:embed="rId7" cstate="print"/>
          <a:stretch>
            <a:fillRect/>
          </a:stretch>
        </p:blipFill>
        <p:spPr>
          <a:xfrm>
            <a:off x="2013904" y="2788852"/>
            <a:ext cx="2756591" cy="269527"/>
          </a:xfrm>
          <a:prstGeom prst="rect">
            <a:avLst/>
          </a:prstGeom>
        </p:spPr>
      </p:pic>
      <p:sp>
        <p:nvSpPr>
          <p:cNvPr id="14" name="object 14"/>
          <p:cNvSpPr/>
          <p:nvPr/>
        </p:nvSpPr>
        <p:spPr>
          <a:xfrm>
            <a:off x="1021491" y="3280800"/>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5" name="object 15"/>
          <p:cNvPicPr/>
          <p:nvPr/>
        </p:nvPicPr>
        <p:blipFill>
          <a:blip r:embed="rId8" cstate="print"/>
          <a:stretch>
            <a:fillRect/>
          </a:stretch>
        </p:blipFill>
        <p:spPr>
          <a:xfrm>
            <a:off x="1329684" y="3188824"/>
            <a:ext cx="5636300" cy="196899"/>
          </a:xfrm>
          <a:prstGeom prst="rect">
            <a:avLst/>
          </a:prstGeom>
        </p:spPr>
      </p:pic>
      <p:sp>
        <p:nvSpPr>
          <p:cNvPr id="16" name="object 16"/>
          <p:cNvSpPr/>
          <p:nvPr/>
        </p:nvSpPr>
        <p:spPr>
          <a:xfrm>
            <a:off x="1021491" y="359512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7" name="object 17"/>
          <p:cNvPicPr/>
          <p:nvPr/>
        </p:nvPicPr>
        <p:blipFill>
          <a:blip r:embed="rId9" cstate="print"/>
          <a:stretch>
            <a:fillRect/>
          </a:stretch>
        </p:blipFill>
        <p:spPr>
          <a:xfrm>
            <a:off x="1329684" y="3505382"/>
            <a:ext cx="4186065" cy="197346"/>
          </a:xfrm>
          <a:prstGeom prst="rect">
            <a:avLst/>
          </a:prstGeom>
        </p:spPr>
      </p:pic>
      <p:sp>
        <p:nvSpPr>
          <p:cNvPr id="18" name="object 18"/>
          <p:cNvSpPr/>
          <p:nvPr/>
        </p:nvSpPr>
        <p:spPr>
          <a:xfrm>
            <a:off x="543663" y="3955218"/>
            <a:ext cx="73660" cy="33020"/>
          </a:xfrm>
          <a:custGeom>
            <a:avLst/>
            <a:gdLst/>
            <a:ahLst/>
            <a:cxnLst/>
            <a:rect l="l" t="t" r="r" b="b"/>
            <a:pathLst>
              <a:path w="73659" h="33020">
                <a:moveTo>
                  <a:pt x="73223" y="32891"/>
                </a:moveTo>
                <a:lnTo>
                  <a:pt x="0" y="32891"/>
                </a:lnTo>
                <a:lnTo>
                  <a:pt x="0" y="0"/>
                </a:lnTo>
                <a:lnTo>
                  <a:pt x="73223" y="0"/>
                </a:lnTo>
                <a:lnTo>
                  <a:pt x="73223" y="32891"/>
                </a:lnTo>
                <a:close/>
              </a:path>
            </a:pathLst>
          </a:custGeom>
          <a:solidFill>
            <a:srgbClr val="616161"/>
          </a:solidFill>
        </p:spPr>
        <p:txBody>
          <a:bodyPr wrap="square" lIns="0" tIns="0" rIns="0" bIns="0" rtlCol="0"/>
          <a:lstStyle/>
          <a:p>
            <a:endParaRPr/>
          </a:p>
        </p:txBody>
      </p:sp>
      <p:pic>
        <p:nvPicPr>
          <p:cNvPr id="19" name="object 19"/>
          <p:cNvPicPr/>
          <p:nvPr/>
        </p:nvPicPr>
        <p:blipFill>
          <a:blip r:embed="rId10" cstate="print"/>
          <a:stretch>
            <a:fillRect/>
          </a:stretch>
        </p:blipFill>
        <p:spPr>
          <a:xfrm>
            <a:off x="872484" y="3892859"/>
            <a:ext cx="1495676" cy="194667"/>
          </a:xfrm>
          <a:prstGeom prst="rect">
            <a:avLst/>
          </a:prstGeom>
        </p:spPr>
      </p:pic>
      <p:pic>
        <p:nvPicPr>
          <p:cNvPr id="20" name="object 20"/>
          <p:cNvPicPr/>
          <p:nvPr/>
        </p:nvPicPr>
        <p:blipFill>
          <a:blip r:embed="rId11" cstate="print"/>
          <a:stretch>
            <a:fillRect/>
          </a:stretch>
        </p:blipFill>
        <p:spPr>
          <a:xfrm>
            <a:off x="2461866" y="3836304"/>
            <a:ext cx="3315535" cy="269825"/>
          </a:xfrm>
          <a:prstGeom prst="rect">
            <a:avLst/>
          </a:prstGeom>
        </p:spPr>
      </p:pic>
      <p:sp>
        <p:nvSpPr>
          <p:cNvPr id="21" name="object 21"/>
          <p:cNvSpPr/>
          <p:nvPr/>
        </p:nvSpPr>
        <p:spPr>
          <a:xfrm>
            <a:off x="1021491" y="4328550"/>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22" name="object 22"/>
          <p:cNvPicPr/>
          <p:nvPr/>
        </p:nvPicPr>
        <p:blipFill>
          <a:blip r:embed="rId12" cstate="print"/>
          <a:stretch>
            <a:fillRect/>
          </a:stretch>
        </p:blipFill>
        <p:spPr>
          <a:xfrm>
            <a:off x="1323433" y="4236425"/>
            <a:ext cx="5872520" cy="197048"/>
          </a:xfrm>
          <a:prstGeom prst="rect">
            <a:avLst/>
          </a:prstGeom>
        </p:spPr>
      </p:pic>
      <p:sp>
        <p:nvSpPr>
          <p:cNvPr id="23" name="object 23"/>
          <p:cNvSpPr/>
          <p:nvPr/>
        </p:nvSpPr>
        <p:spPr>
          <a:xfrm>
            <a:off x="1021491" y="464287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24" name="object 24"/>
          <p:cNvPicPr/>
          <p:nvPr/>
        </p:nvPicPr>
        <p:blipFill>
          <a:blip r:embed="rId13" cstate="print"/>
          <a:stretch>
            <a:fillRect/>
          </a:stretch>
        </p:blipFill>
        <p:spPr>
          <a:xfrm>
            <a:off x="1313908" y="4548667"/>
            <a:ext cx="6603962" cy="19913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00550" y="444801"/>
            <a:ext cx="4804670" cy="239166"/>
          </a:xfrm>
          <a:prstGeom prst="rect">
            <a:avLst/>
          </a:prstGeom>
        </p:spPr>
      </p:pic>
      <p:grpSp>
        <p:nvGrpSpPr>
          <p:cNvPr id="3" name="object 3"/>
          <p:cNvGrpSpPr/>
          <p:nvPr/>
        </p:nvGrpSpPr>
        <p:grpSpPr>
          <a:xfrm>
            <a:off x="1739549" y="2230401"/>
            <a:ext cx="2743835" cy="1619885"/>
            <a:chOff x="1739549" y="2230401"/>
            <a:chExt cx="2743835" cy="1619885"/>
          </a:xfrm>
        </p:grpSpPr>
        <p:sp>
          <p:nvSpPr>
            <p:cNvPr id="4" name="object 4"/>
            <p:cNvSpPr/>
            <p:nvPr/>
          </p:nvSpPr>
          <p:spPr>
            <a:xfrm>
              <a:off x="1739549" y="2230401"/>
              <a:ext cx="2743835" cy="1619885"/>
            </a:xfrm>
            <a:custGeom>
              <a:avLst/>
              <a:gdLst/>
              <a:ahLst/>
              <a:cxnLst/>
              <a:rect l="l" t="t" r="r" b="b"/>
              <a:pathLst>
                <a:path w="2743835" h="1619885">
                  <a:moveTo>
                    <a:pt x="2743823" y="1619464"/>
                  </a:moveTo>
                  <a:lnTo>
                    <a:pt x="0" y="1619464"/>
                  </a:lnTo>
                  <a:lnTo>
                    <a:pt x="0" y="0"/>
                  </a:lnTo>
                  <a:lnTo>
                    <a:pt x="2743823" y="0"/>
                  </a:lnTo>
                  <a:lnTo>
                    <a:pt x="2743823" y="1619464"/>
                  </a:lnTo>
                  <a:close/>
                </a:path>
              </a:pathLst>
            </a:custGeom>
            <a:solidFill>
              <a:srgbClr val="F9CB9B"/>
            </a:solidFill>
          </p:spPr>
          <p:txBody>
            <a:bodyPr wrap="square" lIns="0" tIns="0" rIns="0" bIns="0" rtlCol="0"/>
            <a:lstStyle/>
            <a:p>
              <a:endParaRPr/>
            </a:p>
          </p:txBody>
        </p:sp>
        <p:sp>
          <p:nvSpPr>
            <p:cNvPr id="5" name="object 5"/>
            <p:cNvSpPr/>
            <p:nvPr/>
          </p:nvSpPr>
          <p:spPr>
            <a:xfrm>
              <a:off x="1937473" y="3455476"/>
              <a:ext cx="2296795" cy="318135"/>
            </a:xfrm>
            <a:custGeom>
              <a:avLst/>
              <a:gdLst/>
              <a:ahLst/>
              <a:cxnLst/>
              <a:rect l="l" t="t" r="r" b="b"/>
              <a:pathLst>
                <a:path w="2296795" h="318135">
                  <a:moveTo>
                    <a:pt x="2243498" y="317999"/>
                  </a:moveTo>
                  <a:lnTo>
                    <a:pt x="53000" y="317999"/>
                  </a:lnTo>
                  <a:lnTo>
                    <a:pt x="32370" y="313834"/>
                  </a:lnTo>
                  <a:lnTo>
                    <a:pt x="15523" y="302476"/>
                  </a:lnTo>
                  <a:lnTo>
                    <a:pt x="4165" y="285629"/>
                  </a:lnTo>
                  <a:lnTo>
                    <a:pt x="0" y="264999"/>
                  </a:lnTo>
                  <a:lnTo>
                    <a:pt x="0" y="53001"/>
                  </a:lnTo>
                  <a:lnTo>
                    <a:pt x="4165" y="32370"/>
                  </a:lnTo>
                  <a:lnTo>
                    <a:pt x="15523" y="15523"/>
                  </a:lnTo>
                  <a:lnTo>
                    <a:pt x="32370" y="4165"/>
                  </a:lnTo>
                  <a:lnTo>
                    <a:pt x="53000" y="0"/>
                  </a:lnTo>
                  <a:lnTo>
                    <a:pt x="2243498" y="0"/>
                  </a:lnTo>
                  <a:lnTo>
                    <a:pt x="2280975" y="15523"/>
                  </a:lnTo>
                  <a:lnTo>
                    <a:pt x="2296499" y="53001"/>
                  </a:lnTo>
                  <a:lnTo>
                    <a:pt x="2296499" y="264999"/>
                  </a:lnTo>
                  <a:lnTo>
                    <a:pt x="2292334" y="285629"/>
                  </a:lnTo>
                  <a:lnTo>
                    <a:pt x="2280976" y="302476"/>
                  </a:lnTo>
                  <a:lnTo>
                    <a:pt x="2264129" y="313834"/>
                  </a:lnTo>
                  <a:lnTo>
                    <a:pt x="2243498" y="317999"/>
                  </a:lnTo>
                  <a:close/>
                </a:path>
              </a:pathLst>
            </a:custGeom>
            <a:solidFill>
              <a:srgbClr val="FFF1CC"/>
            </a:solidFill>
          </p:spPr>
          <p:txBody>
            <a:bodyPr wrap="square" lIns="0" tIns="0" rIns="0" bIns="0" rtlCol="0"/>
            <a:lstStyle/>
            <a:p>
              <a:endParaRPr/>
            </a:p>
          </p:txBody>
        </p:sp>
        <p:sp>
          <p:nvSpPr>
            <p:cNvPr id="6" name="object 6"/>
            <p:cNvSpPr/>
            <p:nvPr/>
          </p:nvSpPr>
          <p:spPr>
            <a:xfrm>
              <a:off x="1937473" y="3455476"/>
              <a:ext cx="2296795" cy="318135"/>
            </a:xfrm>
            <a:custGeom>
              <a:avLst/>
              <a:gdLst/>
              <a:ahLst/>
              <a:cxnLst/>
              <a:rect l="l" t="t" r="r" b="b"/>
              <a:pathLst>
                <a:path w="2296795" h="318135">
                  <a:moveTo>
                    <a:pt x="0" y="53001"/>
                  </a:moveTo>
                  <a:lnTo>
                    <a:pt x="4165" y="32370"/>
                  </a:lnTo>
                  <a:lnTo>
                    <a:pt x="15523" y="15523"/>
                  </a:lnTo>
                  <a:lnTo>
                    <a:pt x="32370" y="4165"/>
                  </a:lnTo>
                  <a:lnTo>
                    <a:pt x="53000" y="0"/>
                  </a:lnTo>
                  <a:lnTo>
                    <a:pt x="2243498" y="0"/>
                  </a:lnTo>
                  <a:lnTo>
                    <a:pt x="2280975" y="15523"/>
                  </a:lnTo>
                  <a:lnTo>
                    <a:pt x="2296499" y="53001"/>
                  </a:lnTo>
                  <a:lnTo>
                    <a:pt x="2296499" y="264999"/>
                  </a:lnTo>
                  <a:lnTo>
                    <a:pt x="2292334" y="285629"/>
                  </a:lnTo>
                  <a:lnTo>
                    <a:pt x="2280976" y="302476"/>
                  </a:lnTo>
                  <a:lnTo>
                    <a:pt x="2264129" y="313834"/>
                  </a:lnTo>
                  <a:lnTo>
                    <a:pt x="2243498" y="317999"/>
                  </a:lnTo>
                  <a:lnTo>
                    <a:pt x="53000" y="317999"/>
                  </a:lnTo>
                  <a:lnTo>
                    <a:pt x="32370" y="313834"/>
                  </a:lnTo>
                  <a:lnTo>
                    <a:pt x="15523" y="302476"/>
                  </a:lnTo>
                  <a:lnTo>
                    <a:pt x="4165" y="285629"/>
                  </a:lnTo>
                  <a:lnTo>
                    <a:pt x="0" y="264999"/>
                  </a:lnTo>
                  <a:lnTo>
                    <a:pt x="0" y="53001"/>
                  </a:lnTo>
                  <a:close/>
                </a:path>
              </a:pathLst>
            </a:custGeom>
            <a:ln w="9524">
              <a:solidFill>
                <a:srgbClr val="595959"/>
              </a:solidFill>
            </a:ln>
          </p:spPr>
          <p:txBody>
            <a:bodyPr wrap="square" lIns="0" tIns="0" rIns="0" bIns="0" rtlCol="0"/>
            <a:lstStyle/>
            <a:p>
              <a:endParaRPr/>
            </a:p>
          </p:txBody>
        </p:sp>
        <p:sp>
          <p:nvSpPr>
            <p:cNvPr id="7" name="object 7"/>
            <p:cNvSpPr/>
            <p:nvPr/>
          </p:nvSpPr>
          <p:spPr>
            <a:xfrm>
              <a:off x="3069190" y="3093288"/>
              <a:ext cx="1073150" cy="318135"/>
            </a:xfrm>
            <a:custGeom>
              <a:avLst/>
              <a:gdLst/>
              <a:ahLst/>
              <a:cxnLst/>
              <a:rect l="l" t="t" r="r" b="b"/>
              <a:pathLst>
                <a:path w="1073150" h="318135">
                  <a:moveTo>
                    <a:pt x="1020098" y="317999"/>
                  </a:moveTo>
                  <a:lnTo>
                    <a:pt x="53001" y="317999"/>
                  </a:lnTo>
                  <a:lnTo>
                    <a:pt x="32370" y="313834"/>
                  </a:lnTo>
                  <a:lnTo>
                    <a:pt x="15523" y="302476"/>
                  </a:lnTo>
                  <a:lnTo>
                    <a:pt x="4165" y="285629"/>
                  </a:lnTo>
                  <a:lnTo>
                    <a:pt x="0" y="264998"/>
                  </a:lnTo>
                  <a:lnTo>
                    <a:pt x="0" y="53001"/>
                  </a:lnTo>
                  <a:lnTo>
                    <a:pt x="4165" y="32370"/>
                  </a:lnTo>
                  <a:lnTo>
                    <a:pt x="15523" y="15523"/>
                  </a:lnTo>
                  <a:lnTo>
                    <a:pt x="32370" y="4165"/>
                  </a:lnTo>
                  <a:lnTo>
                    <a:pt x="53001" y="0"/>
                  </a:lnTo>
                  <a:lnTo>
                    <a:pt x="1020098" y="0"/>
                  </a:lnTo>
                  <a:lnTo>
                    <a:pt x="1057576" y="15523"/>
                  </a:lnTo>
                  <a:lnTo>
                    <a:pt x="1073099" y="53001"/>
                  </a:lnTo>
                  <a:lnTo>
                    <a:pt x="1073099" y="264998"/>
                  </a:lnTo>
                  <a:lnTo>
                    <a:pt x="1068934" y="285629"/>
                  </a:lnTo>
                  <a:lnTo>
                    <a:pt x="1057576" y="302476"/>
                  </a:lnTo>
                  <a:lnTo>
                    <a:pt x="1040729" y="313834"/>
                  </a:lnTo>
                  <a:lnTo>
                    <a:pt x="1020098" y="317999"/>
                  </a:lnTo>
                  <a:close/>
                </a:path>
              </a:pathLst>
            </a:custGeom>
            <a:solidFill>
              <a:srgbClr val="D0E0E3"/>
            </a:solidFill>
          </p:spPr>
          <p:txBody>
            <a:bodyPr wrap="square" lIns="0" tIns="0" rIns="0" bIns="0" rtlCol="0"/>
            <a:lstStyle/>
            <a:p>
              <a:endParaRPr/>
            </a:p>
          </p:txBody>
        </p:sp>
        <p:sp>
          <p:nvSpPr>
            <p:cNvPr id="8" name="object 8"/>
            <p:cNvSpPr/>
            <p:nvPr/>
          </p:nvSpPr>
          <p:spPr>
            <a:xfrm>
              <a:off x="3069190" y="3093288"/>
              <a:ext cx="1073150" cy="318135"/>
            </a:xfrm>
            <a:custGeom>
              <a:avLst/>
              <a:gdLst/>
              <a:ahLst/>
              <a:cxnLst/>
              <a:rect l="l" t="t" r="r" b="b"/>
              <a:pathLst>
                <a:path w="1073150" h="318135">
                  <a:moveTo>
                    <a:pt x="0" y="53001"/>
                  </a:moveTo>
                  <a:lnTo>
                    <a:pt x="4165" y="32370"/>
                  </a:lnTo>
                  <a:lnTo>
                    <a:pt x="15523" y="15523"/>
                  </a:lnTo>
                  <a:lnTo>
                    <a:pt x="32370" y="4165"/>
                  </a:lnTo>
                  <a:lnTo>
                    <a:pt x="53001" y="0"/>
                  </a:lnTo>
                  <a:lnTo>
                    <a:pt x="1020098" y="0"/>
                  </a:lnTo>
                  <a:lnTo>
                    <a:pt x="1057576" y="15523"/>
                  </a:lnTo>
                  <a:lnTo>
                    <a:pt x="1073099" y="53001"/>
                  </a:lnTo>
                  <a:lnTo>
                    <a:pt x="1073099" y="264998"/>
                  </a:lnTo>
                  <a:lnTo>
                    <a:pt x="1068934" y="285629"/>
                  </a:lnTo>
                  <a:lnTo>
                    <a:pt x="1057576" y="302476"/>
                  </a:lnTo>
                  <a:lnTo>
                    <a:pt x="1040729" y="313834"/>
                  </a:lnTo>
                  <a:lnTo>
                    <a:pt x="1020098" y="317999"/>
                  </a:lnTo>
                  <a:lnTo>
                    <a:pt x="53001" y="317999"/>
                  </a:lnTo>
                  <a:lnTo>
                    <a:pt x="32370" y="313834"/>
                  </a:lnTo>
                  <a:lnTo>
                    <a:pt x="15523" y="302476"/>
                  </a:lnTo>
                  <a:lnTo>
                    <a:pt x="4165" y="285629"/>
                  </a:lnTo>
                  <a:lnTo>
                    <a:pt x="0" y="264998"/>
                  </a:lnTo>
                  <a:lnTo>
                    <a:pt x="0" y="53001"/>
                  </a:lnTo>
                  <a:close/>
                </a:path>
              </a:pathLst>
            </a:custGeom>
            <a:ln w="9524">
              <a:solidFill>
                <a:srgbClr val="595959"/>
              </a:solidFill>
            </a:ln>
          </p:spPr>
          <p:txBody>
            <a:bodyPr wrap="square" lIns="0" tIns="0" rIns="0" bIns="0" rtlCol="0"/>
            <a:lstStyle/>
            <a:p>
              <a:endParaRPr/>
            </a:p>
          </p:txBody>
        </p:sp>
        <p:sp>
          <p:nvSpPr>
            <p:cNvPr id="9" name="object 9"/>
            <p:cNvSpPr/>
            <p:nvPr/>
          </p:nvSpPr>
          <p:spPr>
            <a:xfrm>
              <a:off x="1947875" y="3093288"/>
              <a:ext cx="1058545" cy="318135"/>
            </a:xfrm>
            <a:custGeom>
              <a:avLst/>
              <a:gdLst/>
              <a:ahLst/>
              <a:cxnLst/>
              <a:rect l="l" t="t" r="r" b="b"/>
              <a:pathLst>
                <a:path w="1058545" h="318135">
                  <a:moveTo>
                    <a:pt x="1005398" y="317999"/>
                  </a:moveTo>
                  <a:lnTo>
                    <a:pt x="53001" y="317999"/>
                  </a:lnTo>
                  <a:lnTo>
                    <a:pt x="32370" y="313834"/>
                  </a:lnTo>
                  <a:lnTo>
                    <a:pt x="15523" y="302476"/>
                  </a:lnTo>
                  <a:lnTo>
                    <a:pt x="4165" y="285629"/>
                  </a:lnTo>
                  <a:lnTo>
                    <a:pt x="0" y="264998"/>
                  </a:lnTo>
                  <a:lnTo>
                    <a:pt x="0" y="53001"/>
                  </a:lnTo>
                  <a:lnTo>
                    <a:pt x="4165" y="32370"/>
                  </a:lnTo>
                  <a:lnTo>
                    <a:pt x="15523" y="15523"/>
                  </a:lnTo>
                  <a:lnTo>
                    <a:pt x="32370" y="4165"/>
                  </a:lnTo>
                  <a:lnTo>
                    <a:pt x="53001" y="0"/>
                  </a:lnTo>
                  <a:lnTo>
                    <a:pt x="1005398" y="0"/>
                  </a:lnTo>
                  <a:lnTo>
                    <a:pt x="1042876" y="15523"/>
                  </a:lnTo>
                  <a:lnTo>
                    <a:pt x="1058399" y="53001"/>
                  </a:lnTo>
                  <a:lnTo>
                    <a:pt x="1058399" y="264998"/>
                  </a:lnTo>
                  <a:lnTo>
                    <a:pt x="1054234" y="285629"/>
                  </a:lnTo>
                  <a:lnTo>
                    <a:pt x="1042876" y="302476"/>
                  </a:lnTo>
                  <a:lnTo>
                    <a:pt x="1026029" y="313834"/>
                  </a:lnTo>
                  <a:lnTo>
                    <a:pt x="1005398" y="317999"/>
                  </a:lnTo>
                  <a:close/>
                </a:path>
              </a:pathLst>
            </a:custGeom>
            <a:solidFill>
              <a:srgbClr val="D0E0E3"/>
            </a:solidFill>
          </p:spPr>
          <p:txBody>
            <a:bodyPr wrap="square" lIns="0" tIns="0" rIns="0" bIns="0" rtlCol="0"/>
            <a:lstStyle/>
            <a:p>
              <a:endParaRPr/>
            </a:p>
          </p:txBody>
        </p:sp>
        <p:sp>
          <p:nvSpPr>
            <p:cNvPr id="10" name="object 10"/>
            <p:cNvSpPr/>
            <p:nvPr/>
          </p:nvSpPr>
          <p:spPr>
            <a:xfrm>
              <a:off x="1947875" y="3093288"/>
              <a:ext cx="1058545" cy="318135"/>
            </a:xfrm>
            <a:custGeom>
              <a:avLst/>
              <a:gdLst/>
              <a:ahLst/>
              <a:cxnLst/>
              <a:rect l="l" t="t" r="r" b="b"/>
              <a:pathLst>
                <a:path w="1058545" h="318135">
                  <a:moveTo>
                    <a:pt x="0" y="53001"/>
                  </a:moveTo>
                  <a:lnTo>
                    <a:pt x="4165" y="32370"/>
                  </a:lnTo>
                  <a:lnTo>
                    <a:pt x="15523" y="15523"/>
                  </a:lnTo>
                  <a:lnTo>
                    <a:pt x="32370" y="4165"/>
                  </a:lnTo>
                  <a:lnTo>
                    <a:pt x="53001" y="0"/>
                  </a:lnTo>
                  <a:lnTo>
                    <a:pt x="1005398" y="0"/>
                  </a:lnTo>
                  <a:lnTo>
                    <a:pt x="1042876" y="15523"/>
                  </a:lnTo>
                  <a:lnTo>
                    <a:pt x="1058399" y="53001"/>
                  </a:lnTo>
                  <a:lnTo>
                    <a:pt x="1058399" y="264998"/>
                  </a:lnTo>
                  <a:lnTo>
                    <a:pt x="1054234" y="285629"/>
                  </a:lnTo>
                  <a:lnTo>
                    <a:pt x="1042876" y="302476"/>
                  </a:lnTo>
                  <a:lnTo>
                    <a:pt x="1026029" y="313834"/>
                  </a:lnTo>
                  <a:lnTo>
                    <a:pt x="1005398" y="317999"/>
                  </a:lnTo>
                  <a:lnTo>
                    <a:pt x="53001" y="317999"/>
                  </a:lnTo>
                  <a:lnTo>
                    <a:pt x="32370" y="313834"/>
                  </a:lnTo>
                  <a:lnTo>
                    <a:pt x="15523" y="302476"/>
                  </a:lnTo>
                  <a:lnTo>
                    <a:pt x="4165" y="285629"/>
                  </a:lnTo>
                  <a:lnTo>
                    <a:pt x="0" y="264998"/>
                  </a:lnTo>
                  <a:lnTo>
                    <a:pt x="0" y="53001"/>
                  </a:lnTo>
                  <a:close/>
                </a:path>
              </a:pathLst>
            </a:custGeom>
            <a:ln w="9524">
              <a:solidFill>
                <a:srgbClr val="595959"/>
              </a:solidFill>
            </a:ln>
          </p:spPr>
          <p:txBody>
            <a:bodyPr wrap="square" lIns="0" tIns="0" rIns="0" bIns="0" rtlCol="0"/>
            <a:lstStyle/>
            <a:p>
              <a:endParaRPr/>
            </a:p>
          </p:txBody>
        </p:sp>
      </p:grpSp>
      <p:sp>
        <p:nvSpPr>
          <p:cNvPr id="11" name="object 11"/>
          <p:cNvSpPr txBox="1"/>
          <p:nvPr/>
        </p:nvSpPr>
        <p:spPr>
          <a:xfrm>
            <a:off x="1739549" y="2230401"/>
            <a:ext cx="2743835" cy="1619885"/>
          </a:xfrm>
          <a:prstGeom prst="rect">
            <a:avLst/>
          </a:prstGeom>
          <a:ln w="9524">
            <a:solidFill>
              <a:srgbClr val="595959"/>
            </a:solidFill>
          </a:ln>
        </p:spPr>
        <p:txBody>
          <a:bodyPr vert="horz" wrap="square" lIns="0" tIns="200660" rIns="0" bIns="0" rtlCol="0">
            <a:spAutoFit/>
          </a:bodyPr>
          <a:lstStyle/>
          <a:p>
            <a:pPr marL="542925">
              <a:lnSpc>
                <a:spcPct val="100000"/>
              </a:lnSpc>
              <a:spcBef>
                <a:spcPts val="1580"/>
              </a:spcBef>
            </a:pPr>
            <a:r>
              <a:rPr sz="2400" spc="-15" dirty="0">
                <a:latin typeface="Roboto"/>
                <a:cs typeface="Roboto"/>
              </a:rPr>
              <a:t>Master</a:t>
            </a:r>
            <a:r>
              <a:rPr sz="2400" spc="-45" dirty="0">
                <a:latin typeface="Roboto"/>
                <a:cs typeface="Roboto"/>
              </a:rPr>
              <a:t> </a:t>
            </a:r>
            <a:r>
              <a:rPr sz="2400" dirty="0">
                <a:latin typeface="Roboto"/>
                <a:cs typeface="Roboto"/>
              </a:rPr>
              <a:t>Node</a:t>
            </a:r>
            <a:endParaRPr sz="2400">
              <a:latin typeface="Roboto"/>
              <a:cs typeface="Roboto"/>
            </a:endParaRPr>
          </a:p>
          <a:p>
            <a:pPr marL="1116330" marR="557530" indent="-605790">
              <a:lnSpc>
                <a:spcPct val="169800"/>
              </a:lnSpc>
              <a:spcBef>
                <a:spcPts val="1530"/>
              </a:spcBef>
              <a:tabLst>
                <a:tab pos="1552575" algn="l"/>
              </a:tabLst>
            </a:pPr>
            <a:r>
              <a:rPr sz="1400" spc="-20" dirty="0">
                <a:latin typeface="Roboto"/>
                <a:cs typeface="Roboto"/>
              </a:rPr>
              <a:t>Spar</a:t>
            </a:r>
            <a:r>
              <a:rPr sz="1400" spc="-15" dirty="0">
                <a:latin typeface="Roboto"/>
                <a:cs typeface="Roboto"/>
              </a:rPr>
              <a:t>k</a:t>
            </a:r>
            <a:r>
              <a:rPr sz="1400" dirty="0">
                <a:latin typeface="Roboto"/>
                <a:cs typeface="Roboto"/>
              </a:rPr>
              <a:t>		</a:t>
            </a:r>
            <a:r>
              <a:rPr sz="1400" spc="-10" dirty="0">
                <a:latin typeface="Roboto"/>
                <a:cs typeface="Roboto"/>
              </a:rPr>
              <a:t>Hadoop  </a:t>
            </a:r>
            <a:r>
              <a:rPr sz="1400" spc="-15" dirty="0">
                <a:latin typeface="Roboto"/>
                <a:cs typeface="Roboto"/>
              </a:rPr>
              <a:t>YARN</a:t>
            </a:r>
            <a:endParaRPr sz="1400">
              <a:latin typeface="Roboto"/>
              <a:cs typeface="Roboto"/>
            </a:endParaRPr>
          </a:p>
        </p:txBody>
      </p:sp>
      <p:sp>
        <p:nvSpPr>
          <p:cNvPr id="12" name="object 12"/>
          <p:cNvSpPr txBox="1"/>
          <p:nvPr/>
        </p:nvSpPr>
        <p:spPr>
          <a:xfrm>
            <a:off x="5198562" y="1244600"/>
            <a:ext cx="2205990" cy="1306195"/>
          </a:xfrm>
          <a:prstGeom prst="rect">
            <a:avLst/>
          </a:prstGeom>
          <a:solidFill>
            <a:srgbClr val="B6D7A8"/>
          </a:solidFill>
          <a:ln w="9524">
            <a:solidFill>
              <a:srgbClr val="4BA173"/>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spcBef>
                <a:spcPts val="5"/>
              </a:spcBef>
            </a:pPr>
            <a:endParaRPr sz="2200">
              <a:latin typeface="Times New Roman"/>
              <a:cs typeface="Times New Roman"/>
            </a:endParaRPr>
          </a:p>
          <a:p>
            <a:pPr marL="732155">
              <a:lnSpc>
                <a:spcPct val="100000"/>
              </a:lnSpc>
            </a:pPr>
            <a:r>
              <a:rPr sz="1400" spc="-5" dirty="0">
                <a:latin typeface="Arial MT"/>
                <a:cs typeface="Arial MT"/>
              </a:rPr>
              <a:t>Worker</a:t>
            </a:r>
            <a:r>
              <a:rPr sz="1400" spc="-50" dirty="0">
                <a:latin typeface="Arial MT"/>
                <a:cs typeface="Arial MT"/>
              </a:rPr>
              <a:t> </a:t>
            </a:r>
            <a:r>
              <a:rPr sz="1400" dirty="0">
                <a:latin typeface="Arial MT"/>
                <a:cs typeface="Arial MT"/>
              </a:rPr>
              <a:t>A</a:t>
            </a:r>
            <a:endParaRPr sz="1400">
              <a:latin typeface="Arial MT"/>
              <a:cs typeface="Arial MT"/>
            </a:endParaRPr>
          </a:p>
        </p:txBody>
      </p:sp>
      <p:sp>
        <p:nvSpPr>
          <p:cNvPr id="13" name="object 13"/>
          <p:cNvSpPr txBox="1"/>
          <p:nvPr/>
        </p:nvSpPr>
        <p:spPr>
          <a:xfrm>
            <a:off x="5198562" y="3361325"/>
            <a:ext cx="2205990" cy="1306195"/>
          </a:xfrm>
          <a:prstGeom prst="rect">
            <a:avLst/>
          </a:prstGeom>
          <a:solidFill>
            <a:srgbClr val="B6D7A8"/>
          </a:solidFill>
          <a:ln w="9524">
            <a:solidFill>
              <a:srgbClr val="4BA173"/>
            </a:solidFill>
          </a:ln>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spcBef>
                <a:spcPts val="5"/>
              </a:spcBef>
            </a:pPr>
            <a:endParaRPr sz="2200">
              <a:latin typeface="Times New Roman"/>
              <a:cs typeface="Times New Roman"/>
            </a:endParaRPr>
          </a:p>
          <a:p>
            <a:pPr marL="732155">
              <a:lnSpc>
                <a:spcPct val="100000"/>
              </a:lnSpc>
            </a:pPr>
            <a:r>
              <a:rPr sz="1400" spc="-5" dirty="0">
                <a:latin typeface="Arial MT"/>
                <a:cs typeface="Arial MT"/>
              </a:rPr>
              <a:t>Worker</a:t>
            </a:r>
            <a:r>
              <a:rPr sz="1400" spc="-50" dirty="0">
                <a:latin typeface="Arial MT"/>
                <a:cs typeface="Arial MT"/>
              </a:rPr>
              <a:t> </a:t>
            </a:r>
            <a:r>
              <a:rPr sz="1400" dirty="0">
                <a:latin typeface="Arial MT"/>
                <a:cs typeface="Arial MT"/>
              </a:rPr>
              <a:t>B</a:t>
            </a:r>
            <a:endParaRPr sz="1400">
              <a:latin typeface="Arial MT"/>
              <a:cs typeface="Arial MT"/>
            </a:endParaRPr>
          </a:p>
        </p:txBody>
      </p:sp>
      <p:grpSp>
        <p:nvGrpSpPr>
          <p:cNvPr id="14" name="object 14"/>
          <p:cNvGrpSpPr/>
          <p:nvPr/>
        </p:nvGrpSpPr>
        <p:grpSpPr>
          <a:xfrm>
            <a:off x="4485988" y="1643536"/>
            <a:ext cx="717550" cy="2717800"/>
            <a:chOff x="4485988" y="1643536"/>
            <a:chExt cx="717550" cy="2717800"/>
          </a:xfrm>
        </p:grpSpPr>
        <p:sp>
          <p:nvSpPr>
            <p:cNvPr id="15" name="object 15"/>
            <p:cNvSpPr/>
            <p:nvPr/>
          </p:nvSpPr>
          <p:spPr>
            <a:xfrm>
              <a:off x="4513688" y="1897700"/>
              <a:ext cx="685165" cy="1094105"/>
            </a:xfrm>
            <a:custGeom>
              <a:avLst/>
              <a:gdLst/>
              <a:ahLst/>
              <a:cxnLst/>
              <a:rect l="l" t="t" r="r" b="b"/>
              <a:pathLst>
                <a:path w="685164" h="1094105">
                  <a:moveTo>
                    <a:pt x="684873" y="0"/>
                  </a:moveTo>
                  <a:lnTo>
                    <a:pt x="0" y="1093959"/>
                  </a:lnTo>
                </a:path>
              </a:pathLst>
            </a:custGeom>
            <a:ln w="9524">
              <a:solidFill>
                <a:srgbClr val="4BA173"/>
              </a:solidFill>
            </a:ln>
          </p:spPr>
          <p:txBody>
            <a:bodyPr wrap="square" lIns="0" tIns="0" rIns="0" bIns="0" rtlCol="0"/>
            <a:lstStyle/>
            <a:p>
              <a:endParaRPr/>
            </a:p>
          </p:txBody>
        </p:sp>
        <p:sp>
          <p:nvSpPr>
            <p:cNvPr id="16" name="object 16"/>
            <p:cNvSpPr/>
            <p:nvPr/>
          </p:nvSpPr>
          <p:spPr>
            <a:xfrm>
              <a:off x="4490751" y="2983311"/>
              <a:ext cx="36830" cy="45085"/>
            </a:xfrm>
            <a:custGeom>
              <a:avLst/>
              <a:gdLst/>
              <a:ahLst/>
              <a:cxnLst/>
              <a:rect l="l" t="t" r="r" b="b"/>
              <a:pathLst>
                <a:path w="36829" h="45085">
                  <a:moveTo>
                    <a:pt x="0" y="44986"/>
                  </a:moveTo>
                  <a:lnTo>
                    <a:pt x="9601" y="0"/>
                  </a:lnTo>
                  <a:lnTo>
                    <a:pt x="36271" y="16696"/>
                  </a:lnTo>
                  <a:lnTo>
                    <a:pt x="0" y="44986"/>
                  </a:lnTo>
                  <a:close/>
                </a:path>
              </a:pathLst>
            </a:custGeom>
            <a:solidFill>
              <a:srgbClr val="4BA173"/>
            </a:solidFill>
          </p:spPr>
          <p:txBody>
            <a:bodyPr wrap="square" lIns="0" tIns="0" rIns="0" bIns="0" rtlCol="0"/>
            <a:lstStyle/>
            <a:p>
              <a:endParaRPr/>
            </a:p>
          </p:txBody>
        </p:sp>
        <p:sp>
          <p:nvSpPr>
            <p:cNvPr id="17" name="object 17"/>
            <p:cNvSpPr/>
            <p:nvPr/>
          </p:nvSpPr>
          <p:spPr>
            <a:xfrm>
              <a:off x="4490751" y="2983311"/>
              <a:ext cx="36830" cy="45085"/>
            </a:xfrm>
            <a:custGeom>
              <a:avLst/>
              <a:gdLst/>
              <a:ahLst/>
              <a:cxnLst/>
              <a:rect l="l" t="t" r="r" b="b"/>
              <a:pathLst>
                <a:path w="36829" h="45085">
                  <a:moveTo>
                    <a:pt x="9601" y="0"/>
                  </a:moveTo>
                  <a:lnTo>
                    <a:pt x="0" y="44986"/>
                  </a:lnTo>
                  <a:lnTo>
                    <a:pt x="36271" y="16696"/>
                  </a:lnTo>
                  <a:lnTo>
                    <a:pt x="9601" y="0"/>
                  </a:lnTo>
                  <a:close/>
                </a:path>
              </a:pathLst>
            </a:custGeom>
            <a:ln w="9524">
              <a:solidFill>
                <a:srgbClr val="4BA173"/>
              </a:solidFill>
            </a:ln>
          </p:spPr>
          <p:txBody>
            <a:bodyPr wrap="square" lIns="0" tIns="0" rIns="0" bIns="0" rtlCol="0"/>
            <a:lstStyle/>
            <a:p>
              <a:endParaRPr/>
            </a:p>
          </p:txBody>
        </p:sp>
        <p:sp>
          <p:nvSpPr>
            <p:cNvPr id="18" name="object 18"/>
            <p:cNvSpPr/>
            <p:nvPr/>
          </p:nvSpPr>
          <p:spPr>
            <a:xfrm>
              <a:off x="4517178" y="3086096"/>
              <a:ext cx="681990" cy="928369"/>
            </a:xfrm>
            <a:custGeom>
              <a:avLst/>
              <a:gdLst/>
              <a:ahLst/>
              <a:cxnLst/>
              <a:rect l="l" t="t" r="r" b="b"/>
              <a:pathLst>
                <a:path w="681989" h="928370">
                  <a:moveTo>
                    <a:pt x="681383" y="928328"/>
                  </a:moveTo>
                  <a:lnTo>
                    <a:pt x="0" y="0"/>
                  </a:lnTo>
                </a:path>
              </a:pathLst>
            </a:custGeom>
            <a:ln w="9524">
              <a:solidFill>
                <a:srgbClr val="4BA173"/>
              </a:solidFill>
            </a:ln>
          </p:spPr>
          <p:txBody>
            <a:bodyPr wrap="square" lIns="0" tIns="0" rIns="0" bIns="0" rtlCol="0"/>
            <a:lstStyle/>
            <a:p>
              <a:endParaRPr/>
            </a:p>
          </p:txBody>
        </p:sp>
        <p:sp>
          <p:nvSpPr>
            <p:cNvPr id="19" name="object 19"/>
            <p:cNvSpPr/>
            <p:nvPr/>
          </p:nvSpPr>
          <p:spPr>
            <a:xfrm>
              <a:off x="4491601" y="3051250"/>
              <a:ext cx="38735" cy="44450"/>
            </a:xfrm>
            <a:custGeom>
              <a:avLst/>
              <a:gdLst/>
              <a:ahLst/>
              <a:cxnLst/>
              <a:rect l="l" t="t" r="r" b="b"/>
              <a:pathLst>
                <a:path w="38735" h="44450">
                  <a:moveTo>
                    <a:pt x="12893" y="44155"/>
                  </a:moveTo>
                  <a:lnTo>
                    <a:pt x="0" y="0"/>
                  </a:lnTo>
                  <a:lnTo>
                    <a:pt x="38259" y="25537"/>
                  </a:lnTo>
                  <a:lnTo>
                    <a:pt x="12893" y="44155"/>
                  </a:lnTo>
                  <a:close/>
                </a:path>
              </a:pathLst>
            </a:custGeom>
            <a:solidFill>
              <a:srgbClr val="4BA173"/>
            </a:solidFill>
          </p:spPr>
          <p:txBody>
            <a:bodyPr wrap="square" lIns="0" tIns="0" rIns="0" bIns="0" rtlCol="0"/>
            <a:lstStyle/>
            <a:p>
              <a:endParaRPr/>
            </a:p>
          </p:txBody>
        </p:sp>
        <p:sp>
          <p:nvSpPr>
            <p:cNvPr id="20" name="object 20"/>
            <p:cNvSpPr/>
            <p:nvPr/>
          </p:nvSpPr>
          <p:spPr>
            <a:xfrm>
              <a:off x="4491601" y="3051250"/>
              <a:ext cx="38735" cy="44450"/>
            </a:xfrm>
            <a:custGeom>
              <a:avLst/>
              <a:gdLst/>
              <a:ahLst/>
              <a:cxnLst/>
              <a:rect l="l" t="t" r="r" b="b"/>
              <a:pathLst>
                <a:path w="38735" h="44450">
                  <a:moveTo>
                    <a:pt x="38259" y="25537"/>
                  </a:moveTo>
                  <a:lnTo>
                    <a:pt x="0" y="0"/>
                  </a:lnTo>
                  <a:lnTo>
                    <a:pt x="12893" y="44155"/>
                  </a:lnTo>
                  <a:lnTo>
                    <a:pt x="38259" y="25537"/>
                  </a:lnTo>
                  <a:close/>
                </a:path>
              </a:pathLst>
            </a:custGeom>
            <a:ln w="9524">
              <a:solidFill>
                <a:srgbClr val="4BA173"/>
              </a:solidFill>
            </a:ln>
          </p:spPr>
          <p:txBody>
            <a:bodyPr wrap="square" lIns="0" tIns="0" rIns="0" bIns="0" rtlCol="0"/>
            <a:lstStyle/>
            <a:p>
              <a:endParaRPr/>
            </a:p>
          </p:txBody>
        </p:sp>
        <p:sp>
          <p:nvSpPr>
            <p:cNvPr id="21" name="object 21"/>
            <p:cNvSpPr/>
            <p:nvPr/>
          </p:nvSpPr>
          <p:spPr>
            <a:xfrm>
              <a:off x="4506887" y="1685546"/>
              <a:ext cx="600710" cy="1019810"/>
            </a:xfrm>
            <a:custGeom>
              <a:avLst/>
              <a:gdLst/>
              <a:ahLst/>
              <a:cxnLst/>
              <a:rect l="l" t="t" r="r" b="b"/>
              <a:pathLst>
                <a:path w="600710" h="1019810">
                  <a:moveTo>
                    <a:pt x="0" y="1019653"/>
                  </a:moveTo>
                  <a:lnTo>
                    <a:pt x="600401" y="0"/>
                  </a:lnTo>
                </a:path>
              </a:pathLst>
            </a:custGeom>
            <a:ln w="9524">
              <a:solidFill>
                <a:srgbClr val="4BA173"/>
              </a:solidFill>
            </a:ln>
          </p:spPr>
          <p:txBody>
            <a:bodyPr wrap="square" lIns="0" tIns="0" rIns="0" bIns="0" rtlCol="0"/>
            <a:lstStyle/>
            <a:p>
              <a:endParaRPr/>
            </a:p>
          </p:txBody>
        </p:sp>
        <p:sp>
          <p:nvSpPr>
            <p:cNvPr id="22" name="object 22"/>
            <p:cNvSpPr/>
            <p:nvPr/>
          </p:nvSpPr>
          <p:spPr>
            <a:xfrm>
              <a:off x="5093732" y="1648299"/>
              <a:ext cx="35560" cy="45720"/>
            </a:xfrm>
            <a:custGeom>
              <a:avLst/>
              <a:gdLst/>
              <a:ahLst/>
              <a:cxnLst/>
              <a:rect l="l" t="t" r="r" b="b"/>
              <a:pathLst>
                <a:path w="35560" h="45719">
                  <a:moveTo>
                    <a:pt x="27113" y="45230"/>
                  </a:moveTo>
                  <a:lnTo>
                    <a:pt x="0" y="29264"/>
                  </a:lnTo>
                  <a:lnTo>
                    <a:pt x="35489" y="0"/>
                  </a:lnTo>
                  <a:lnTo>
                    <a:pt x="27113" y="45230"/>
                  </a:lnTo>
                  <a:close/>
                </a:path>
              </a:pathLst>
            </a:custGeom>
            <a:solidFill>
              <a:srgbClr val="4BA173"/>
            </a:solidFill>
          </p:spPr>
          <p:txBody>
            <a:bodyPr wrap="square" lIns="0" tIns="0" rIns="0" bIns="0" rtlCol="0"/>
            <a:lstStyle/>
            <a:p>
              <a:endParaRPr/>
            </a:p>
          </p:txBody>
        </p:sp>
        <p:sp>
          <p:nvSpPr>
            <p:cNvPr id="23" name="object 23"/>
            <p:cNvSpPr/>
            <p:nvPr/>
          </p:nvSpPr>
          <p:spPr>
            <a:xfrm>
              <a:off x="5093732" y="1648299"/>
              <a:ext cx="35560" cy="45720"/>
            </a:xfrm>
            <a:custGeom>
              <a:avLst/>
              <a:gdLst/>
              <a:ahLst/>
              <a:cxnLst/>
              <a:rect l="l" t="t" r="r" b="b"/>
              <a:pathLst>
                <a:path w="35560" h="45719">
                  <a:moveTo>
                    <a:pt x="27113" y="45230"/>
                  </a:moveTo>
                  <a:lnTo>
                    <a:pt x="35489" y="0"/>
                  </a:lnTo>
                  <a:lnTo>
                    <a:pt x="0" y="29264"/>
                  </a:lnTo>
                  <a:lnTo>
                    <a:pt x="27113" y="45230"/>
                  </a:lnTo>
                  <a:close/>
                </a:path>
              </a:pathLst>
            </a:custGeom>
            <a:ln w="9524">
              <a:solidFill>
                <a:srgbClr val="4BA173"/>
              </a:solidFill>
            </a:ln>
          </p:spPr>
          <p:txBody>
            <a:bodyPr wrap="square" lIns="0" tIns="0" rIns="0" bIns="0" rtlCol="0"/>
            <a:lstStyle/>
            <a:p>
              <a:endParaRPr/>
            </a:p>
          </p:txBody>
        </p:sp>
        <p:sp>
          <p:nvSpPr>
            <p:cNvPr id="24" name="object 24"/>
            <p:cNvSpPr/>
            <p:nvPr/>
          </p:nvSpPr>
          <p:spPr>
            <a:xfrm>
              <a:off x="4506887" y="3358350"/>
              <a:ext cx="633730" cy="962025"/>
            </a:xfrm>
            <a:custGeom>
              <a:avLst/>
              <a:gdLst/>
              <a:ahLst/>
              <a:cxnLst/>
              <a:rect l="l" t="t" r="r" b="b"/>
              <a:pathLst>
                <a:path w="633729" h="962025">
                  <a:moveTo>
                    <a:pt x="0" y="0"/>
                  </a:moveTo>
                  <a:lnTo>
                    <a:pt x="633657" y="961776"/>
                  </a:lnTo>
                </a:path>
              </a:pathLst>
            </a:custGeom>
            <a:ln w="9524">
              <a:solidFill>
                <a:srgbClr val="4BA173"/>
              </a:solidFill>
            </a:ln>
          </p:spPr>
          <p:txBody>
            <a:bodyPr wrap="square" lIns="0" tIns="0" rIns="0" bIns="0" rtlCol="0"/>
            <a:lstStyle/>
            <a:p>
              <a:endParaRPr/>
            </a:p>
          </p:txBody>
        </p:sp>
        <p:sp>
          <p:nvSpPr>
            <p:cNvPr id="25" name="object 25"/>
            <p:cNvSpPr/>
            <p:nvPr/>
          </p:nvSpPr>
          <p:spPr>
            <a:xfrm>
              <a:off x="5127407" y="4311470"/>
              <a:ext cx="37465" cy="45085"/>
            </a:xfrm>
            <a:custGeom>
              <a:avLst/>
              <a:gdLst/>
              <a:ahLst/>
              <a:cxnLst/>
              <a:rect l="l" t="t" r="r" b="b"/>
              <a:pathLst>
                <a:path w="37464" h="45085">
                  <a:moveTo>
                    <a:pt x="36918" y="44751"/>
                  </a:moveTo>
                  <a:lnTo>
                    <a:pt x="0" y="17311"/>
                  </a:lnTo>
                  <a:lnTo>
                    <a:pt x="26275" y="0"/>
                  </a:lnTo>
                  <a:lnTo>
                    <a:pt x="36918" y="44751"/>
                  </a:lnTo>
                  <a:close/>
                </a:path>
              </a:pathLst>
            </a:custGeom>
            <a:solidFill>
              <a:srgbClr val="4BA173"/>
            </a:solidFill>
          </p:spPr>
          <p:txBody>
            <a:bodyPr wrap="square" lIns="0" tIns="0" rIns="0" bIns="0" rtlCol="0"/>
            <a:lstStyle/>
            <a:p>
              <a:endParaRPr/>
            </a:p>
          </p:txBody>
        </p:sp>
        <p:sp>
          <p:nvSpPr>
            <p:cNvPr id="26" name="object 26"/>
            <p:cNvSpPr/>
            <p:nvPr/>
          </p:nvSpPr>
          <p:spPr>
            <a:xfrm>
              <a:off x="5127407" y="4311470"/>
              <a:ext cx="37465" cy="45085"/>
            </a:xfrm>
            <a:custGeom>
              <a:avLst/>
              <a:gdLst/>
              <a:ahLst/>
              <a:cxnLst/>
              <a:rect l="l" t="t" r="r" b="b"/>
              <a:pathLst>
                <a:path w="37464" h="45085">
                  <a:moveTo>
                    <a:pt x="0" y="17311"/>
                  </a:moveTo>
                  <a:lnTo>
                    <a:pt x="36918" y="44751"/>
                  </a:lnTo>
                  <a:lnTo>
                    <a:pt x="26275" y="0"/>
                  </a:lnTo>
                  <a:lnTo>
                    <a:pt x="0" y="17311"/>
                  </a:lnTo>
                  <a:close/>
                </a:path>
              </a:pathLst>
            </a:custGeom>
            <a:ln w="9524">
              <a:solidFill>
                <a:srgbClr val="4BA173"/>
              </a:solidFill>
            </a:ln>
          </p:spPr>
          <p:txBody>
            <a:bodyPr wrap="square" lIns="0" tIns="0" rIns="0" bIns="0" rtlCol="0"/>
            <a:lstStyle/>
            <a:p>
              <a:endParaRPr/>
            </a:p>
          </p:txBody>
        </p:sp>
      </p:grpSp>
      <p:grpSp>
        <p:nvGrpSpPr>
          <p:cNvPr id="27" name="object 27"/>
          <p:cNvGrpSpPr/>
          <p:nvPr/>
        </p:nvGrpSpPr>
        <p:grpSpPr>
          <a:xfrm>
            <a:off x="6126642" y="2552537"/>
            <a:ext cx="41275" cy="802005"/>
            <a:chOff x="6126642" y="2552537"/>
            <a:chExt cx="41275" cy="802005"/>
          </a:xfrm>
        </p:grpSpPr>
        <p:sp>
          <p:nvSpPr>
            <p:cNvPr id="28" name="object 28"/>
            <p:cNvSpPr/>
            <p:nvPr/>
          </p:nvSpPr>
          <p:spPr>
            <a:xfrm>
              <a:off x="6147137" y="2600524"/>
              <a:ext cx="0" cy="753745"/>
            </a:xfrm>
            <a:custGeom>
              <a:avLst/>
              <a:gdLst/>
              <a:ahLst/>
              <a:cxnLst/>
              <a:rect l="l" t="t" r="r" b="b"/>
              <a:pathLst>
                <a:path h="753745">
                  <a:moveTo>
                    <a:pt x="0" y="753449"/>
                  </a:moveTo>
                  <a:lnTo>
                    <a:pt x="0" y="0"/>
                  </a:lnTo>
                </a:path>
              </a:pathLst>
            </a:custGeom>
            <a:ln w="9524">
              <a:solidFill>
                <a:srgbClr val="4BA173"/>
              </a:solidFill>
            </a:ln>
          </p:spPr>
          <p:txBody>
            <a:bodyPr wrap="square" lIns="0" tIns="0" rIns="0" bIns="0" rtlCol="0"/>
            <a:lstStyle/>
            <a:p>
              <a:endParaRPr/>
            </a:p>
          </p:txBody>
        </p:sp>
        <p:sp>
          <p:nvSpPr>
            <p:cNvPr id="29" name="object 29"/>
            <p:cNvSpPr/>
            <p:nvPr/>
          </p:nvSpPr>
          <p:spPr>
            <a:xfrm>
              <a:off x="6131404" y="25572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4BA173"/>
            </a:solidFill>
          </p:spPr>
          <p:txBody>
            <a:bodyPr wrap="square" lIns="0" tIns="0" rIns="0" bIns="0" rtlCol="0"/>
            <a:lstStyle/>
            <a:p>
              <a:endParaRPr/>
            </a:p>
          </p:txBody>
        </p:sp>
        <p:sp>
          <p:nvSpPr>
            <p:cNvPr id="30" name="object 30"/>
            <p:cNvSpPr/>
            <p:nvPr/>
          </p:nvSpPr>
          <p:spPr>
            <a:xfrm>
              <a:off x="6131404" y="25572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4BA173"/>
              </a:solidFill>
            </a:ln>
          </p:spPr>
          <p:txBody>
            <a:bodyPr wrap="square" lIns="0" tIns="0" rIns="0" bIns="0" rtlCol="0"/>
            <a:lstStyle/>
            <a:p>
              <a:endParaRPr/>
            </a:p>
          </p:txBody>
        </p:sp>
      </p:grpSp>
      <p:grpSp>
        <p:nvGrpSpPr>
          <p:cNvPr id="31" name="object 31"/>
          <p:cNvGrpSpPr/>
          <p:nvPr/>
        </p:nvGrpSpPr>
        <p:grpSpPr>
          <a:xfrm>
            <a:off x="6419117" y="2574575"/>
            <a:ext cx="41275" cy="775335"/>
            <a:chOff x="6419117" y="2574575"/>
            <a:chExt cx="41275" cy="775335"/>
          </a:xfrm>
        </p:grpSpPr>
        <p:sp>
          <p:nvSpPr>
            <p:cNvPr id="32" name="object 32"/>
            <p:cNvSpPr/>
            <p:nvPr/>
          </p:nvSpPr>
          <p:spPr>
            <a:xfrm>
              <a:off x="6439612" y="2574575"/>
              <a:ext cx="0" cy="727075"/>
            </a:xfrm>
            <a:custGeom>
              <a:avLst/>
              <a:gdLst/>
              <a:ahLst/>
              <a:cxnLst/>
              <a:rect l="l" t="t" r="r" b="b"/>
              <a:pathLst>
                <a:path h="727075">
                  <a:moveTo>
                    <a:pt x="0" y="0"/>
                  </a:moveTo>
                  <a:lnTo>
                    <a:pt x="0" y="726749"/>
                  </a:lnTo>
                </a:path>
              </a:pathLst>
            </a:custGeom>
            <a:ln w="9524">
              <a:solidFill>
                <a:srgbClr val="4BA173"/>
              </a:solidFill>
            </a:ln>
          </p:spPr>
          <p:txBody>
            <a:bodyPr wrap="square" lIns="0" tIns="0" rIns="0" bIns="0" rtlCol="0"/>
            <a:lstStyle/>
            <a:p>
              <a:endParaRPr/>
            </a:p>
          </p:txBody>
        </p:sp>
        <p:sp>
          <p:nvSpPr>
            <p:cNvPr id="33" name="object 33"/>
            <p:cNvSpPr/>
            <p:nvPr/>
          </p:nvSpPr>
          <p:spPr>
            <a:xfrm>
              <a:off x="6423879" y="330132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BA173"/>
            </a:solidFill>
          </p:spPr>
          <p:txBody>
            <a:bodyPr wrap="square" lIns="0" tIns="0" rIns="0" bIns="0" rtlCol="0"/>
            <a:lstStyle/>
            <a:p>
              <a:endParaRPr/>
            </a:p>
          </p:txBody>
        </p:sp>
        <p:sp>
          <p:nvSpPr>
            <p:cNvPr id="34" name="object 34"/>
            <p:cNvSpPr/>
            <p:nvPr/>
          </p:nvSpPr>
          <p:spPr>
            <a:xfrm>
              <a:off x="6423879" y="330132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BA173"/>
              </a:solidFill>
            </a:ln>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00550" y="444801"/>
            <a:ext cx="4804670" cy="239166"/>
          </a:xfrm>
          <a:prstGeom prst="rect">
            <a:avLst/>
          </a:prstGeom>
        </p:spPr>
      </p:pic>
      <p:grpSp>
        <p:nvGrpSpPr>
          <p:cNvPr id="3" name="object 3"/>
          <p:cNvGrpSpPr/>
          <p:nvPr/>
        </p:nvGrpSpPr>
        <p:grpSpPr>
          <a:xfrm>
            <a:off x="4477576" y="1892937"/>
            <a:ext cx="717550" cy="1140460"/>
            <a:chOff x="4477576" y="1892937"/>
            <a:chExt cx="717550" cy="1140460"/>
          </a:xfrm>
        </p:grpSpPr>
        <p:sp>
          <p:nvSpPr>
            <p:cNvPr id="4" name="object 4"/>
            <p:cNvSpPr/>
            <p:nvPr/>
          </p:nvSpPr>
          <p:spPr>
            <a:xfrm>
              <a:off x="4505276" y="1897700"/>
              <a:ext cx="685165" cy="1094105"/>
            </a:xfrm>
            <a:custGeom>
              <a:avLst/>
              <a:gdLst/>
              <a:ahLst/>
              <a:cxnLst/>
              <a:rect l="l" t="t" r="r" b="b"/>
              <a:pathLst>
                <a:path w="685164" h="1094105">
                  <a:moveTo>
                    <a:pt x="684873" y="0"/>
                  </a:moveTo>
                  <a:lnTo>
                    <a:pt x="0" y="1093959"/>
                  </a:lnTo>
                </a:path>
              </a:pathLst>
            </a:custGeom>
            <a:ln w="9524">
              <a:solidFill>
                <a:srgbClr val="4BA173"/>
              </a:solidFill>
            </a:ln>
          </p:spPr>
          <p:txBody>
            <a:bodyPr wrap="square" lIns="0" tIns="0" rIns="0" bIns="0" rtlCol="0"/>
            <a:lstStyle/>
            <a:p>
              <a:endParaRPr/>
            </a:p>
          </p:txBody>
        </p:sp>
        <p:sp>
          <p:nvSpPr>
            <p:cNvPr id="5" name="object 5"/>
            <p:cNvSpPr/>
            <p:nvPr/>
          </p:nvSpPr>
          <p:spPr>
            <a:xfrm>
              <a:off x="4482338" y="2983311"/>
              <a:ext cx="36830" cy="45085"/>
            </a:xfrm>
            <a:custGeom>
              <a:avLst/>
              <a:gdLst/>
              <a:ahLst/>
              <a:cxnLst/>
              <a:rect l="l" t="t" r="r" b="b"/>
              <a:pathLst>
                <a:path w="36829" h="45085">
                  <a:moveTo>
                    <a:pt x="0" y="44986"/>
                  </a:moveTo>
                  <a:lnTo>
                    <a:pt x="9601" y="0"/>
                  </a:lnTo>
                  <a:lnTo>
                    <a:pt x="36271" y="16696"/>
                  </a:lnTo>
                  <a:lnTo>
                    <a:pt x="0" y="44986"/>
                  </a:lnTo>
                  <a:close/>
                </a:path>
              </a:pathLst>
            </a:custGeom>
            <a:solidFill>
              <a:srgbClr val="4BA173"/>
            </a:solidFill>
          </p:spPr>
          <p:txBody>
            <a:bodyPr wrap="square" lIns="0" tIns="0" rIns="0" bIns="0" rtlCol="0"/>
            <a:lstStyle/>
            <a:p>
              <a:endParaRPr/>
            </a:p>
          </p:txBody>
        </p:sp>
        <p:sp>
          <p:nvSpPr>
            <p:cNvPr id="6" name="object 6"/>
            <p:cNvSpPr/>
            <p:nvPr/>
          </p:nvSpPr>
          <p:spPr>
            <a:xfrm>
              <a:off x="4482338" y="2983311"/>
              <a:ext cx="36830" cy="45085"/>
            </a:xfrm>
            <a:custGeom>
              <a:avLst/>
              <a:gdLst/>
              <a:ahLst/>
              <a:cxnLst/>
              <a:rect l="l" t="t" r="r" b="b"/>
              <a:pathLst>
                <a:path w="36829" h="45085">
                  <a:moveTo>
                    <a:pt x="9601" y="0"/>
                  </a:moveTo>
                  <a:lnTo>
                    <a:pt x="0" y="44986"/>
                  </a:lnTo>
                  <a:lnTo>
                    <a:pt x="36271" y="16696"/>
                  </a:lnTo>
                  <a:lnTo>
                    <a:pt x="9601" y="0"/>
                  </a:lnTo>
                  <a:close/>
                </a:path>
              </a:pathLst>
            </a:custGeom>
            <a:ln w="9524">
              <a:solidFill>
                <a:srgbClr val="4BA173"/>
              </a:solidFill>
            </a:ln>
          </p:spPr>
          <p:txBody>
            <a:bodyPr wrap="square" lIns="0" tIns="0" rIns="0" bIns="0" rtlCol="0"/>
            <a:lstStyle/>
            <a:p>
              <a:endParaRPr/>
            </a:p>
          </p:txBody>
        </p:sp>
      </p:grpSp>
      <p:grpSp>
        <p:nvGrpSpPr>
          <p:cNvPr id="7" name="object 7"/>
          <p:cNvGrpSpPr/>
          <p:nvPr/>
        </p:nvGrpSpPr>
        <p:grpSpPr>
          <a:xfrm>
            <a:off x="4478436" y="3046596"/>
            <a:ext cx="716915" cy="972819"/>
            <a:chOff x="4478436" y="3046596"/>
            <a:chExt cx="716915" cy="972819"/>
          </a:xfrm>
        </p:grpSpPr>
        <p:sp>
          <p:nvSpPr>
            <p:cNvPr id="8" name="object 8"/>
            <p:cNvSpPr/>
            <p:nvPr/>
          </p:nvSpPr>
          <p:spPr>
            <a:xfrm>
              <a:off x="4508775" y="3086205"/>
              <a:ext cx="681990" cy="928369"/>
            </a:xfrm>
            <a:custGeom>
              <a:avLst/>
              <a:gdLst/>
              <a:ahLst/>
              <a:cxnLst/>
              <a:rect l="l" t="t" r="r" b="b"/>
              <a:pathLst>
                <a:path w="681989" h="928370">
                  <a:moveTo>
                    <a:pt x="681383" y="928327"/>
                  </a:moveTo>
                  <a:lnTo>
                    <a:pt x="0" y="0"/>
                  </a:lnTo>
                </a:path>
              </a:pathLst>
            </a:custGeom>
            <a:ln w="9524">
              <a:solidFill>
                <a:srgbClr val="4BA173"/>
              </a:solidFill>
            </a:ln>
          </p:spPr>
          <p:txBody>
            <a:bodyPr wrap="square" lIns="0" tIns="0" rIns="0" bIns="0" rtlCol="0"/>
            <a:lstStyle/>
            <a:p>
              <a:endParaRPr/>
            </a:p>
          </p:txBody>
        </p:sp>
        <p:sp>
          <p:nvSpPr>
            <p:cNvPr id="9" name="object 9"/>
            <p:cNvSpPr/>
            <p:nvPr/>
          </p:nvSpPr>
          <p:spPr>
            <a:xfrm>
              <a:off x="4483199" y="3051359"/>
              <a:ext cx="38735" cy="44450"/>
            </a:xfrm>
            <a:custGeom>
              <a:avLst/>
              <a:gdLst/>
              <a:ahLst/>
              <a:cxnLst/>
              <a:rect l="l" t="t" r="r" b="b"/>
              <a:pathLst>
                <a:path w="38735" h="44450">
                  <a:moveTo>
                    <a:pt x="12893" y="44155"/>
                  </a:moveTo>
                  <a:lnTo>
                    <a:pt x="0" y="0"/>
                  </a:lnTo>
                  <a:lnTo>
                    <a:pt x="38259" y="25536"/>
                  </a:lnTo>
                  <a:lnTo>
                    <a:pt x="12893" y="44155"/>
                  </a:lnTo>
                  <a:close/>
                </a:path>
              </a:pathLst>
            </a:custGeom>
            <a:solidFill>
              <a:srgbClr val="4BA173"/>
            </a:solidFill>
          </p:spPr>
          <p:txBody>
            <a:bodyPr wrap="square" lIns="0" tIns="0" rIns="0" bIns="0" rtlCol="0"/>
            <a:lstStyle/>
            <a:p>
              <a:endParaRPr/>
            </a:p>
          </p:txBody>
        </p:sp>
        <p:sp>
          <p:nvSpPr>
            <p:cNvPr id="10" name="object 10"/>
            <p:cNvSpPr/>
            <p:nvPr/>
          </p:nvSpPr>
          <p:spPr>
            <a:xfrm>
              <a:off x="4483199" y="3051359"/>
              <a:ext cx="38735" cy="44450"/>
            </a:xfrm>
            <a:custGeom>
              <a:avLst/>
              <a:gdLst/>
              <a:ahLst/>
              <a:cxnLst/>
              <a:rect l="l" t="t" r="r" b="b"/>
              <a:pathLst>
                <a:path w="38735" h="44450">
                  <a:moveTo>
                    <a:pt x="38259" y="25536"/>
                  </a:moveTo>
                  <a:lnTo>
                    <a:pt x="0" y="0"/>
                  </a:lnTo>
                  <a:lnTo>
                    <a:pt x="12893" y="44155"/>
                  </a:lnTo>
                  <a:lnTo>
                    <a:pt x="38259" y="25536"/>
                  </a:lnTo>
                  <a:close/>
                </a:path>
              </a:pathLst>
            </a:custGeom>
            <a:ln w="9524">
              <a:solidFill>
                <a:srgbClr val="4BA173"/>
              </a:solidFill>
            </a:ln>
          </p:spPr>
          <p:txBody>
            <a:bodyPr wrap="square" lIns="0" tIns="0" rIns="0" bIns="0" rtlCol="0"/>
            <a:lstStyle/>
            <a:p>
              <a:endParaRPr/>
            </a:p>
          </p:txBody>
        </p:sp>
      </p:grpSp>
      <p:grpSp>
        <p:nvGrpSpPr>
          <p:cNvPr id="11" name="object 11"/>
          <p:cNvGrpSpPr/>
          <p:nvPr/>
        </p:nvGrpSpPr>
        <p:grpSpPr>
          <a:xfrm>
            <a:off x="6118229" y="2552537"/>
            <a:ext cx="41275" cy="802005"/>
            <a:chOff x="6118229" y="2552537"/>
            <a:chExt cx="41275" cy="802005"/>
          </a:xfrm>
        </p:grpSpPr>
        <p:sp>
          <p:nvSpPr>
            <p:cNvPr id="12" name="object 12"/>
            <p:cNvSpPr/>
            <p:nvPr/>
          </p:nvSpPr>
          <p:spPr>
            <a:xfrm>
              <a:off x="6138724" y="2600524"/>
              <a:ext cx="0" cy="753745"/>
            </a:xfrm>
            <a:custGeom>
              <a:avLst/>
              <a:gdLst/>
              <a:ahLst/>
              <a:cxnLst/>
              <a:rect l="l" t="t" r="r" b="b"/>
              <a:pathLst>
                <a:path h="753745">
                  <a:moveTo>
                    <a:pt x="0" y="753449"/>
                  </a:moveTo>
                  <a:lnTo>
                    <a:pt x="0" y="0"/>
                  </a:lnTo>
                </a:path>
              </a:pathLst>
            </a:custGeom>
            <a:ln w="9524">
              <a:solidFill>
                <a:srgbClr val="4BA173"/>
              </a:solidFill>
            </a:ln>
          </p:spPr>
          <p:txBody>
            <a:bodyPr wrap="square" lIns="0" tIns="0" rIns="0" bIns="0" rtlCol="0"/>
            <a:lstStyle/>
            <a:p>
              <a:endParaRPr/>
            </a:p>
          </p:txBody>
        </p:sp>
        <p:sp>
          <p:nvSpPr>
            <p:cNvPr id="13" name="object 13"/>
            <p:cNvSpPr/>
            <p:nvPr/>
          </p:nvSpPr>
          <p:spPr>
            <a:xfrm>
              <a:off x="6122992" y="2557299"/>
              <a:ext cx="31750" cy="43815"/>
            </a:xfrm>
            <a:custGeom>
              <a:avLst/>
              <a:gdLst/>
              <a:ahLst/>
              <a:cxnLst/>
              <a:rect l="l" t="t" r="r" b="b"/>
              <a:pathLst>
                <a:path w="31750" h="43814">
                  <a:moveTo>
                    <a:pt x="31465" y="43225"/>
                  </a:moveTo>
                  <a:lnTo>
                    <a:pt x="0" y="43225"/>
                  </a:lnTo>
                  <a:lnTo>
                    <a:pt x="15732" y="0"/>
                  </a:lnTo>
                  <a:lnTo>
                    <a:pt x="31465" y="43225"/>
                  </a:lnTo>
                  <a:close/>
                </a:path>
              </a:pathLst>
            </a:custGeom>
            <a:solidFill>
              <a:srgbClr val="4BA173"/>
            </a:solidFill>
          </p:spPr>
          <p:txBody>
            <a:bodyPr wrap="square" lIns="0" tIns="0" rIns="0" bIns="0" rtlCol="0"/>
            <a:lstStyle/>
            <a:p>
              <a:endParaRPr/>
            </a:p>
          </p:txBody>
        </p:sp>
        <p:sp>
          <p:nvSpPr>
            <p:cNvPr id="14" name="object 14"/>
            <p:cNvSpPr/>
            <p:nvPr/>
          </p:nvSpPr>
          <p:spPr>
            <a:xfrm>
              <a:off x="6122992" y="2557299"/>
              <a:ext cx="31750" cy="43815"/>
            </a:xfrm>
            <a:custGeom>
              <a:avLst/>
              <a:gdLst/>
              <a:ahLst/>
              <a:cxnLst/>
              <a:rect l="l" t="t" r="r" b="b"/>
              <a:pathLst>
                <a:path w="31750" h="43814">
                  <a:moveTo>
                    <a:pt x="31465" y="43225"/>
                  </a:moveTo>
                  <a:lnTo>
                    <a:pt x="15732" y="0"/>
                  </a:lnTo>
                  <a:lnTo>
                    <a:pt x="0" y="43225"/>
                  </a:lnTo>
                  <a:lnTo>
                    <a:pt x="31465" y="43225"/>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6410704" y="2574575"/>
            <a:ext cx="41275" cy="775335"/>
            <a:chOff x="6410704" y="2574575"/>
            <a:chExt cx="41275" cy="775335"/>
          </a:xfrm>
        </p:grpSpPr>
        <p:sp>
          <p:nvSpPr>
            <p:cNvPr id="16" name="object 16"/>
            <p:cNvSpPr/>
            <p:nvPr/>
          </p:nvSpPr>
          <p:spPr>
            <a:xfrm>
              <a:off x="6431200" y="2574575"/>
              <a:ext cx="0" cy="727075"/>
            </a:xfrm>
            <a:custGeom>
              <a:avLst/>
              <a:gdLst/>
              <a:ahLst/>
              <a:cxnLst/>
              <a:rect l="l" t="t" r="r" b="b"/>
              <a:pathLst>
                <a:path h="727075">
                  <a:moveTo>
                    <a:pt x="0" y="0"/>
                  </a:moveTo>
                  <a:lnTo>
                    <a:pt x="0" y="726749"/>
                  </a:lnTo>
                </a:path>
              </a:pathLst>
            </a:custGeom>
            <a:ln w="9524">
              <a:solidFill>
                <a:srgbClr val="4BA173"/>
              </a:solidFill>
            </a:ln>
          </p:spPr>
          <p:txBody>
            <a:bodyPr wrap="square" lIns="0" tIns="0" rIns="0" bIns="0" rtlCol="0"/>
            <a:lstStyle/>
            <a:p>
              <a:endParaRPr/>
            </a:p>
          </p:txBody>
        </p:sp>
        <p:sp>
          <p:nvSpPr>
            <p:cNvPr id="17" name="object 17"/>
            <p:cNvSpPr/>
            <p:nvPr/>
          </p:nvSpPr>
          <p:spPr>
            <a:xfrm>
              <a:off x="6415467" y="3301325"/>
              <a:ext cx="31750" cy="43815"/>
            </a:xfrm>
            <a:custGeom>
              <a:avLst/>
              <a:gdLst/>
              <a:ahLst/>
              <a:cxnLst/>
              <a:rect l="l" t="t" r="r" b="b"/>
              <a:pathLst>
                <a:path w="31750" h="43814">
                  <a:moveTo>
                    <a:pt x="15732" y="43225"/>
                  </a:moveTo>
                  <a:lnTo>
                    <a:pt x="0" y="0"/>
                  </a:lnTo>
                  <a:lnTo>
                    <a:pt x="31465" y="0"/>
                  </a:lnTo>
                  <a:lnTo>
                    <a:pt x="15732" y="43225"/>
                  </a:lnTo>
                  <a:close/>
                </a:path>
              </a:pathLst>
            </a:custGeom>
            <a:solidFill>
              <a:srgbClr val="4BA173"/>
            </a:solidFill>
          </p:spPr>
          <p:txBody>
            <a:bodyPr wrap="square" lIns="0" tIns="0" rIns="0" bIns="0" rtlCol="0"/>
            <a:lstStyle/>
            <a:p>
              <a:endParaRPr/>
            </a:p>
          </p:txBody>
        </p:sp>
        <p:sp>
          <p:nvSpPr>
            <p:cNvPr id="18" name="object 18"/>
            <p:cNvSpPr/>
            <p:nvPr/>
          </p:nvSpPr>
          <p:spPr>
            <a:xfrm>
              <a:off x="6415467" y="3301325"/>
              <a:ext cx="31750" cy="43815"/>
            </a:xfrm>
            <a:custGeom>
              <a:avLst/>
              <a:gdLst/>
              <a:ahLst/>
              <a:cxnLst/>
              <a:rect l="l" t="t" r="r" b="b"/>
              <a:pathLst>
                <a:path w="31750" h="43814">
                  <a:moveTo>
                    <a:pt x="0" y="0"/>
                  </a:moveTo>
                  <a:lnTo>
                    <a:pt x="15732" y="43225"/>
                  </a:lnTo>
                  <a:lnTo>
                    <a:pt x="31465" y="0"/>
                  </a:lnTo>
                  <a:lnTo>
                    <a:pt x="0" y="0"/>
                  </a:lnTo>
                  <a:close/>
                </a:path>
              </a:pathLst>
            </a:custGeom>
            <a:ln w="9524">
              <a:solidFill>
                <a:srgbClr val="4BA173"/>
              </a:solidFill>
            </a:ln>
          </p:spPr>
          <p:txBody>
            <a:bodyPr wrap="square" lIns="0" tIns="0" rIns="0" bIns="0" rtlCol="0"/>
            <a:lstStyle/>
            <a:p>
              <a:endParaRPr/>
            </a:p>
          </p:txBody>
        </p:sp>
      </p:grpSp>
      <p:grpSp>
        <p:nvGrpSpPr>
          <p:cNvPr id="19" name="object 19"/>
          <p:cNvGrpSpPr/>
          <p:nvPr/>
        </p:nvGrpSpPr>
        <p:grpSpPr>
          <a:xfrm>
            <a:off x="4493712" y="1643536"/>
            <a:ext cx="632460" cy="1066800"/>
            <a:chOff x="4493712" y="1643536"/>
            <a:chExt cx="632460" cy="1066800"/>
          </a:xfrm>
        </p:grpSpPr>
        <p:sp>
          <p:nvSpPr>
            <p:cNvPr id="20" name="object 20"/>
            <p:cNvSpPr/>
            <p:nvPr/>
          </p:nvSpPr>
          <p:spPr>
            <a:xfrm>
              <a:off x="4498475" y="1685546"/>
              <a:ext cx="600710" cy="1019810"/>
            </a:xfrm>
            <a:custGeom>
              <a:avLst/>
              <a:gdLst/>
              <a:ahLst/>
              <a:cxnLst/>
              <a:rect l="l" t="t" r="r" b="b"/>
              <a:pathLst>
                <a:path w="600710" h="1019810">
                  <a:moveTo>
                    <a:pt x="0" y="1019653"/>
                  </a:moveTo>
                  <a:lnTo>
                    <a:pt x="600401" y="0"/>
                  </a:lnTo>
                </a:path>
              </a:pathLst>
            </a:custGeom>
            <a:ln w="9524">
              <a:solidFill>
                <a:srgbClr val="4BA173"/>
              </a:solidFill>
            </a:ln>
          </p:spPr>
          <p:txBody>
            <a:bodyPr wrap="square" lIns="0" tIns="0" rIns="0" bIns="0" rtlCol="0"/>
            <a:lstStyle/>
            <a:p>
              <a:endParaRPr/>
            </a:p>
          </p:txBody>
        </p:sp>
        <p:sp>
          <p:nvSpPr>
            <p:cNvPr id="21" name="object 21"/>
            <p:cNvSpPr/>
            <p:nvPr/>
          </p:nvSpPr>
          <p:spPr>
            <a:xfrm>
              <a:off x="5085320" y="1648299"/>
              <a:ext cx="35560" cy="45720"/>
            </a:xfrm>
            <a:custGeom>
              <a:avLst/>
              <a:gdLst/>
              <a:ahLst/>
              <a:cxnLst/>
              <a:rect l="l" t="t" r="r" b="b"/>
              <a:pathLst>
                <a:path w="35560" h="45719">
                  <a:moveTo>
                    <a:pt x="27113" y="45230"/>
                  </a:moveTo>
                  <a:lnTo>
                    <a:pt x="0" y="29264"/>
                  </a:lnTo>
                  <a:lnTo>
                    <a:pt x="35489" y="0"/>
                  </a:lnTo>
                  <a:lnTo>
                    <a:pt x="27113" y="45230"/>
                  </a:lnTo>
                  <a:close/>
                </a:path>
              </a:pathLst>
            </a:custGeom>
            <a:solidFill>
              <a:srgbClr val="4BA173"/>
            </a:solidFill>
          </p:spPr>
          <p:txBody>
            <a:bodyPr wrap="square" lIns="0" tIns="0" rIns="0" bIns="0" rtlCol="0"/>
            <a:lstStyle/>
            <a:p>
              <a:endParaRPr/>
            </a:p>
          </p:txBody>
        </p:sp>
        <p:sp>
          <p:nvSpPr>
            <p:cNvPr id="22" name="object 22"/>
            <p:cNvSpPr/>
            <p:nvPr/>
          </p:nvSpPr>
          <p:spPr>
            <a:xfrm>
              <a:off x="5085320" y="1648299"/>
              <a:ext cx="35560" cy="45720"/>
            </a:xfrm>
            <a:custGeom>
              <a:avLst/>
              <a:gdLst/>
              <a:ahLst/>
              <a:cxnLst/>
              <a:rect l="l" t="t" r="r" b="b"/>
              <a:pathLst>
                <a:path w="35560" h="45719">
                  <a:moveTo>
                    <a:pt x="27113" y="45230"/>
                  </a:moveTo>
                  <a:lnTo>
                    <a:pt x="35489" y="0"/>
                  </a:lnTo>
                  <a:lnTo>
                    <a:pt x="0" y="29264"/>
                  </a:lnTo>
                  <a:lnTo>
                    <a:pt x="27113" y="45230"/>
                  </a:lnTo>
                  <a:close/>
                </a:path>
              </a:pathLst>
            </a:custGeom>
            <a:ln w="9524">
              <a:solidFill>
                <a:srgbClr val="4BA173"/>
              </a:solidFill>
            </a:ln>
          </p:spPr>
          <p:txBody>
            <a:bodyPr wrap="square" lIns="0" tIns="0" rIns="0" bIns="0" rtlCol="0"/>
            <a:lstStyle/>
            <a:p>
              <a:endParaRPr/>
            </a:p>
          </p:txBody>
        </p:sp>
      </p:grpSp>
      <p:grpSp>
        <p:nvGrpSpPr>
          <p:cNvPr id="23" name="object 23"/>
          <p:cNvGrpSpPr/>
          <p:nvPr/>
        </p:nvGrpSpPr>
        <p:grpSpPr>
          <a:xfrm>
            <a:off x="4493712" y="3353587"/>
            <a:ext cx="667385" cy="1007744"/>
            <a:chOff x="4493712" y="3353587"/>
            <a:chExt cx="667385" cy="1007744"/>
          </a:xfrm>
        </p:grpSpPr>
        <p:sp>
          <p:nvSpPr>
            <p:cNvPr id="24" name="object 24"/>
            <p:cNvSpPr/>
            <p:nvPr/>
          </p:nvSpPr>
          <p:spPr>
            <a:xfrm>
              <a:off x="4498475" y="3358350"/>
              <a:ext cx="633730" cy="962025"/>
            </a:xfrm>
            <a:custGeom>
              <a:avLst/>
              <a:gdLst/>
              <a:ahLst/>
              <a:cxnLst/>
              <a:rect l="l" t="t" r="r" b="b"/>
              <a:pathLst>
                <a:path w="633729" h="962025">
                  <a:moveTo>
                    <a:pt x="0" y="0"/>
                  </a:moveTo>
                  <a:lnTo>
                    <a:pt x="633657" y="961776"/>
                  </a:lnTo>
                </a:path>
              </a:pathLst>
            </a:custGeom>
            <a:ln w="9524">
              <a:solidFill>
                <a:srgbClr val="4BA173"/>
              </a:solidFill>
            </a:ln>
          </p:spPr>
          <p:txBody>
            <a:bodyPr wrap="square" lIns="0" tIns="0" rIns="0" bIns="0" rtlCol="0"/>
            <a:lstStyle/>
            <a:p>
              <a:endParaRPr/>
            </a:p>
          </p:txBody>
        </p:sp>
        <p:sp>
          <p:nvSpPr>
            <p:cNvPr id="25" name="object 25"/>
            <p:cNvSpPr/>
            <p:nvPr/>
          </p:nvSpPr>
          <p:spPr>
            <a:xfrm>
              <a:off x="5118995" y="4311471"/>
              <a:ext cx="37465" cy="45085"/>
            </a:xfrm>
            <a:custGeom>
              <a:avLst/>
              <a:gdLst/>
              <a:ahLst/>
              <a:cxnLst/>
              <a:rect l="l" t="t" r="r" b="b"/>
              <a:pathLst>
                <a:path w="37464" h="45085">
                  <a:moveTo>
                    <a:pt x="36918" y="44751"/>
                  </a:moveTo>
                  <a:lnTo>
                    <a:pt x="0" y="17311"/>
                  </a:lnTo>
                  <a:lnTo>
                    <a:pt x="26275" y="0"/>
                  </a:lnTo>
                  <a:lnTo>
                    <a:pt x="36918" y="44751"/>
                  </a:lnTo>
                  <a:close/>
                </a:path>
              </a:pathLst>
            </a:custGeom>
            <a:solidFill>
              <a:srgbClr val="4BA173"/>
            </a:solidFill>
          </p:spPr>
          <p:txBody>
            <a:bodyPr wrap="square" lIns="0" tIns="0" rIns="0" bIns="0" rtlCol="0"/>
            <a:lstStyle/>
            <a:p>
              <a:endParaRPr/>
            </a:p>
          </p:txBody>
        </p:sp>
        <p:sp>
          <p:nvSpPr>
            <p:cNvPr id="26" name="object 26"/>
            <p:cNvSpPr/>
            <p:nvPr/>
          </p:nvSpPr>
          <p:spPr>
            <a:xfrm>
              <a:off x="5118995" y="4311471"/>
              <a:ext cx="37465" cy="45085"/>
            </a:xfrm>
            <a:custGeom>
              <a:avLst/>
              <a:gdLst/>
              <a:ahLst/>
              <a:cxnLst/>
              <a:rect l="l" t="t" r="r" b="b"/>
              <a:pathLst>
                <a:path w="37464" h="45085">
                  <a:moveTo>
                    <a:pt x="0" y="17311"/>
                  </a:moveTo>
                  <a:lnTo>
                    <a:pt x="36918" y="44751"/>
                  </a:lnTo>
                  <a:lnTo>
                    <a:pt x="26275" y="0"/>
                  </a:lnTo>
                  <a:lnTo>
                    <a:pt x="0" y="17311"/>
                  </a:lnTo>
                  <a:close/>
                </a:path>
              </a:pathLst>
            </a:custGeom>
            <a:ln w="9524">
              <a:solidFill>
                <a:srgbClr val="4BA173"/>
              </a:solidFill>
            </a:ln>
          </p:spPr>
          <p:txBody>
            <a:bodyPr wrap="square" lIns="0" tIns="0" rIns="0" bIns="0" rtlCol="0"/>
            <a:lstStyle/>
            <a:p>
              <a:endParaRPr/>
            </a:p>
          </p:txBody>
        </p:sp>
      </p:grpSp>
      <p:sp>
        <p:nvSpPr>
          <p:cNvPr id="27" name="object 27"/>
          <p:cNvSpPr txBox="1"/>
          <p:nvPr/>
        </p:nvSpPr>
        <p:spPr>
          <a:xfrm>
            <a:off x="1866775"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28" name="object 28"/>
          <p:cNvSpPr txBox="1"/>
          <p:nvPr/>
        </p:nvSpPr>
        <p:spPr>
          <a:xfrm>
            <a:off x="1731136"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sp>
        <p:nvSpPr>
          <p:cNvPr id="29" name="object 29"/>
          <p:cNvSpPr txBox="1"/>
          <p:nvPr/>
        </p:nvSpPr>
        <p:spPr>
          <a:xfrm>
            <a:off x="5270373" y="1743303"/>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30" name="object 30"/>
          <p:cNvSpPr txBox="1"/>
          <p:nvPr/>
        </p:nvSpPr>
        <p:spPr>
          <a:xfrm>
            <a:off x="6588549" y="1315775"/>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31" name="object 31"/>
          <p:cNvSpPr txBox="1"/>
          <p:nvPr/>
        </p:nvSpPr>
        <p:spPr>
          <a:xfrm>
            <a:off x="5190149" y="1244600"/>
            <a:ext cx="2205990" cy="1306195"/>
          </a:xfrm>
          <a:prstGeom prst="rect">
            <a:avLst/>
          </a:prstGeom>
          <a:solidFill>
            <a:srgbClr val="B6D7A8"/>
          </a:solidFill>
          <a:ln w="9524">
            <a:solidFill>
              <a:srgbClr val="4BA173"/>
            </a:solidFill>
          </a:ln>
        </p:spPr>
        <p:txBody>
          <a:bodyPr vert="horz" wrap="square" lIns="0" tIns="151130" rIns="0" bIns="0" rtlCol="0">
            <a:spAutoFit/>
          </a:bodyPr>
          <a:lstStyle/>
          <a:p>
            <a:pPr marL="116839">
              <a:lnSpc>
                <a:spcPct val="100000"/>
              </a:lnSpc>
              <a:spcBef>
                <a:spcPts val="119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sp>
        <p:nvSpPr>
          <p:cNvPr id="32" name="object 32"/>
          <p:cNvSpPr txBox="1"/>
          <p:nvPr/>
        </p:nvSpPr>
        <p:spPr>
          <a:xfrm>
            <a:off x="5270373" y="3881851"/>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33" name="object 33"/>
          <p:cNvSpPr txBox="1"/>
          <p:nvPr/>
        </p:nvSpPr>
        <p:spPr>
          <a:xfrm>
            <a:off x="6605398" y="3461249"/>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34" name="object 34"/>
          <p:cNvSpPr txBox="1"/>
          <p:nvPr/>
        </p:nvSpPr>
        <p:spPr>
          <a:xfrm>
            <a:off x="5206973" y="3378200"/>
            <a:ext cx="2205990" cy="1306195"/>
          </a:xfrm>
          <a:prstGeom prst="rect">
            <a:avLst/>
          </a:prstGeom>
          <a:solidFill>
            <a:srgbClr val="B6D7A8"/>
          </a:solidFill>
          <a:ln w="9524">
            <a:solidFill>
              <a:srgbClr val="4BA173"/>
            </a:solidFill>
          </a:ln>
        </p:spPr>
        <p:txBody>
          <a:bodyPr vert="horz" wrap="square" lIns="0" tIns="141605" rIns="0" bIns="0" rtlCol="0">
            <a:spAutoFit/>
          </a:bodyPr>
          <a:lstStyle/>
          <a:p>
            <a:pPr marL="99695">
              <a:lnSpc>
                <a:spcPct val="100000"/>
              </a:lnSpc>
              <a:spcBef>
                <a:spcPts val="1115"/>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35" name="object 35"/>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731136"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dirty="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sp>
        <p:nvSpPr>
          <p:cNvPr id="3" name="object 3"/>
          <p:cNvSpPr txBox="1"/>
          <p:nvPr/>
        </p:nvSpPr>
        <p:spPr>
          <a:xfrm>
            <a:off x="1866775"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5" name="object 5"/>
          <p:cNvSpPr txBox="1"/>
          <p:nvPr/>
        </p:nvSpPr>
        <p:spPr>
          <a:xfrm>
            <a:off x="5270373" y="1743303"/>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6" name="object 6"/>
          <p:cNvSpPr txBox="1"/>
          <p:nvPr/>
        </p:nvSpPr>
        <p:spPr>
          <a:xfrm>
            <a:off x="6588549" y="1315775"/>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7" name="object 7"/>
          <p:cNvSpPr txBox="1"/>
          <p:nvPr/>
        </p:nvSpPr>
        <p:spPr>
          <a:xfrm>
            <a:off x="5190149" y="1244600"/>
            <a:ext cx="2205990" cy="1306195"/>
          </a:xfrm>
          <a:prstGeom prst="rect">
            <a:avLst/>
          </a:prstGeom>
          <a:solidFill>
            <a:srgbClr val="B6D7A8"/>
          </a:solidFill>
          <a:ln w="9524">
            <a:solidFill>
              <a:srgbClr val="4BA173"/>
            </a:solidFill>
          </a:ln>
        </p:spPr>
        <p:txBody>
          <a:bodyPr vert="horz" wrap="square" lIns="0" tIns="151130" rIns="0" bIns="0" rtlCol="0">
            <a:spAutoFit/>
          </a:bodyPr>
          <a:lstStyle/>
          <a:p>
            <a:pPr marL="116839">
              <a:lnSpc>
                <a:spcPct val="100000"/>
              </a:lnSpc>
              <a:spcBef>
                <a:spcPts val="119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sp>
        <p:nvSpPr>
          <p:cNvPr id="8" name="object 8"/>
          <p:cNvSpPr/>
          <p:nvPr/>
        </p:nvSpPr>
        <p:spPr>
          <a:xfrm>
            <a:off x="5206973"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9" name="object 9"/>
          <p:cNvSpPr txBox="1"/>
          <p:nvPr/>
        </p:nvSpPr>
        <p:spPr>
          <a:xfrm>
            <a:off x="5270373" y="3881851"/>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10" name="object 10"/>
          <p:cNvSpPr txBox="1"/>
          <p:nvPr/>
        </p:nvSpPr>
        <p:spPr>
          <a:xfrm>
            <a:off x="6605398" y="3461249"/>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11" name="object 11"/>
          <p:cNvSpPr txBox="1"/>
          <p:nvPr/>
        </p:nvSpPr>
        <p:spPr>
          <a:xfrm>
            <a:off x="5206973" y="3378200"/>
            <a:ext cx="2205990" cy="1306195"/>
          </a:xfrm>
          <a:prstGeom prst="rect">
            <a:avLst/>
          </a:prstGeom>
          <a:ln w="9524">
            <a:solidFill>
              <a:srgbClr val="4BA173"/>
            </a:solidFill>
          </a:ln>
        </p:spPr>
        <p:txBody>
          <a:bodyPr vert="horz" wrap="square" lIns="0" tIns="141605" rIns="0" bIns="0" rtlCol="0">
            <a:spAutoFit/>
          </a:bodyPr>
          <a:lstStyle/>
          <a:p>
            <a:pPr marL="99695">
              <a:lnSpc>
                <a:spcPct val="100000"/>
              </a:lnSpc>
              <a:spcBef>
                <a:spcPts val="1115"/>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12" name="object 12"/>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13" name="object 13"/>
          <p:cNvGrpSpPr/>
          <p:nvPr/>
        </p:nvGrpSpPr>
        <p:grpSpPr>
          <a:xfrm>
            <a:off x="3531119" y="3047057"/>
            <a:ext cx="1744345" cy="1202055"/>
            <a:chOff x="3531119" y="3047057"/>
            <a:chExt cx="1744345" cy="1202055"/>
          </a:xfrm>
        </p:grpSpPr>
        <p:sp>
          <p:nvSpPr>
            <p:cNvPr id="14" name="object 14"/>
            <p:cNvSpPr/>
            <p:nvPr/>
          </p:nvSpPr>
          <p:spPr>
            <a:xfrm>
              <a:off x="3531119"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15" name="object 15"/>
            <p:cNvSpPr/>
            <p:nvPr/>
          </p:nvSpPr>
          <p:spPr>
            <a:xfrm>
              <a:off x="4506574"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16" name="object 16"/>
            <p:cNvSpPr/>
            <p:nvPr/>
          </p:nvSpPr>
          <p:spPr>
            <a:xfrm>
              <a:off x="4482748" y="3051819"/>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17" name="object 17"/>
            <p:cNvSpPr/>
            <p:nvPr/>
          </p:nvSpPr>
          <p:spPr>
            <a:xfrm>
              <a:off x="4482748" y="3051819"/>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190149" y="12446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5" name="object 5"/>
          <p:cNvSpPr txBox="1"/>
          <p:nvPr/>
        </p:nvSpPr>
        <p:spPr>
          <a:xfrm>
            <a:off x="1731136"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sp>
        <p:nvSpPr>
          <p:cNvPr id="4" name="object 4"/>
          <p:cNvSpPr txBox="1"/>
          <p:nvPr/>
        </p:nvSpPr>
        <p:spPr>
          <a:xfrm>
            <a:off x="1866775"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6" name="object 6"/>
          <p:cNvSpPr txBox="1"/>
          <p:nvPr/>
        </p:nvSpPr>
        <p:spPr>
          <a:xfrm>
            <a:off x="5270373" y="1743303"/>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7" name="object 7"/>
          <p:cNvSpPr txBox="1"/>
          <p:nvPr/>
        </p:nvSpPr>
        <p:spPr>
          <a:xfrm>
            <a:off x="6588549" y="1315775"/>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8" name="object 8"/>
          <p:cNvSpPr txBox="1"/>
          <p:nvPr/>
        </p:nvSpPr>
        <p:spPr>
          <a:xfrm>
            <a:off x="5190149" y="1244600"/>
            <a:ext cx="2205990" cy="1306195"/>
          </a:xfrm>
          <a:prstGeom prst="rect">
            <a:avLst/>
          </a:prstGeom>
          <a:ln w="9524">
            <a:solidFill>
              <a:srgbClr val="4BA173"/>
            </a:solidFill>
          </a:ln>
        </p:spPr>
        <p:txBody>
          <a:bodyPr vert="horz" wrap="square" lIns="0" tIns="151130" rIns="0" bIns="0" rtlCol="0">
            <a:spAutoFit/>
          </a:bodyPr>
          <a:lstStyle/>
          <a:p>
            <a:pPr marL="116839">
              <a:lnSpc>
                <a:spcPct val="100000"/>
              </a:lnSpc>
              <a:spcBef>
                <a:spcPts val="119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sp>
        <p:nvSpPr>
          <p:cNvPr id="9" name="object 9"/>
          <p:cNvSpPr/>
          <p:nvPr/>
        </p:nvSpPr>
        <p:spPr>
          <a:xfrm>
            <a:off x="5206973"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10" name="object 10"/>
          <p:cNvSpPr txBox="1"/>
          <p:nvPr/>
        </p:nvSpPr>
        <p:spPr>
          <a:xfrm>
            <a:off x="5270373" y="3881851"/>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11" name="object 11"/>
          <p:cNvSpPr txBox="1"/>
          <p:nvPr/>
        </p:nvSpPr>
        <p:spPr>
          <a:xfrm>
            <a:off x="6605398" y="3461249"/>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12" name="object 12"/>
          <p:cNvSpPr txBox="1"/>
          <p:nvPr/>
        </p:nvSpPr>
        <p:spPr>
          <a:xfrm>
            <a:off x="5206973" y="3378200"/>
            <a:ext cx="2205990" cy="1306195"/>
          </a:xfrm>
          <a:prstGeom prst="rect">
            <a:avLst/>
          </a:prstGeom>
          <a:ln w="9524">
            <a:solidFill>
              <a:srgbClr val="4BA173"/>
            </a:solidFill>
          </a:ln>
        </p:spPr>
        <p:txBody>
          <a:bodyPr vert="horz" wrap="square" lIns="0" tIns="141605" rIns="0" bIns="0" rtlCol="0">
            <a:spAutoFit/>
          </a:bodyPr>
          <a:lstStyle/>
          <a:p>
            <a:pPr marL="99695">
              <a:lnSpc>
                <a:spcPct val="100000"/>
              </a:lnSpc>
              <a:spcBef>
                <a:spcPts val="1115"/>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13" name="object 13"/>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14" name="object 14"/>
          <p:cNvGrpSpPr/>
          <p:nvPr/>
        </p:nvGrpSpPr>
        <p:grpSpPr>
          <a:xfrm>
            <a:off x="3531119" y="1743612"/>
            <a:ext cx="3420110" cy="2505710"/>
            <a:chOff x="3531119" y="1743612"/>
            <a:chExt cx="3420110" cy="2505710"/>
          </a:xfrm>
        </p:grpSpPr>
        <p:sp>
          <p:nvSpPr>
            <p:cNvPr id="15" name="object 15"/>
            <p:cNvSpPr/>
            <p:nvPr/>
          </p:nvSpPr>
          <p:spPr>
            <a:xfrm>
              <a:off x="3531119"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16" name="object 16"/>
            <p:cNvSpPr/>
            <p:nvPr/>
          </p:nvSpPr>
          <p:spPr>
            <a:xfrm>
              <a:off x="4506574"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17" name="object 17"/>
            <p:cNvSpPr/>
            <p:nvPr/>
          </p:nvSpPr>
          <p:spPr>
            <a:xfrm>
              <a:off x="4482748" y="3051820"/>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18" name="object 18"/>
            <p:cNvSpPr/>
            <p:nvPr/>
          </p:nvSpPr>
          <p:spPr>
            <a:xfrm>
              <a:off x="4482748" y="3051820"/>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sp>
          <p:nvSpPr>
            <p:cNvPr id="19" name="object 19"/>
            <p:cNvSpPr/>
            <p:nvPr/>
          </p:nvSpPr>
          <p:spPr>
            <a:xfrm>
              <a:off x="4525697" y="1748375"/>
              <a:ext cx="2420620" cy="1265555"/>
            </a:xfrm>
            <a:custGeom>
              <a:avLst/>
              <a:gdLst/>
              <a:ahLst/>
              <a:cxnLst/>
              <a:rect l="l" t="t" r="r" b="b"/>
              <a:pathLst>
                <a:path w="2420620" h="1265555">
                  <a:moveTo>
                    <a:pt x="2420452" y="0"/>
                  </a:moveTo>
                  <a:lnTo>
                    <a:pt x="0" y="1265323"/>
                  </a:lnTo>
                </a:path>
              </a:pathLst>
            </a:custGeom>
            <a:ln w="9524">
              <a:solidFill>
                <a:srgbClr val="4BA173"/>
              </a:solidFill>
            </a:ln>
          </p:spPr>
          <p:txBody>
            <a:bodyPr wrap="square" lIns="0" tIns="0" rIns="0" bIns="0" rtlCol="0"/>
            <a:lstStyle/>
            <a:p>
              <a:endParaRPr/>
            </a:p>
          </p:txBody>
        </p:sp>
        <p:sp>
          <p:nvSpPr>
            <p:cNvPr id="20" name="object 20"/>
            <p:cNvSpPr/>
            <p:nvPr/>
          </p:nvSpPr>
          <p:spPr>
            <a:xfrm>
              <a:off x="4487390" y="2999756"/>
              <a:ext cx="45720" cy="34290"/>
            </a:xfrm>
            <a:custGeom>
              <a:avLst/>
              <a:gdLst/>
              <a:ahLst/>
              <a:cxnLst/>
              <a:rect l="l" t="t" r="r" b="b"/>
              <a:pathLst>
                <a:path w="45720" h="34289">
                  <a:moveTo>
                    <a:pt x="0" y="33967"/>
                  </a:moveTo>
                  <a:lnTo>
                    <a:pt x="31017" y="0"/>
                  </a:lnTo>
                  <a:lnTo>
                    <a:pt x="45595" y="27885"/>
                  </a:lnTo>
                  <a:lnTo>
                    <a:pt x="0" y="33967"/>
                  </a:lnTo>
                  <a:close/>
                </a:path>
              </a:pathLst>
            </a:custGeom>
            <a:solidFill>
              <a:srgbClr val="4BA173"/>
            </a:solidFill>
          </p:spPr>
          <p:txBody>
            <a:bodyPr wrap="square" lIns="0" tIns="0" rIns="0" bIns="0" rtlCol="0"/>
            <a:lstStyle/>
            <a:p>
              <a:endParaRPr/>
            </a:p>
          </p:txBody>
        </p:sp>
        <p:sp>
          <p:nvSpPr>
            <p:cNvPr id="21" name="object 21"/>
            <p:cNvSpPr/>
            <p:nvPr/>
          </p:nvSpPr>
          <p:spPr>
            <a:xfrm>
              <a:off x="4487390" y="2999756"/>
              <a:ext cx="45720" cy="34290"/>
            </a:xfrm>
            <a:custGeom>
              <a:avLst/>
              <a:gdLst/>
              <a:ahLst/>
              <a:cxnLst/>
              <a:rect l="l" t="t" r="r" b="b"/>
              <a:pathLst>
                <a:path w="45720" h="34289">
                  <a:moveTo>
                    <a:pt x="31017" y="0"/>
                  </a:moveTo>
                  <a:lnTo>
                    <a:pt x="0" y="33967"/>
                  </a:lnTo>
                  <a:lnTo>
                    <a:pt x="45595" y="27885"/>
                  </a:lnTo>
                  <a:lnTo>
                    <a:pt x="31017" y="0"/>
                  </a:lnTo>
                  <a:close/>
                </a:path>
              </a:pathLst>
            </a:custGeom>
            <a:ln w="9524">
              <a:solidFill>
                <a:srgbClr val="4BA173"/>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5019200" y="2807628"/>
              <a:ext cx="1881987" cy="155971"/>
            </a:xfrm>
            <a:prstGeom prst="rect">
              <a:avLst/>
            </a:prstGeom>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249" y="1081100"/>
            <a:ext cx="163830" cy="1663700"/>
          </a:xfrm>
          <a:prstGeom prst="rect">
            <a:avLst/>
          </a:prstGeom>
        </p:spPr>
        <p:txBody>
          <a:bodyPr vert="horz" wrap="square" lIns="0" tIns="147955" rIns="0" bIns="0" rtlCol="0">
            <a:spAutoFit/>
          </a:bodyPr>
          <a:lstStyle/>
          <a:p>
            <a:pPr marL="12700">
              <a:lnSpc>
                <a:spcPct val="100000"/>
              </a:lnSpc>
              <a:spcBef>
                <a:spcPts val="1165"/>
              </a:spcBef>
            </a:pPr>
            <a:r>
              <a:rPr sz="1800" b="1" dirty="0">
                <a:solidFill>
                  <a:srgbClr val="616161"/>
                </a:solidFill>
                <a:latin typeface="Arial"/>
                <a:cs typeface="Arial"/>
              </a:rPr>
              <a:t>●</a:t>
            </a:r>
            <a:endParaRPr sz="1800" dirty="0">
              <a:latin typeface="Arial"/>
              <a:cs typeface="Arial"/>
            </a:endParaRPr>
          </a:p>
          <a:p>
            <a:pPr marL="12700">
              <a:lnSpc>
                <a:spcPct val="100000"/>
              </a:lnSpc>
              <a:spcBef>
                <a:spcPts val="1065"/>
              </a:spcBef>
            </a:pPr>
            <a:r>
              <a:rPr sz="1800" spc="-715" dirty="0">
                <a:solidFill>
                  <a:srgbClr val="616161"/>
                </a:solidFill>
                <a:latin typeface="Arial MT"/>
                <a:cs typeface="Arial MT"/>
              </a:rPr>
              <a:t>●</a:t>
            </a:r>
            <a:endParaRPr sz="1800" dirty="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dirty="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dirty="0">
              <a:latin typeface="Arial MT"/>
              <a:cs typeface="Arial MT"/>
            </a:endParaRPr>
          </a:p>
        </p:txBody>
      </p:sp>
      <p:pic>
        <p:nvPicPr>
          <p:cNvPr id="3" name="object 3"/>
          <p:cNvPicPr/>
          <p:nvPr/>
        </p:nvPicPr>
        <p:blipFill>
          <a:blip r:embed="rId2" cstate="print"/>
          <a:stretch>
            <a:fillRect/>
          </a:stretch>
        </p:blipFill>
        <p:spPr>
          <a:xfrm>
            <a:off x="869656" y="1300791"/>
            <a:ext cx="1842539" cy="198983"/>
          </a:xfrm>
          <a:prstGeom prst="rect">
            <a:avLst/>
          </a:prstGeom>
        </p:spPr>
      </p:pic>
      <p:pic>
        <p:nvPicPr>
          <p:cNvPr id="4" name="object 4"/>
          <p:cNvPicPr/>
          <p:nvPr/>
        </p:nvPicPr>
        <p:blipFill>
          <a:blip r:embed="rId3" cstate="print"/>
          <a:stretch>
            <a:fillRect/>
          </a:stretch>
        </p:blipFill>
        <p:spPr>
          <a:xfrm>
            <a:off x="872484" y="1710663"/>
            <a:ext cx="4980056" cy="202108"/>
          </a:xfrm>
          <a:prstGeom prst="rect">
            <a:avLst/>
          </a:prstGeom>
        </p:spPr>
      </p:pic>
      <p:pic>
        <p:nvPicPr>
          <p:cNvPr id="5" name="object 5"/>
          <p:cNvPicPr/>
          <p:nvPr/>
        </p:nvPicPr>
        <p:blipFill>
          <a:blip r:embed="rId4" cstate="print"/>
          <a:stretch>
            <a:fillRect/>
          </a:stretch>
        </p:blipFill>
        <p:spPr>
          <a:xfrm>
            <a:off x="872484" y="2122024"/>
            <a:ext cx="3127203" cy="199578"/>
          </a:xfrm>
          <a:prstGeom prst="rect">
            <a:avLst/>
          </a:prstGeom>
        </p:spPr>
      </p:pic>
      <p:sp>
        <p:nvSpPr>
          <p:cNvPr id="7" name="object 7"/>
          <p:cNvSpPr/>
          <p:nvPr/>
        </p:nvSpPr>
        <p:spPr>
          <a:xfrm>
            <a:off x="415433" y="633108"/>
            <a:ext cx="1092835" cy="243204"/>
          </a:xfrm>
          <a:custGeom>
            <a:avLst/>
            <a:gdLst/>
            <a:ahLst/>
            <a:cxnLst/>
            <a:rect l="l" t="t" r="r" b="b"/>
            <a:pathLst>
              <a:path w="1092835" h="243205">
                <a:moveTo>
                  <a:pt x="116681" y="243185"/>
                </a:moveTo>
                <a:lnTo>
                  <a:pt x="69614" y="234553"/>
                </a:lnTo>
                <a:lnTo>
                  <a:pt x="32295" y="208657"/>
                </a:lnTo>
                <a:lnTo>
                  <a:pt x="8073" y="169626"/>
                </a:lnTo>
                <a:lnTo>
                  <a:pt x="0" y="121592"/>
                </a:lnTo>
                <a:lnTo>
                  <a:pt x="2037" y="96329"/>
                </a:lnTo>
                <a:lnTo>
                  <a:pt x="18333" y="52722"/>
                </a:lnTo>
                <a:lnTo>
                  <a:pt x="50071" y="19338"/>
                </a:lnTo>
                <a:lnTo>
                  <a:pt x="92115" y="2148"/>
                </a:lnTo>
                <a:lnTo>
                  <a:pt x="116681" y="0"/>
                </a:lnTo>
                <a:lnTo>
                  <a:pt x="141358" y="2167"/>
                </a:lnTo>
                <a:lnTo>
                  <a:pt x="163599" y="8669"/>
                </a:lnTo>
                <a:lnTo>
                  <a:pt x="183402" y="19505"/>
                </a:lnTo>
                <a:lnTo>
                  <a:pt x="191058" y="26193"/>
                </a:lnTo>
                <a:lnTo>
                  <a:pt x="116681" y="26193"/>
                </a:lnTo>
                <a:lnTo>
                  <a:pt x="98496" y="27821"/>
                </a:lnTo>
                <a:lnTo>
                  <a:pt x="54322" y="52238"/>
                </a:lnTo>
                <a:lnTo>
                  <a:pt x="31718" y="101017"/>
                </a:lnTo>
                <a:lnTo>
                  <a:pt x="30212" y="121592"/>
                </a:lnTo>
                <a:lnTo>
                  <a:pt x="31700" y="141814"/>
                </a:lnTo>
                <a:lnTo>
                  <a:pt x="54024" y="190648"/>
                </a:lnTo>
                <a:lnTo>
                  <a:pt x="98198" y="215484"/>
                </a:lnTo>
                <a:lnTo>
                  <a:pt x="116681" y="217140"/>
                </a:lnTo>
                <a:lnTo>
                  <a:pt x="191072" y="217140"/>
                </a:lnTo>
                <a:lnTo>
                  <a:pt x="183151" y="223930"/>
                </a:lnTo>
                <a:lnTo>
                  <a:pt x="163338" y="234627"/>
                </a:lnTo>
                <a:lnTo>
                  <a:pt x="141182" y="241045"/>
                </a:lnTo>
                <a:lnTo>
                  <a:pt x="116681" y="243185"/>
                </a:lnTo>
                <a:close/>
              </a:path>
              <a:path w="1092835" h="243205">
                <a:moveTo>
                  <a:pt x="191072" y="217140"/>
                </a:moveTo>
                <a:lnTo>
                  <a:pt x="116681" y="217140"/>
                </a:lnTo>
                <a:lnTo>
                  <a:pt x="134977" y="215456"/>
                </a:lnTo>
                <a:lnTo>
                  <a:pt x="151469" y="210405"/>
                </a:lnTo>
                <a:lnTo>
                  <a:pt x="189523" y="175812"/>
                </a:lnTo>
                <a:lnTo>
                  <a:pt x="203001" y="121592"/>
                </a:lnTo>
                <a:lnTo>
                  <a:pt x="201503" y="101444"/>
                </a:lnTo>
                <a:lnTo>
                  <a:pt x="179040" y="52833"/>
                </a:lnTo>
                <a:lnTo>
                  <a:pt x="134977" y="27858"/>
                </a:lnTo>
                <a:lnTo>
                  <a:pt x="116681" y="26193"/>
                </a:lnTo>
                <a:lnTo>
                  <a:pt x="191058" y="26193"/>
                </a:lnTo>
                <a:lnTo>
                  <a:pt x="225102" y="73669"/>
                </a:lnTo>
                <a:lnTo>
                  <a:pt x="233213" y="121592"/>
                </a:lnTo>
                <a:lnTo>
                  <a:pt x="231176" y="146921"/>
                </a:lnTo>
                <a:lnTo>
                  <a:pt x="225065" y="169924"/>
                </a:lnTo>
                <a:lnTo>
                  <a:pt x="214843" y="190648"/>
                </a:lnTo>
                <a:lnTo>
                  <a:pt x="200620" y="208954"/>
                </a:lnTo>
                <a:lnTo>
                  <a:pt x="191072" y="217140"/>
                </a:lnTo>
                <a:close/>
              </a:path>
              <a:path w="1092835" h="243205">
                <a:moveTo>
                  <a:pt x="334653" y="243185"/>
                </a:moveTo>
                <a:lnTo>
                  <a:pt x="310952" y="239799"/>
                </a:lnTo>
                <a:lnTo>
                  <a:pt x="294023" y="229641"/>
                </a:lnTo>
                <a:lnTo>
                  <a:pt x="283865" y="212712"/>
                </a:lnTo>
                <a:lnTo>
                  <a:pt x="280480" y="189011"/>
                </a:lnTo>
                <a:lnTo>
                  <a:pt x="280480" y="68758"/>
                </a:lnTo>
                <a:lnTo>
                  <a:pt x="306822" y="68758"/>
                </a:lnTo>
                <a:lnTo>
                  <a:pt x="306822" y="180826"/>
                </a:lnTo>
                <a:lnTo>
                  <a:pt x="307390" y="190202"/>
                </a:lnTo>
                <a:lnTo>
                  <a:pt x="335686" y="219084"/>
                </a:lnTo>
                <a:lnTo>
                  <a:pt x="344922" y="219670"/>
                </a:lnTo>
                <a:lnTo>
                  <a:pt x="390863" y="219670"/>
                </a:lnTo>
                <a:lnTo>
                  <a:pt x="390017" y="220535"/>
                </a:lnTo>
                <a:lnTo>
                  <a:pt x="352885" y="241101"/>
                </a:lnTo>
                <a:lnTo>
                  <a:pt x="343973" y="242664"/>
                </a:lnTo>
                <a:lnTo>
                  <a:pt x="334653" y="243185"/>
                </a:lnTo>
                <a:close/>
              </a:path>
              <a:path w="1092835" h="243205">
                <a:moveTo>
                  <a:pt x="390863" y="219670"/>
                </a:moveTo>
                <a:lnTo>
                  <a:pt x="344922" y="219670"/>
                </a:lnTo>
                <a:lnTo>
                  <a:pt x="352550" y="219186"/>
                </a:lnTo>
                <a:lnTo>
                  <a:pt x="359954" y="217735"/>
                </a:lnTo>
                <a:lnTo>
                  <a:pt x="395375" y="193923"/>
                </a:lnTo>
                <a:lnTo>
                  <a:pt x="395375" y="68758"/>
                </a:lnTo>
                <a:lnTo>
                  <a:pt x="421718" y="68758"/>
                </a:lnTo>
                <a:lnTo>
                  <a:pt x="421718" y="215056"/>
                </a:lnTo>
                <a:lnTo>
                  <a:pt x="395375" y="215056"/>
                </a:lnTo>
                <a:lnTo>
                  <a:pt x="390863" y="219670"/>
                </a:lnTo>
                <a:close/>
              </a:path>
              <a:path w="1092835" h="243205">
                <a:moveTo>
                  <a:pt x="421718" y="239017"/>
                </a:moveTo>
                <a:lnTo>
                  <a:pt x="395375" y="239017"/>
                </a:lnTo>
                <a:lnTo>
                  <a:pt x="395375" y="215056"/>
                </a:lnTo>
                <a:lnTo>
                  <a:pt x="421718" y="215056"/>
                </a:lnTo>
                <a:lnTo>
                  <a:pt x="421718" y="239017"/>
                </a:lnTo>
                <a:close/>
              </a:path>
              <a:path w="1092835" h="243205">
                <a:moveTo>
                  <a:pt x="508089" y="68758"/>
                </a:moveTo>
                <a:lnTo>
                  <a:pt x="481597" y="68758"/>
                </a:lnTo>
                <a:lnTo>
                  <a:pt x="481597" y="22324"/>
                </a:lnTo>
                <a:lnTo>
                  <a:pt x="508089" y="22324"/>
                </a:lnTo>
                <a:lnTo>
                  <a:pt x="508089" y="68758"/>
                </a:lnTo>
                <a:close/>
              </a:path>
              <a:path w="1092835" h="243205">
                <a:moveTo>
                  <a:pt x="542617" y="92124"/>
                </a:moveTo>
                <a:lnTo>
                  <a:pt x="453469" y="92124"/>
                </a:lnTo>
                <a:lnTo>
                  <a:pt x="453469" y="68758"/>
                </a:lnTo>
                <a:lnTo>
                  <a:pt x="542617" y="68758"/>
                </a:lnTo>
                <a:lnTo>
                  <a:pt x="542617" y="92124"/>
                </a:lnTo>
                <a:close/>
              </a:path>
              <a:path w="1092835" h="243205">
                <a:moveTo>
                  <a:pt x="519251" y="243185"/>
                </a:moveTo>
                <a:lnTo>
                  <a:pt x="483951" y="220833"/>
                </a:lnTo>
                <a:lnTo>
                  <a:pt x="481597" y="92124"/>
                </a:lnTo>
                <a:lnTo>
                  <a:pt x="508089" y="92124"/>
                </a:lnTo>
                <a:lnTo>
                  <a:pt x="508089" y="204142"/>
                </a:lnTo>
                <a:lnTo>
                  <a:pt x="509478" y="209401"/>
                </a:lnTo>
                <a:lnTo>
                  <a:pt x="512256" y="213568"/>
                </a:lnTo>
                <a:lnTo>
                  <a:pt x="515133" y="217636"/>
                </a:lnTo>
                <a:lnTo>
                  <a:pt x="519499" y="219670"/>
                </a:lnTo>
                <a:lnTo>
                  <a:pt x="546154" y="219670"/>
                </a:lnTo>
                <a:lnTo>
                  <a:pt x="551100" y="232320"/>
                </a:lnTo>
                <a:lnTo>
                  <a:pt x="544980" y="237073"/>
                </a:lnTo>
                <a:lnTo>
                  <a:pt x="537631" y="240469"/>
                </a:lnTo>
                <a:lnTo>
                  <a:pt x="529055" y="242506"/>
                </a:lnTo>
                <a:lnTo>
                  <a:pt x="519251" y="243185"/>
                </a:lnTo>
                <a:close/>
              </a:path>
              <a:path w="1092835" h="243205">
                <a:moveTo>
                  <a:pt x="546154" y="219670"/>
                </a:moveTo>
                <a:lnTo>
                  <a:pt x="532596" y="219670"/>
                </a:lnTo>
                <a:lnTo>
                  <a:pt x="538599" y="217289"/>
                </a:lnTo>
                <a:lnTo>
                  <a:pt x="543361" y="212526"/>
                </a:lnTo>
                <a:lnTo>
                  <a:pt x="546154" y="219670"/>
                </a:lnTo>
                <a:close/>
              </a:path>
              <a:path w="1092835" h="243205">
                <a:moveTo>
                  <a:pt x="607263" y="239017"/>
                </a:moveTo>
                <a:lnTo>
                  <a:pt x="580921" y="239017"/>
                </a:lnTo>
                <a:lnTo>
                  <a:pt x="580921" y="4018"/>
                </a:lnTo>
                <a:lnTo>
                  <a:pt x="607263" y="4018"/>
                </a:lnTo>
                <a:lnTo>
                  <a:pt x="607263" y="239017"/>
                </a:lnTo>
                <a:close/>
              </a:path>
              <a:path w="1092835" h="243205">
                <a:moveTo>
                  <a:pt x="678829" y="44499"/>
                </a:moveTo>
                <a:lnTo>
                  <a:pt x="669204" y="44499"/>
                </a:lnTo>
                <a:lnTo>
                  <a:pt x="665087" y="42812"/>
                </a:lnTo>
                <a:lnTo>
                  <a:pt x="661515" y="39439"/>
                </a:lnTo>
                <a:lnTo>
                  <a:pt x="658042" y="35966"/>
                </a:lnTo>
                <a:lnTo>
                  <a:pt x="656306" y="31750"/>
                </a:lnTo>
                <a:lnTo>
                  <a:pt x="656306" y="21927"/>
                </a:lnTo>
                <a:lnTo>
                  <a:pt x="658042" y="17760"/>
                </a:lnTo>
                <a:lnTo>
                  <a:pt x="665087" y="10715"/>
                </a:lnTo>
                <a:lnTo>
                  <a:pt x="669204" y="8929"/>
                </a:lnTo>
                <a:lnTo>
                  <a:pt x="678829" y="8929"/>
                </a:lnTo>
                <a:lnTo>
                  <a:pt x="683046" y="10715"/>
                </a:lnTo>
                <a:lnTo>
                  <a:pt x="686518" y="14287"/>
                </a:lnTo>
                <a:lnTo>
                  <a:pt x="690090" y="17760"/>
                </a:lnTo>
                <a:lnTo>
                  <a:pt x="691876" y="21927"/>
                </a:lnTo>
                <a:lnTo>
                  <a:pt x="691876" y="31750"/>
                </a:lnTo>
                <a:lnTo>
                  <a:pt x="690090" y="35966"/>
                </a:lnTo>
                <a:lnTo>
                  <a:pt x="683045" y="42812"/>
                </a:lnTo>
                <a:lnTo>
                  <a:pt x="678829" y="44499"/>
                </a:lnTo>
                <a:close/>
              </a:path>
              <a:path w="1092835" h="243205">
                <a:moveTo>
                  <a:pt x="687262" y="239017"/>
                </a:moveTo>
                <a:lnTo>
                  <a:pt x="660920" y="239017"/>
                </a:lnTo>
                <a:lnTo>
                  <a:pt x="660920" y="68758"/>
                </a:lnTo>
                <a:lnTo>
                  <a:pt x="687262" y="68758"/>
                </a:lnTo>
                <a:lnTo>
                  <a:pt x="687262" y="239017"/>
                </a:lnTo>
                <a:close/>
              </a:path>
              <a:path w="1092835" h="243205">
                <a:moveTo>
                  <a:pt x="794015" y="93464"/>
                </a:moveTo>
                <a:lnTo>
                  <a:pt x="767261" y="93464"/>
                </a:lnTo>
                <a:lnTo>
                  <a:pt x="773075" y="87427"/>
                </a:lnTo>
                <a:lnTo>
                  <a:pt x="810645" y="66637"/>
                </a:lnTo>
                <a:lnTo>
                  <a:pt x="827834" y="64591"/>
                </a:lnTo>
                <a:lnTo>
                  <a:pt x="851600" y="68023"/>
                </a:lnTo>
                <a:lnTo>
                  <a:pt x="868576" y="78320"/>
                </a:lnTo>
                <a:lnTo>
                  <a:pt x="874384" y="88106"/>
                </a:lnTo>
                <a:lnTo>
                  <a:pt x="817714" y="88106"/>
                </a:lnTo>
                <a:lnTo>
                  <a:pt x="810310" y="88608"/>
                </a:lnTo>
                <a:lnTo>
                  <a:pt x="802980" y="90115"/>
                </a:lnTo>
                <a:lnTo>
                  <a:pt x="795725" y="92626"/>
                </a:lnTo>
                <a:lnTo>
                  <a:pt x="794015" y="93464"/>
                </a:lnTo>
                <a:close/>
              </a:path>
              <a:path w="1092835" h="243205">
                <a:moveTo>
                  <a:pt x="767261" y="239017"/>
                </a:moveTo>
                <a:lnTo>
                  <a:pt x="740919" y="239017"/>
                </a:lnTo>
                <a:lnTo>
                  <a:pt x="740919" y="68758"/>
                </a:lnTo>
                <a:lnTo>
                  <a:pt x="767261" y="68758"/>
                </a:lnTo>
                <a:lnTo>
                  <a:pt x="767261" y="93464"/>
                </a:lnTo>
                <a:lnTo>
                  <a:pt x="794015" y="93464"/>
                </a:lnTo>
                <a:lnTo>
                  <a:pt x="767261" y="114597"/>
                </a:lnTo>
                <a:lnTo>
                  <a:pt x="767261" y="239017"/>
                </a:lnTo>
                <a:close/>
              </a:path>
              <a:path w="1092835" h="243205">
                <a:moveTo>
                  <a:pt x="882157" y="239017"/>
                </a:moveTo>
                <a:lnTo>
                  <a:pt x="855814" y="239017"/>
                </a:lnTo>
                <a:lnTo>
                  <a:pt x="855814" y="127694"/>
                </a:lnTo>
                <a:lnTo>
                  <a:pt x="855163" y="117267"/>
                </a:lnTo>
                <a:lnTo>
                  <a:pt x="825918" y="88636"/>
                </a:lnTo>
                <a:lnTo>
                  <a:pt x="817714" y="88106"/>
                </a:lnTo>
                <a:lnTo>
                  <a:pt x="874384" y="88106"/>
                </a:lnTo>
                <a:lnTo>
                  <a:pt x="878761" y="95482"/>
                </a:lnTo>
                <a:lnTo>
                  <a:pt x="882157" y="119508"/>
                </a:lnTo>
                <a:lnTo>
                  <a:pt x="882157" y="239017"/>
                </a:lnTo>
                <a:close/>
              </a:path>
              <a:path w="1092835" h="243205">
                <a:moveTo>
                  <a:pt x="1013623" y="243185"/>
                </a:moveTo>
                <a:lnTo>
                  <a:pt x="963979" y="229120"/>
                </a:lnTo>
                <a:lnTo>
                  <a:pt x="932884" y="189569"/>
                </a:lnTo>
                <a:lnTo>
                  <a:pt x="926856" y="153739"/>
                </a:lnTo>
                <a:lnTo>
                  <a:pt x="928354" y="135656"/>
                </a:lnTo>
                <a:lnTo>
                  <a:pt x="950817" y="90338"/>
                </a:lnTo>
                <a:lnTo>
                  <a:pt x="993540" y="66200"/>
                </a:lnTo>
                <a:lnTo>
                  <a:pt x="1010795" y="64591"/>
                </a:lnTo>
                <a:lnTo>
                  <a:pt x="1028217" y="66182"/>
                </a:lnTo>
                <a:lnTo>
                  <a:pt x="1043872" y="70953"/>
                </a:lnTo>
                <a:lnTo>
                  <a:pt x="1057760" y="78906"/>
                </a:lnTo>
                <a:lnTo>
                  <a:pt x="1065992" y="86469"/>
                </a:lnTo>
                <a:lnTo>
                  <a:pt x="1010497" y="86469"/>
                </a:lnTo>
                <a:lnTo>
                  <a:pt x="999159" y="87501"/>
                </a:lnTo>
                <a:lnTo>
                  <a:pt x="964175" y="111695"/>
                </a:lnTo>
                <a:lnTo>
                  <a:pt x="954687" y="143172"/>
                </a:lnTo>
                <a:lnTo>
                  <a:pt x="1091575" y="143172"/>
                </a:lnTo>
                <a:lnTo>
                  <a:pt x="1092502" y="155823"/>
                </a:lnTo>
                <a:lnTo>
                  <a:pt x="1092502" y="162520"/>
                </a:lnTo>
                <a:lnTo>
                  <a:pt x="954687" y="162520"/>
                </a:lnTo>
                <a:lnTo>
                  <a:pt x="956426" y="174947"/>
                </a:lnTo>
                <a:lnTo>
                  <a:pt x="982769" y="212247"/>
                </a:lnTo>
                <a:lnTo>
                  <a:pt x="1016004" y="221456"/>
                </a:lnTo>
                <a:lnTo>
                  <a:pt x="1075892" y="221456"/>
                </a:lnTo>
                <a:lnTo>
                  <a:pt x="1067201" y="228534"/>
                </a:lnTo>
                <a:lnTo>
                  <a:pt x="1051276" y="236673"/>
                </a:lnTo>
                <a:lnTo>
                  <a:pt x="1033417" y="241557"/>
                </a:lnTo>
                <a:lnTo>
                  <a:pt x="1013623" y="243185"/>
                </a:lnTo>
                <a:close/>
              </a:path>
              <a:path w="1092835" h="243205">
                <a:moveTo>
                  <a:pt x="1091575" y="143172"/>
                </a:moveTo>
                <a:lnTo>
                  <a:pt x="1066457" y="143172"/>
                </a:lnTo>
                <a:lnTo>
                  <a:pt x="1065489" y="131787"/>
                </a:lnTo>
                <a:lnTo>
                  <a:pt x="1062587" y="121294"/>
                </a:lnTo>
                <a:lnTo>
                  <a:pt x="1033119" y="90599"/>
                </a:lnTo>
                <a:lnTo>
                  <a:pt x="1010497" y="86469"/>
                </a:lnTo>
                <a:lnTo>
                  <a:pt x="1065992" y="86469"/>
                </a:lnTo>
                <a:lnTo>
                  <a:pt x="1069880" y="90041"/>
                </a:lnTo>
                <a:lnTo>
                  <a:pt x="1079777" y="103640"/>
                </a:lnTo>
                <a:lnTo>
                  <a:pt x="1086846" y="119136"/>
                </a:lnTo>
                <a:lnTo>
                  <a:pt x="1091088" y="136531"/>
                </a:lnTo>
                <a:lnTo>
                  <a:pt x="1091575" y="143172"/>
                </a:lnTo>
                <a:close/>
              </a:path>
              <a:path w="1092835" h="243205">
                <a:moveTo>
                  <a:pt x="1075892" y="221456"/>
                </a:moveTo>
                <a:lnTo>
                  <a:pt x="1016004" y="221456"/>
                </a:lnTo>
                <a:lnTo>
                  <a:pt x="1030952" y="220107"/>
                </a:lnTo>
                <a:lnTo>
                  <a:pt x="1044691" y="216061"/>
                </a:lnTo>
                <a:lnTo>
                  <a:pt x="1057220" y="209317"/>
                </a:lnTo>
                <a:lnTo>
                  <a:pt x="1068540" y="199876"/>
                </a:lnTo>
                <a:lnTo>
                  <a:pt x="1081191" y="217140"/>
                </a:lnTo>
                <a:lnTo>
                  <a:pt x="1075892" y="221456"/>
                </a:lnTo>
                <a:close/>
              </a:path>
            </a:pathLst>
          </a:custGeom>
          <a:solidFill>
            <a:srgbClr val="202729"/>
          </a:solidFill>
        </p:spPr>
        <p:txBody>
          <a:bodyPr wrap="square" lIns="0" tIns="0" rIns="0" bIns="0" rtlCol="0"/>
          <a:lstStyle/>
          <a:p>
            <a:endParaRPr/>
          </a:p>
        </p:txBody>
      </p:sp>
      <p:sp>
        <p:nvSpPr>
          <p:cNvPr id="6" name="object 3">
            <a:extLst>
              <a:ext uri="{FF2B5EF4-FFF2-40B4-BE49-F238E27FC236}">
                <a16:creationId xmlns:a16="http://schemas.microsoft.com/office/drawing/2014/main" id="{AF1E5811-D78C-1B7D-5059-E765C0929F7D}"/>
              </a:ext>
            </a:extLst>
          </p:cNvPr>
          <p:cNvSpPr txBox="1"/>
          <p:nvPr/>
        </p:nvSpPr>
        <p:spPr>
          <a:xfrm>
            <a:off x="475249" y="2456259"/>
            <a:ext cx="7251764" cy="288541"/>
          </a:xfrm>
          <a:prstGeom prst="rect">
            <a:avLst/>
          </a:prstGeom>
        </p:spPr>
        <p:txBody>
          <a:bodyPr vert="horz" wrap="square" lIns="0" tIns="11430" rIns="0" bIns="0" rtlCol="0">
            <a:spAutoFit/>
          </a:bodyPr>
          <a:lstStyle/>
          <a:p>
            <a:pPr marL="353187" marR="19431" indent="-342329">
              <a:spcBef>
                <a:spcPts val="90"/>
              </a:spcBef>
              <a:buFont typeface="Arial MT"/>
              <a:buChar char="●"/>
              <a:tabLst>
                <a:tab pos="353187" algn="l"/>
                <a:tab pos="353759" algn="l"/>
              </a:tabLst>
            </a:pPr>
            <a:r>
              <a:rPr lang="en-US" spc="-5" dirty="0">
                <a:latin typeface="Trebuchet MS" panose="020B0603020202020204" pitchFamily="34" charset="0"/>
                <a:cs typeface="Georgia"/>
              </a:rPr>
              <a:t> </a:t>
            </a:r>
            <a:r>
              <a:rPr lang="en-US" spc="-5" dirty="0" err="1">
                <a:latin typeface="Trebuchet MS" panose="020B0603020202020204" pitchFamily="34" charset="0"/>
                <a:cs typeface="Georgia"/>
              </a:rPr>
              <a:t>Hbase</a:t>
            </a:r>
            <a:r>
              <a:rPr lang="en-US" spc="-5" dirty="0">
                <a:latin typeface="Trebuchet MS" panose="020B0603020202020204" pitchFamily="34" charset="0"/>
                <a:cs typeface="Georgia"/>
              </a:rPr>
              <a:t> and Hive</a:t>
            </a:r>
            <a:endParaRPr dirty="0">
              <a:latin typeface="Trebuchet MS" panose="020B0603020202020204" pitchFamily="34" charset="0"/>
              <a:cs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1731136"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sp>
        <p:nvSpPr>
          <p:cNvPr id="3" name="object 3"/>
          <p:cNvSpPr/>
          <p:nvPr/>
        </p:nvSpPr>
        <p:spPr>
          <a:xfrm>
            <a:off x="5190149" y="12446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4" name="object 4"/>
          <p:cNvSpPr txBox="1"/>
          <p:nvPr/>
        </p:nvSpPr>
        <p:spPr>
          <a:xfrm>
            <a:off x="1866775"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6" name="object 6"/>
          <p:cNvSpPr txBox="1"/>
          <p:nvPr/>
        </p:nvSpPr>
        <p:spPr>
          <a:xfrm>
            <a:off x="5270373" y="1743303"/>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7" name="object 7"/>
          <p:cNvSpPr txBox="1"/>
          <p:nvPr/>
        </p:nvSpPr>
        <p:spPr>
          <a:xfrm>
            <a:off x="6588549" y="1315775"/>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8" name="object 8"/>
          <p:cNvSpPr txBox="1"/>
          <p:nvPr/>
        </p:nvSpPr>
        <p:spPr>
          <a:xfrm>
            <a:off x="5190149" y="1244600"/>
            <a:ext cx="2205990" cy="1306195"/>
          </a:xfrm>
          <a:prstGeom prst="rect">
            <a:avLst/>
          </a:prstGeom>
          <a:ln w="9524">
            <a:solidFill>
              <a:srgbClr val="4BA173"/>
            </a:solidFill>
          </a:ln>
        </p:spPr>
        <p:txBody>
          <a:bodyPr vert="horz" wrap="square" lIns="0" tIns="151130" rIns="0" bIns="0" rtlCol="0">
            <a:spAutoFit/>
          </a:bodyPr>
          <a:lstStyle/>
          <a:p>
            <a:pPr marL="116839">
              <a:lnSpc>
                <a:spcPct val="100000"/>
              </a:lnSpc>
              <a:spcBef>
                <a:spcPts val="119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grpSp>
        <p:nvGrpSpPr>
          <p:cNvPr id="9" name="object 9"/>
          <p:cNvGrpSpPr/>
          <p:nvPr/>
        </p:nvGrpSpPr>
        <p:grpSpPr>
          <a:xfrm>
            <a:off x="5202211" y="3373437"/>
            <a:ext cx="2215515" cy="1315720"/>
            <a:chOff x="5202211" y="3373437"/>
            <a:chExt cx="2215515" cy="1315720"/>
          </a:xfrm>
        </p:grpSpPr>
        <p:sp>
          <p:nvSpPr>
            <p:cNvPr id="10" name="object 10"/>
            <p:cNvSpPr/>
            <p:nvPr/>
          </p:nvSpPr>
          <p:spPr>
            <a:xfrm>
              <a:off x="5206973"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11" name="object 11"/>
            <p:cNvSpPr/>
            <p:nvPr/>
          </p:nvSpPr>
          <p:spPr>
            <a:xfrm>
              <a:off x="5206973" y="33782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sp>
          <p:nvSpPr>
            <p:cNvPr id="12" name="object 12"/>
            <p:cNvSpPr/>
            <p:nvPr/>
          </p:nvSpPr>
          <p:spPr>
            <a:xfrm>
              <a:off x="5270373" y="3881851"/>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grpSp>
      <p:sp>
        <p:nvSpPr>
          <p:cNvPr id="13" name="object 13"/>
          <p:cNvSpPr txBox="1"/>
          <p:nvPr/>
        </p:nvSpPr>
        <p:spPr>
          <a:xfrm>
            <a:off x="5270373" y="3881851"/>
            <a:ext cx="1202055" cy="724535"/>
          </a:xfrm>
          <a:prstGeom prst="rect">
            <a:avLst/>
          </a:prstGeom>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14" name="object 14"/>
          <p:cNvSpPr/>
          <p:nvPr/>
        </p:nvSpPr>
        <p:spPr>
          <a:xfrm>
            <a:off x="6605398" y="3461249"/>
            <a:ext cx="715645" cy="433070"/>
          </a:xfrm>
          <a:custGeom>
            <a:avLst/>
            <a:gdLst/>
            <a:ahLst/>
            <a:cxnLst/>
            <a:rect l="l" t="t" r="r" b="b"/>
            <a:pathLst>
              <a:path w="715645" h="433070">
                <a:moveTo>
                  <a:pt x="715199" y="432599"/>
                </a:moveTo>
                <a:lnTo>
                  <a:pt x="0" y="432599"/>
                </a:lnTo>
                <a:lnTo>
                  <a:pt x="0" y="0"/>
                </a:lnTo>
                <a:lnTo>
                  <a:pt x="715199" y="0"/>
                </a:lnTo>
                <a:lnTo>
                  <a:pt x="715199" y="432599"/>
                </a:lnTo>
                <a:close/>
              </a:path>
            </a:pathLst>
          </a:custGeom>
          <a:solidFill>
            <a:srgbClr val="63D197"/>
          </a:solidFill>
        </p:spPr>
        <p:txBody>
          <a:bodyPr wrap="square" lIns="0" tIns="0" rIns="0" bIns="0" rtlCol="0"/>
          <a:lstStyle/>
          <a:p>
            <a:endParaRPr/>
          </a:p>
        </p:txBody>
      </p:sp>
      <p:sp>
        <p:nvSpPr>
          <p:cNvPr id="15" name="object 15"/>
          <p:cNvSpPr txBox="1"/>
          <p:nvPr/>
        </p:nvSpPr>
        <p:spPr>
          <a:xfrm>
            <a:off x="6605398" y="3461249"/>
            <a:ext cx="715645" cy="433070"/>
          </a:xfrm>
          <a:prstGeom prst="rect">
            <a:avLst/>
          </a:prstGeom>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16" name="object 16"/>
          <p:cNvSpPr txBox="1"/>
          <p:nvPr/>
        </p:nvSpPr>
        <p:spPr>
          <a:xfrm>
            <a:off x="5294446" y="3507414"/>
            <a:ext cx="77470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17" name="object 17"/>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18" name="object 18"/>
          <p:cNvGrpSpPr/>
          <p:nvPr/>
        </p:nvGrpSpPr>
        <p:grpSpPr>
          <a:xfrm>
            <a:off x="3531119" y="1743612"/>
            <a:ext cx="3710940" cy="2505710"/>
            <a:chOff x="3531119" y="1743612"/>
            <a:chExt cx="3710940" cy="2505710"/>
          </a:xfrm>
        </p:grpSpPr>
        <p:sp>
          <p:nvSpPr>
            <p:cNvPr id="19" name="object 19"/>
            <p:cNvSpPr/>
            <p:nvPr/>
          </p:nvSpPr>
          <p:spPr>
            <a:xfrm>
              <a:off x="3531119"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20" name="object 20"/>
            <p:cNvSpPr/>
            <p:nvPr/>
          </p:nvSpPr>
          <p:spPr>
            <a:xfrm>
              <a:off x="4506574"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21" name="object 21"/>
            <p:cNvSpPr/>
            <p:nvPr/>
          </p:nvSpPr>
          <p:spPr>
            <a:xfrm>
              <a:off x="4482748" y="3051820"/>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22" name="object 22"/>
            <p:cNvSpPr/>
            <p:nvPr/>
          </p:nvSpPr>
          <p:spPr>
            <a:xfrm>
              <a:off x="4482748" y="3051820"/>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sp>
          <p:nvSpPr>
            <p:cNvPr id="23" name="object 23"/>
            <p:cNvSpPr/>
            <p:nvPr/>
          </p:nvSpPr>
          <p:spPr>
            <a:xfrm>
              <a:off x="4525697" y="1748375"/>
              <a:ext cx="2420620" cy="1265555"/>
            </a:xfrm>
            <a:custGeom>
              <a:avLst/>
              <a:gdLst/>
              <a:ahLst/>
              <a:cxnLst/>
              <a:rect l="l" t="t" r="r" b="b"/>
              <a:pathLst>
                <a:path w="2420620" h="1265555">
                  <a:moveTo>
                    <a:pt x="2420452" y="0"/>
                  </a:moveTo>
                  <a:lnTo>
                    <a:pt x="0" y="1265323"/>
                  </a:lnTo>
                </a:path>
              </a:pathLst>
            </a:custGeom>
            <a:ln w="9524">
              <a:solidFill>
                <a:srgbClr val="4BA173"/>
              </a:solidFill>
            </a:ln>
          </p:spPr>
          <p:txBody>
            <a:bodyPr wrap="square" lIns="0" tIns="0" rIns="0" bIns="0" rtlCol="0"/>
            <a:lstStyle/>
            <a:p>
              <a:endParaRPr/>
            </a:p>
          </p:txBody>
        </p:sp>
        <p:pic>
          <p:nvPicPr>
            <p:cNvPr id="24" name="object 24"/>
            <p:cNvPicPr/>
            <p:nvPr/>
          </p:nvPicPr>
          <p:blipFill>
            <a:blip r:embed="rId3" cstate="print"/>
            <a:stretch>
              <a:fillRect/>
            </a:stretch>
          </p:blipFill>
          <p:spPr>
            <a:xfrm>
              <a:off x="5019200" y="2807628"/>
              <a:ext cx="1881987" cy="155971"/>
            </a:xfrm>
            <a:prstGeom prst="rect">
              <a:avLst/>
            </a:prstGeom>
          </p:spPr>
        </p:pic>
        <p:pic>
          <p:nvPicPr>
            <p:cNvPr id="25" name="object 25"/>
            <p:cNvPicPr/>
            <p:nvPr/>
          </p:nvPicPr>
          <p:blipFill>
            <a:blip r:embed="rId4" cstate="print"/>
            <a:stretch>
              <a:fillRect/>
            </a:stretch>
          </p:blipFill>
          <p:spPr>
            <a:xfrm>
              <a:off x="4470197" y="2994993"/>
              <a:ext cx="2771278" cy="1081893"/>
            </a:xfrm>
            <a:prstGeom prst="rect">
              <a:avLst/>
            </a:prstGeom>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701599"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grpSp>
        <p:nvGrpSpPr>
          <p:cNvPr id="3" name="object 3"/>
          <p:cNvGrpSpPr/>
          <p:nvPr/>
        </p:nvGrpSpPr>
        <p:grpSpPr>
          <a:xfrm>
            <a:off x="5155850" y="1239837"/>
            <a:ext cx="2215515" cy="1315720"/>
            <a:chOff x="5155850" y="1239837"/>
            <a:chExt cx="2215515" cy="1315720"/>
          </a:xfrm>
        </p:grpSpPr>
        <p:sp>
          <p:nvSpPr>
            <p:cNvPr id="4" name="object 4"/>
            <p:cNvSpPr/>
            <p:nvPr/>
          </p:nvSpPr>
          <p:spPr>
            <a:xfrm>
              <a:off x="5160612" y="12446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5" name="object 5"/>
            <p:cNvSpPr/>
            <p:nvPr/>
          </p:nvSpPr>
          <p:spPr>
            <a:xfrm>
              <a:off x="5160612" y="12446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grpSp>
      <p:sp>
        <p:nvSpPr>
          <p:cNvPr id="6" name="object 6"/>
          <p:cNvSpPr txBox="1"/>
          <p:nvPr/>
        </p:nvSpPr>
        <p:spPr>
          <a:xfrm>
            <a:off x="1837237"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8" name="object 8"/>
          <p:cNvSpPr/>
          <p:nvPr/>
        </p:nvSpPr>
        <p:spPr>
          <a:xfrm>
            <a:off x="5240836" y="1743303"/>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sp>
        <p:nvSpPr>
          <p:cNvPr id="9" name="object 9"/>
          <p:cNvSpPr txBox="1"/>
          <p:nvPr/>
        </p:nvSpPr>
        <p:spPr>
          <a:xfrm>
            <a:off x="5240836" y="1745839"/>
            <a:ext cx="1202055" cy="721995"/>
          </a:xfrm>
          <a:prstGeom prst="rect">
            <a:avLst/>
          </a:prstGeom>
          <a:ln w="9524">
            <a:solidFill>
              <a:srgbClr val="4BA173"/>
            </a:solidFill>
          </a:ln>
        </p:spPr>
        <p:txBody>
          <a:bodyPr vert="horz" wrap="square" lIns="0" tIns="6350" rIns="0" bIns="0" rtlCol="0">
            <a:spAutoFit/>
          </a:bodyPr>
          <a:lstStyle/>
          <a:p>
            <a:pPr>
              <a:lnSpc>
                <a:spcPct val="100000"/>
              </a:lnSpc>
              <a:spcBef>
                <a:spcPts val="50"/>
              </a:spcBef>
            </a:pPr>
            <a:endParaRPr sz="1650">
              <a:latin typeface="Times New Roman"/>
              <a:cs typeface="Times New Roman"/>
            </a:endParaRPr>
          </a:p>
          <a:p>
            <a:pPr marL="85090">
              <a:lnSpc>
                <a:spcPct val="100000"/>
              </a:lnSpc>
              <a:spcBef>
                <a:spcPts val="5"/>
              </a:spcBef>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10" name="object 10"/>
          <p:cNvSpPr/>
          <p:nvPr/>
        </p:nvSpPr>
        <p:spPr>
          <a:xfrm>
            <a:off x="6635212" y="1315775"/>
            <a:ext cx="715645" cy="433070"/>
          </a:xfrm>
          <a:custGeom>
            <a:avLst/>
            <a:gdLst/>
            <a:ahLst/>
            <a:cxnLst/>
            <a:rect l="l" t="t" r="r" b="b"/>
            <a:pathLst>
              <a:path w="715645" h="433069">
                <a:moveTo>
                  <a:pt x="0" y="0"/>
                </a:moveTo>
                <a:lnTo>
                  <a:pt x="715199" y="0"/>
                </a:lnTo>
                <a:lnTo>
                  <a:pt x="715199" y="432599"/>
                </a:lnTo>
                <a:lnTo>
                  <a:pt x="0" y="432599"/>
                </a:lnTo>
                <a:lnTo>
                  <a:pt x="0" y="0"/>
                </a:lnTo>
                <a:close/>
              </a:path>
            </a:pathLst>
          </a:custGeom>
          <a:ln w="9524">
            <a:solidFill>
              <a:srgbClr val="4BA173"/>
            </a:solidFill>
          </a:ln>
        </p:spPr>
        <p:txBody>
          <a:bodyPr wrap="square" lIns="0" tIns="0" rIns="0" bIns="0" rtlCol="0"/>
          <a:lstStyle/>
          <a:p>
            <a:endParaRPr/>
          </a:p>
        </p:txBody>
      </p:sp>
      <p:sp>
        <p:nvSpPr>
          <p:cNvPr id="11" name="object 11"/>
          <p:cNvSpPr txBox="1"/>
          <p:nvPr/>
        </p:nvSpPr>
        <p:spPr>
          <a:xfrm>
            <a:off x="6639975" y="1320537"/>
            <a:ext cx="721995" cy="421005"/>
          </a:xfrm>
          <a:prstGeom prst="rect">
            <a:avLst/>
          </a:prstGeom>
          <a:solidFill>
            <a:srgbClr val="63D197"/>
          </a:solidFill>
        </p:spPr>
        <p:txBody>
          <a:bodyPr vert="horz" wrap="square" lIns="0" tIns="99695" rIns="0" bIns="0" rtlCol="0">
            <a:spAutoFit/>
          </a:bodyPr>
          <a:lstStyle/>
          <a:p>
            <a:pPr marL="80645">
              <a:lnSpc>
                <a:spcPct val="100000"/>
              </a:lnSpc>
              <a:spcBef>
                <a:spcPts val="785"/>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12" name="object 12"/>
          <p:cNvSpPr txBox="1"/>
          <p:nvPr/>
        </p:nvSpPr>
        <p:spPr>
          <a:xfrm>
            <a:off x="5160612" y="1244600"/>
            <a:ext cx="1475105" cy="501650"/>
          </a:xfrm>
          <a:prstGeom prst="rect">
            <a:avLst/>
          </a:prstGeom>
          <a:solidFill>
            <a:srgbClr val="B6D7A8"/>
          </a:solidFill>
          <a:ln w="9524">
            <a:solidFill>
              <a:srgbClr val="4BA173"/>
            </a:solidFill>
          </a:ln>
        </p:spPr>
        <p:txBody>
          <a:bodyPr vert="horz" wrap="square" lIns="0" tIns="149860" rIns="0" bIns="0" rtlCol="0">
            <a:spAutoFit/>
          </a:bodyPr>
          <a:lstStyle/>
          <a:p>
            <a:pPr marL="168910">
              <a:lnSpc>
                <a:spcPct val="100000"/>
              </a:lnSpc>
              <a:spcBef>
                <a:spcPts val="118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grpSp>
        <p:nvGrpSpPr>
          <p:cNvPr id="13" name="object 13"/>
          <p:cNvGrpSpPr/>
          <p:nvPr/>
        </p:nvGrpSpPr>
        <p:grpSpPr>
          <a:xfrm>
            <a:off x="5172673" y="3373437"/>
            <a:ext cx="2215515" cy="1315720"/>
            <a:chOff x="5172673" y="3373437"/>
            <a:chExt cx="2215515" cy="1315720"/>
          </a:xfrm>
        </p:grpSpPr>
        <p:sp>
          <p:nvSpPr>
            <p:cNvPr id="14" name="object 14"/>
            <p:cNvSpPr/>
            <p:nvPr/>
          </p:nvSpPr>
          <p:spPr>
            <a:xfrm>
              <a:off x="5177435"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15" name="object 15"/>
            <p:cNvSpPr/>
            <p:nvPr/>
          </p:nvSpPr>
          <p:spPr>
            <a:xfrm>
              <a:off x="5177435" y="33782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sp>
          <p:nvSpPr>
            <p:cNvPr id="16" name="object 16"/>
            <p:cNvSpPr/>
            <p:nvPr/>
          </p:nvSpPr>
          <p:spPr>
            <a:xfrm>
              <a:off x="5240836" y="3881851"/>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grpSp>
      <p:sp>
        <p:nvSpPr>
          <p:cNvPr id="17" name="object 17"/>
          <p:cNvSpPr txBox="1"/>
          <p:nvPr/>
        </p:nvSpPr>
        <p:spPr>
          <a:xfrm>
            <a:off x="5240836" y="3887850"/>
            <a:ext cx="1202055" cy="718820"/>
          </a:xfrm>
          <a:prstGeom prst="rect">
            <a:avLst/>
          </a:prstGeom>
          <a:ln w="9524">
            <a:solidFill>
              <a:srgbClr val="4BA173"/>
            </a:solidFill>
          </a:ln>
        </p:spPr>
        <p:txBody>
          <a:bodyPr vert="horz" wrap="square" lIns="0" tIns="3175" rIns="0" bIns="0" rtlCol="0">
            <a:spAutoFit/>
          </a:bodyPr>
          <a:lstStyle/>
          <a:p>
            <a:pPr>
              <a:lnSpc>
                <a:spcPct val="100000"/>
              </a:lnSpc>
              <a:spcBef>
                <a:spcPts val="25"/>
              </a:spcBef>
            </a:pPr>
            <a:endParaRPr sz="1650">
              <a:latin typeface="Times New Roman"/>
              <a:cs typeface="Times New Roman"/>
            </a:endParaRPr>
          </a:p>
          <a:p>
            <a:pPr marL="85090">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grpSp>
        <p:nvGrpSpPr>
          <p:cNvPr id="18" name="object 18"/>
          <p:cNvGrpSpPr/>
          <p:nvPr/>
        </p:nvGrpSpPr>
        <p:grpSpPr>
          <a:xfrm>
            <a:off x="6647298" y="3456486"/>
            <a:ext cx="725170" cy="442595"/>
            <a:chOff x="6647298" y="3456486"/>
            <a:chExt cx="725170" cy="442595"/>
          </a:xfrm>
        </p:grpSpPr>
        <p:sp>
          <p:nvSpPr>
            <p:cNvPr id="19" name="object 19"/>
            <p:cNvSpPr/>
            <p:nvPr/>
          </p:nvSpPr>
          <p:spPr>
            <a:xfrm>
              <a:off x="6652060" y="3461249"/>
              <a:ext cx="715645" cy="433070"/>
            </a:xfrm>
            <a:custGeom>
              <a:avLst/>
              <a:gdLst/>
              <a:ahLst/>
              <a:cxnLst/>
              <a:rect l="l" t="t" r="r" b="b"/>
              <a:pathLst>
                <a:path w="715645" h="433070">
                  <a:moveTo>
                    <a:pt x="715199" y="432599"/>
                  </a:moveTo>
                  <a:lnTo>
                    <a:pt x="0" y="432599"/>
                  </a:lnTo>
                  <a:lnTo>
                    <a:pt x="0" y="0"/>
                  </a:lnTo>
                  <a:lnTo>
                    <a:pt x="715199" y="0"/>
                  </a:lnTo>
                  <a:lnTo>
                    <a:pt x="715199" y="432599"/>
                  </a:lnTo>
                  <a:close/>
                </a:path>
              </a:pathLst>
            </a:custGeom>
            <a:solidFill>
              <a:srgbClr val="63D197"/>
            </a:solidFill>
          </p:spPr>
          <p:txBody>
            <a:bodyPr wrap="square" lIns="0" tIns="0" rIns="0" bIns="0" rtlCol="0"/>
            <a:lstStyle/>
            <a:p>
              <a:endParaRPr/>
            </a:p>
          </p:txBody>
        </p:sp>
        <p:sp>
          <p:nvSpPr>
            <p:cNvPr id="20" name="object 20"/>
            <p:cNvSpPr/>
            <p:nvPr/>
          </p:nvSpPr>
          <p:spPr>
            <a:xfrm>
              <a:off x="6652060" y="3461249"/>
              <a:ext cx="715645" cy="433070"/>
            </a:xfrm>
            <a:custGeom>
              <a:avLst/>
              <a:gdLst/>
              <a:ahLst/>
              <a:cxnLst/>
              <a:rect l="l" t="t" r="r" b="b"/>
              <a:pathLst>
                <a:path w="715645" h="433070">
                  <a:moveTo>
                    <a:pt x="0" y="0"/>
                  </a:moveTo>
                  <a:lnTo>
                    <a:pt x="715199" y="0"/>
                  </a:lnTo>
                  <a:lnTo>
                    <a:pt x="715199" y="432599"/>
                  </a:lnTo>
                  <a:lnTo>
                    <a:pt x="0" y="432599"/>
                  </a:lnTo>
                  <a:lnTo>
                    <a:pt x="0" y="0"/>
                  </a:lnTo>
                  <a:close/>
                </a:path>
              </a:pathLst>
            </a:custGeom>
            <a:ln w="9524">
              <a:solidFill>
                <a:srgbClr val="4BA173"/>
              </a:solidFill>
            </a:ln>
          </p:spPr>
          <p:txBody>
            <a:bodyPr wrap="square" lIns="0" tIns="0" rIns="0" bIns="0" rtlCol="0"/>
            <a:lstStyle/>
            <a:p>
              <a:endParaRPr/>
            </a:p>
          </p:txBody>
        </p:sp>
      </p:grpSp>
      <p:sp>
        <p:nvSpPr>
          <p:cNvPr id="21" name="object 21"/>
          <p:cNvSpPr txBox="1"/>
          <p:nvPr/>
        </p:nvSpPr>
        <p:spPr>
          <a:xfrm>
            <a:off x="6656823" y="3552961"/>
            <a:ext cx="721995" cy="238760"/>
          </a:xfrm>
          <a:prstGeom prst="rect">
            <a:avLst/>
          </a:prstGeom>
        </p:spPr>
        <p:txBody>
          <a:bodyPr vert="horz" wrap="square" lIns="0" tIns="12700" rIns="0" bIns="0" rtlCol="0">
            <a:spAutoFit/>
          </a:bodyPr>
          <a:lstStyle/>
          <a:p>
            <a:pPr marL="80645">
              <a:lnSpc>
                <a:spcPct val="100000"/>
              </a:lnSpc>
              <a:spcBef>
                <a:spcPts val="100"/>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22" name="object 22"/>
          <p:cNvSpPr txBox="1"/>
          <p:nvPr/>
        </p:nvSpPr>
        <p:spPr>
          <a:xfrm>
            <a:off x="5177435" y="3378200"/>
            <a:ext cx="1475105" cy="509905"/>
          </a:xfrm>
          <a:prstGeom prst="rect">
            <a:avLst/>
          </a:prstGeom>
          <a:ln w="9524">
            <a:solidFill>
              <a:srgbClr val="4BA173"/>
            </a:solidFill>
          </a:ln>
        </p:spPr>
        <p:txBody>
          <a:bodyPr vert="horz" wrap="square" lIns="0" tIns="141605" rIns="0" bIns="0" rtlCol="0">
            <a:spAutoFit/>
          </a:bodyPr>
          <a:lstStyle/>
          <a:p>
            <a:pPr marL="99695">
              <a:lnSpc>
                <a:spcPct val="100000"/>
              </a:lnSpc>
              <a:spcBef>
                <a:spcPts val="1115"/>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23" name="object 23"/>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24" name="object 24"/>
          <p:cNvGrpSpPr/>
          <p:nvPr/>
        </p:nvGrpSpPr>
        <p:grpSpPr>
          <a:xfrm>
            <a:off x="3501582" y="1743612"/>
            <a:ext cx="3902710" cy="2505710"/>
            <a:chOff x="3501582" y="1743612"/>
            <a:chExt cx="3902710" cy="2505710"/>
          </a:xfrm>
        </p:grpSpPr>
        <p:sp>
          <p:nvSpPr>
            <p:cNvPr id="25" name="object 25"/>
            <p:cNvSpPr/>
            <p:nvPr/>
          </p:nvSpPr>
          <p:spPr>
            <a:xfrm>
              <a:off x="3501582"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26" name="object 26"/>
            <p:cNvSpPr/>
            <p:nvPr/>
          </p:nvSpPr>
          <p:spPr>
            <a:xfrm>
              <a:off x="4477036"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27" name="object 27"/>
            <p:cNvSpPr/>
            <p:nvPr/>
          </p:nvSpPr>
          <p:spPr>
            <a:xfrm>
              <a:off x="4453211" y="3051820"/>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28" name="object 28"/>
            <p:cNvSpPr/>
            <p:nvPr/>
          </p:nvSpPr>
          <p:spPr>
            <a:xfrm>
              <a:off x="4453211" y="3051820"/>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sp>
          <p:nvSpPr>
            <p:cNvPr id="29" name="object 29"/>
            <p:cNvSpPr/>
            <p:nvPr/>
          </p:nvSpPr>
          <p:spPr>
            <a:xfrm>
              <a:off x="4496482" y="1748375"/>
              <a:ext cx="2496820" cy="1266190"/>
            </a:xfrm>
            <a:custGeom>
              <a:avLst/>
              <a:gdLst/>
              <a:ahLst/>
              <a:cxnLst/>
              <a:rect l="l" t="t" r="r" b="b"/>
              <a:pathLst>
                <a:path w="2496820" h="1266189">
                  <a:moveTo>
                    <a:pt x="2496329" y="0"/>
                  </a:moveTo>
                  <a:lnTo>
                    <a:pt x="0" y="1265951"/>
                  </a:lnTo>
                </a:path>
              </a:pathLst>
            </a:custGeom>
            <a:ln w="9524">
              <a:solidFill>
                <a:srgbClr val="4BA173"/>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4440659" y="2935116"/>
              <a:ext cx="2771278" cy="1141770"/>
            </a:xfrm>
            <a:prstGeom prst="rect">
              <a:avLst/>
            </a:prstGeom>
          </p:spPr>
        </p:pic>
        <p:sp>
          <p:nvSpPr>
            <p:cNvPr id="31" name="object 31"/>
            <p:cNvSpPr/>
            <p:nvPr/>
          </p:nvSpPr>
          <p:spPr>
            <a:xfrm>
              <a:off x="5941612" y="1801587"/>
              <a:ext cx="954405" cy="2435860"/>
            </a:xfrm>
            <a:custGeom>
              <a:avLst/>
              <a:gdLst/>
              <a:ahLst/>
              <a:cxnLst/>
              <a:rect l="l" t="t" r="r" b="b"/>
              <a:pathLst>
                <a:path w="954404" h="2435860">
                  <a:moveTo>
                    <a:pt x="0" y="2435587"/>
                  </a:moveTo>
                  <a:lnTo>
                    <a:pt x="954153" y="0"/>
                  </a:lnTo>
                </a:path>
              </a:pathLst>
            </a:custGeom>
            <a:ln w="9524">
              <a:solidFill>
                <a:srgbClr val="4BA173"/>
              </a:solidFill>
            </a:ln>
          </p:spPr>
          <p:txBody>
            <a:bodyPr wrap="square" lIns="0" tIns="0" rIns="0" bIns="0" rtlCol="0"/>
            <a:lstStyle/>
            <a:p>
              <a:endParaRPr/>
            </a:p>
          </p:txBody>
        </p:sp>
        <p:sp>
          <p:nvSpPr>
            <p:cNvPr id="32" name="object 32"/>
            <p:cNvSpPr/>
            <p:nvPr/>
          </p:nvSpPr>
          <p:spPr>
            <a:xfrm>
              <a:off x="6881117" y="1761340"/>
              <a:ext cx="30480" cy="46355"/>
            </a:xfrm>
            <a:custGeom>
              <a:avLst/>
              <a:gdLst/>
              <a:ahLst/>
              <a:cxnLst/>
              <a:rect l="l" t="t" r="r" b="b"/>
              <a:pathLst>
                <a:path w="30479" h="46355">
                  <a:moveTo>
                    <a:pt x="29297" y="45985"/>
                  </a:moveTo>
                  <a:lnTo>
                    <a:pt x="0" y="34508"/>
                  </a:lnTo>
                  <a:lnTo>
                    <a:pt x="30415" y="0"/>
                  </a:lnTo>
                  <a:lnTo>
                    <a:pt x="29297" y="45985"/>
                  </a:lnTo>
                  <a:close/>
                </a:path>
              </a:pathLst>
            </a:custGeom>
            <a:solidFill>
              <a:srgbClr val="4BA173"/>
            </a:solidFill>
          </p:spPr>
          <p:txBody>
            <a:bodyPr wrap="square" lIns="0" tIns="0" rIns="0" bIns="0" rtlCol="0"/>
            <a:lstStyle/>
            <a:p>
              <a:endParaRPr/>
            </a:p>
          </p:txBody>
        </p:sp>
        <p:sp>
          <p:nvSpPr>
            <p:cNvPr id="33" name="object 33"/>
            <p:cNvSpPr/>
            <p:nvPr/>
          </p:nvSpPr>
          <p:spPr>
            <a:xfrm>
              <a:off x="6881117" y="1761340"/>
              <a:ext cx="30480" cy="46355"/>
            </a:xfrm>
            <a:custGeom>
              <a:avLst/>
              <a:gdLst/>
              <a:ahLst/>
              <a:cxnLst/>
              <a:rect l="l" t="t" r="r" b="b"/>
              <a:pathLst>
                <a:path w="30479" h="46355">
                  <a:moveTo>
                    <a:pt x="29297" y="45985"/>
                  </a:moveTo>
                  <a:lnTo>
                    <a:pt x="30415" y="0"/>
                  </a:lnTo>
                  <a:lnTo>
                    <a:pt x="0" y="34508"/>
                  </a:lnTo>
                  <a:lnTo>
                    <a:pt x="29297" y="45985"/>
                  </a:lnTo>
                  <a:close/>
                </a:path>
              </a:pathLst>
            </a:custGeom>
            <a:ln w="9524">
              <a:solidFill>
                <a:srgbClr val="4BA173"/>
              </a:solidFill>
            </a:ln>
          </p:spPr>
          <p:txBody>
            <a:bodyPr wrap="square" lIns="0" tIns="0" rIns="0" bIns="0" rtlCol="0"/>
            <a:lstStyle/>
            <a:p>
              <a:endParaRPr/>
            </a:p>
          </p:txBody>
        </p:sp>
        <p:pic>
          <p:nvPicPr>
            <p:cNvPr id="34" name="object 34"/>
            <p:cNvPicPr/>
            <p:nvPr/>
          </p:nvPicPr>
          <p:blipFill>
            <a:blip r:embed="rId4" cstate="print"/>
            <a:stretch>
              <a:fillRect/>
            </a:stretch>
          </p:blipFill>
          <p:spPr>
            <a:xfrm>
              <a:off x="6170142" y="2646840"/>
              <a:ext cx="1233723" cy="124717"/>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701599" y="2247265"/>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grpSp>
        <p:nvGrpSpPr>
          <p:cNvPr id="3" name="object 3"/>
          <p:cNvGrpSpPr/>
          <p:nvPr/>
        </p:nvGrpSpPr>
        <p:grpSpPr>
          <a:xfrm>
            <a:off x="5155850" y="1239837"/>
            <a:ext cx="2215515" cy="1315720"/>
            <a:chOff x="5155850" y="1239837"/>
            <a:chExt cx="2215515" cy="1315720"/>
          </a:xfrm>
        </p:grpSpPr>
        <p:sp>
          <p:nvSpPr>
            <p:cNvPr id="4" name="object 4"/>
            <p:cNvSpPr/>
            <p:nvPr/>
          </p:nvSpPr>
          <p:spPr>
            <a:xfrm>
              <a:off x="5160612" y="12446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5" name="object 5"/>
            <p:cNvSpPr/>
            <p:nvPr/>
          </p:nvSpPr>
          <p:spPr>
            <a:xfrm>
              <a:off x="5160612" y="12446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grpSp>
      <p:sp>
        <p:nvSpPr>
          <p:cNvPr id="6" name="object 6"/>
          <p:cNvSpPr txBox="1"/>
          <p:nvPr/>
        </p:nvSpPr>
        <p:spPr>
          <a:xfrm>
            <a:off x="1837237"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sp>
        <p:nvSpPr>
          <p:cNvPr id="8" name="object 8"/>
          <p:cNvSpPr/>
          <p:nvPr/>
        </p:nvSpPr>
        <p:spPr>
          <a:xfrm>
            <a:off x="5240836" y="1743303"/>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sp>
        <p:nvSpPr>
          <p:cNvPr id="9" name="object 9"/>
          <p:cNvSpPr txBox="1"/>
          <p:nvPr/>
        </p:nvSpPr>
        <p:spPr>
          <a:xfrm>
            <a:off x="5240836" y="1743303"/>
            <a:ext cx="1202055" cy="724535"/>
          </a:xfrm>
          <a:prstGeom prst="rect">
            <a:avLst/>
          </a:prstGeom>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090">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10" name="object 10"/>
          <p:cNvSpPr txBox="1"/>
          <p:nvPr/>
        </p:nvSpPr>
        <p:spPr>
          <a:xfrm>
            <a:off x="6559012" y="1315775"/>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090">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11" name="object 11"/>
          <p:cNvSpPr txBox="1"/>
          <p:nvPr/>
        </p:nvSpPr>
        <p:spPr>
          <a:xfrm>
            <a:off x="5264910" y="1383467"/>
            <a:ext cx="77597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grpSp>
        <p:nvGrpSpPr>
          <p:cNvPr id="12" name="object 12"/>
          <p:cNvGrpSpPr/>
          <p:nvPr/>
        </p:nvGrpSpPr>
        <p:grpSpPr>
          <a:xfrm>
            <a:off x="5172673" y="3373437"/>
            <a:ext cx="2215515" cy="1315720"/>
            <a:chOff x="5172673" y="3373437"/>
            <a:chExt cx="2215515" cy="1315720"/>
          </a:xfrm>
        </p:grpSpPr>
        <p:sp>
          <p:nvSpPr>
            <p:cNvPr id="13" name="object 13"/>
            <p:cNvSpPr/>
            <p:nvPr/>
          </p:nvSpPr>
          <p:spPr>
            <a:xfrm>
              <a:off x="5177435"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14" name="object 14"/>
            <p:cNvSpPr/>
            <p:nvPr/>
          </p:nvSpPr>
          <p:spPr>
            <a:xfrm>
              <a:off x="5177435" y="33782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sp>
          <p:nvSpPr>
            <p:cNvPr id="15" name="object 15"/>
            <p:cNvSpPr/>
            <p:nvPr/>
          </p:nvSpPr>
          <p:spPr>
            <a:xfrm>
              <a:off x="5240836" y="3881851"/>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sp>
          <p:nvSpPr>
            <p:cNvPr id="16" name="object 16"/>
            <p:cNvSpPr/>
            <p:nvPr/>
          </p:nvSpPr>
          <p:spPr>
            <a:xfrm>
              <a:off x="5240836" y="3881851"/>
              <a:ext cx="1202055" cy="724535"/>
            </a:xfrm>
            <a:custGeom>
              <a:avLst/>
              <a:gdLst/>
              <a:ahLst/>
              <a:cxnLst/>
              <a:rect l="l" t="t" r="r" b="b"/>
              <a:pathLst>
                <a:path w="1202054" h="724535">
                  <a:moveTo>
                    <a:pt x="0" y="0"/>
                  </a:moveTo>
                  <a:lnTo>
                    <a:pt x="1201799" y="0"/>
                  </a:lnTo>
                  <a:lnTo>
                    <a:pt x="1201799" y="724499"/>
                  </a:lnTo>
                  <a:lnTo>
                    <a:pt x="0" y="724499"/>
                  </a:lnTo>
                  <a:lnTo>
                    <a:pt x="0" y="0"/>
                  </a:lnTo>
                  <a:close/>
                </a:path>
              </a:pathLst>
            </a:custGeom>
            <a:ln w="9524">
              <a:solidFill>
                <a:srgbClr val="4BA173"/>
              </a:solidFill>
            </a:ln>
          </p:spPr>
          <p:txBody>
            <a:bodyPr wrap="square" lIns="0" tIns="0" rIns="0" bIns="0" rtlCol="0"/>
            <a:lstStyle/>
            <a:p>
              <a:endParaRPr/>
            </a:p>
          </p:txBody>
        </p:sp>
      </p:grpSp>
      <p:sp>
        <p:nvSpPr>
          <p:cNvPr id="17" name="object 17"/>
          <p:cNvSpPr txBox="1"/>
          <p:nvPr/>
        </p:nvSpPr>
        <p:spPr>
          <a:xfrm>
            <a:off x="5313861" y="4119514"/>
            <a:ext cx="436880"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grpSp>
        <p:nvGrpSpPr>
          <p:cNvPr id="18" name="object 18"/>
          <p:cNvGrpSpPr/>
          <p:nvPr/>
        </p:nvGrpSpPr>
        <p:grpSpPr>
          <a:xfrm>
            <a:off x="6571098" y="3456486"/>
            <a:ext cx="725170" cy="442595"/>
            <a:chOff x="6571098" y="3456486"/>
            <a:chExt cx="725170" cy="442595"/>
          </a:xfrm>
        </p:grpSpPr>
        <p:sp>
          <p:nvSpPr>
            <p:cNvPr id="19" name="object 19"/>
            <p:cNvSpPr/>
            <p:nvPr/>
          </p:nvSpPr>
          <p:spPr>
            <a:xfrm>
              <a:off x="6575860" y="3461249"/>
              <a:ext cx="715645" cy="433070"/>
            </a:xfrm>
            <a:custGeom>
              <a:avLst/>
              <a:gdLst/>
              <a:ahLst/>
              <a:cxnLst/>
              <a:rect l="l" t="t" r="r" b="b"/>
              <a:pathLst>
                <a:path w="715645" h="433070">
                  <a:moveTo>
                    <a:pt x="715199" y="432599"/>
                  </a:moveTo>
                  <a:lnTo>
                    <a:pt x="0" y="432599"/>
                  </a:lnTo>
                  <a:lnTo>
                    <a:pt x="0" y="0"/>
                  </a:lnTo>
                  <a:lnTo>
                    <a:pt x="715199" y="0"/>
                  </a:lnTo>
                  <a:lnTo>
                    <a:pt x="715199" y="432599"/>
                  </a:lnTo>
                  <a:close/>
                </a:path>
              </a:pathLst>
            </a:custGeom>
            <a:solidFill>
              <a:srgbClr val="63D197"/>
            </a:solidFill>
          </p:spPr>
          <p:txBody>
            <a:bodyPr wrap="square" lIns="0" tIns="0" rIns="0" bIns="0" rtlCol="0"/>
            <a:lstStyle/>
            <a:p>
              <a:endParaRPr/>
            </a:p>
          </p:txBody>
        </p:sp>
        <p:sp>
          <p:nvSpPr>
            <p:cNvPr id="20" name="object 20"/>
            <p:cNvSpPr/>
            <p:nvPr/>
          </p:nvSpPr>
          <p:spPr>
            <a:xfrm>
              <a:off x="6575860" y="3461249"/>
              <a:ext cx="715645" cy="433070"/>
            </a:xfrm>
            <a:custGeom>
              <a:avLst/>
              <a:gdLst/>
              <a:ahLst/>
              <a:cxnLst/>
              <a:rect l="l" t="t" r="r" b="b"/>
              <a:pathLst>
                <a:path w="715645" h="433070">
                  <a:moveTo>
                    <a:pt x="0" y="0"/>
                  </a:moveTo>
                  <a:lnTo>
                    <a:pt x="715199" y="0"/>
                  </a:lnTo>
                  <a:lnTo>
                    <a:pt x="715199" y="432599"/>
                  </a:lnTo>
                  <a:lnTo>
                    <a:pt x="0" y="432599"/>
                  </a:lnTo>
                  <a:lnTo>
                    <a:pt x="0" y="0"/>
                  </a:lnTo>
                  <a:close/>
                </a:path>
              </a:pathLst>
            </a:custGeom>
            <a:ln w="9524">
              <a:solidFill>
                <a:srgbClr val="4BA173"/>
              </a:solidFill>
            </a:ln>
          </p:spPr>
          <p:txBody>
            <a:bodyPr wrap="square" lIns="0" tIns="0" rIns="0" bIns="0" rtlCol="0"/>
            <a:lstStyle/>
            <a:p>
              <a:endParaRPr/>
            </a:p>
          </p:txBody>
        </p:sp>
      </p:grpSp>
      <p:sp>
        <p:nvSpPr>
          <p:cNvPr id="21" name="object 21"/>
          <p:cNvSpPr txBox="1"/>
          <p:nvPr/>
        </p:nvSpPr>
        <p:spPr>
          <a:xfrm>
            <a:off x="6648886" y="3552961"/>
            <a:ext cx="470534" cy="238760"/>
          </a:xfrm>
          <a:prstGeom prst="rect">
            <a:avLst/>
          </a:prstGeom>
        </p:spPr>
        <p:txBody>
          <a:bodyPr vert="horz" wrap="square" lIns="0" tIns="12700" rIns="0" bIns="0" rtlCol="0">
            <a:spAutoFit/>
          </a:bodyPr>
          <a:lstStyle/>
          <a:p>
            <a:pPr marL="12700">
              <a:lnSpc>
                <a:spcPct val="100000"/>
              </a:lnSpc>
              <a:spcBef>
                <a:spcPts val="100"/>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22" name="object 22"/>
          <p:cNvSpPr txBox="1"/>
          <p:nvPr/>
        </p:nvSpPr>
        <p:spPr>
          <a:xfrm>
            <a:off x="5264908" y="3507414"/>
            <a:ext cx="77470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23" name="object 23"/>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24" name="object 24"/>
          <p:cNvGrpSpPr/>
          <p:nvPr/>
        </p:nvGrpSpPr>
        <p:grpSpPr>
          <a:xfrm>
            <a:off x="3501582" y="1743612"/>
            <a:ext cx="3420110" cy="2505710"/>
            <a:chOff x="3501582" y="1743612"/>
            <a:chExt cx="3420110" cy="2505710"/>
          </a:xfrm>
        </p:grpSpPr>
        <p:sp>
          <p:nvSpPr>
            <p:cNvPr id="25" name="object 25"/>
            <p:cNvSpPr/>
            <p:nvPr/>
          </p:nvSpPr>
          <p:spPr>
            <a:xfrm>
              <a:off x="3501582"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26" name="object 26"/>
            <p:cNvSpPr/>
            <p:nvPr/>
          </p:nvSpPr>
          <p:spPr>
            <a:xfrm>
              <a:off x="4477036"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27" name="object 27"/>
            <p:cNvSpPr/>
            <p:nvPr/>
          </p:nvSpPr>
          <p:spPr>
            <a:xfrm>
              <a:off x="4453211" y="3051820"/>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28" name="object 28"/>
            <p:cNvSpPr/>
            <p:nvPr/>
          </p:nvSpPr>
          <p:spPr>
            <a:xfrm>
              <a:off x="4453211" y="3051820"/>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sp>
          <p:nvSpPr>
            <p:cNvPr id="29" name="object 29"/>
            <p:cNvSpPr/>
            <p:nvPr/>
          </p:nvSpPr>
          <p:spPr>
            <a:xfrm>
              <a:off x="4496159" y="1748375"/>
              <a:ext cx="2420620" cy="1265555"/>
            </a:xfrm>
            <a:custGeom>
              <a:avLst/>
              <a:gdLst/>
              <a:ahLst/>
              <a:cxnLst/>
              <a:rect l="l" t="t" r="r" b="b"/>
              <a:pathLst>
                <a:path w="2420620" h="1265555">
                  <a:moveTo>
                    <a:pt x="2420452" y="0"/>
                  </a:moveTo>
                  <a:lnTo>
                    <a:pt x="0" y="1265323"/>
                  </a:lnTo>
                </a:path>
              </a:pathLst>
            </a:custGeom>
            <a:ln w="9524">
              <a:solidFill>
                <a:srgbClr val="4BA173"/>
              </a:solidFill>
            </a:ln>
          </p:spPr>
          <p:txBody>
            <a:bodyPr wrap="square" lIns="0" tIns="0" rIns="0" bIns="0" rtlCol="0"/>
            <a:lstStyle/>
            <a:p>
              <a:endParaRPr/>
            </a:p>
          </p:txBody>
        </p:sp>
      </p:grpSp>
      <p:sp>
        <p:nvSpPr>
          <p:cNvPr id="30" name="object 30"/>
          <p:cNvSpPr txBox="1"/>
          <p:nvPr/>
        </p:nvSpPr>
        <p:spPr>
          <a:xfrm>
            <a:off x="6640362" y="1844300"/>
            <a:ext cx="586740" cy="572770"/>
          </a:xfrm>
          <a:prstGeom prst="rect">
            <a:avLst/>
          </a:prstGeom>
          <a:ln w="9524">
            <a:solidFill>
              <a:srgbClr val="000000"/>
            </a:solidFill>
          </a:ln>
        </p:spPr>
        <p:txBody>
          <a:bodyPr vert="horz" wrap="square" lIns="0" tIns="78740" rIns="0" bIns="0" rtlCol="0">
            <a:spAutoFit/>
          </a:bodyPr>
          <a:lstStyle/>
          <a:p>
            <a:pPr marL="85725">
              <a:lnSpc>
                <a:spcPct val="100000"/>
              </a:lnSpc>
              <a:spcBef>
                <a:spcPts val="620"/>
              </a:spcBef>
            </a:pPr>
            <a:r>
              <a:rPr sz="1400" spc="-105" dirty="0">
                <a:latin typeface="Verdana"/>
                <a:cs typeface="Verdana"/>
              </a:rPr>
              <a:t>Task</a:t>
            </a:r>
            <a:endParaRPr sz="1400">
              <a:latin typeface="Verdana"/>
              <a:cs typeface="Verdana"/>
            </a:endParaRPr>
          </a:p>
        </p:txBody>
      </p:sp>
      <p:grpSp>
        <p:nvGrpSpPr>
          <p:cNvPr id="31" name="object 31"/>
          <p:cNvGrpSpPr/>
          <p:nvPr/>
        </p:nvGrpSpPr>
        <p:grpSpPr>
          <a:xfrm>
            <a:off x="4440659" y="1756577"/>
            <a:ext cx="2963545" cy="2485390"/>
            <a:chOff x="4440659" y="1756577"/>
            <a:chExt cx="2963545" cy="2485390"/>
          </a:xfrm>
        </p:grpSpPr>
        <p:pic>
          <p:nvPicPr>
            <p:cNvPr id="32" name="object 32"/>
            <p:cNvPicPr/>
            <p:nvPr/>
          </p:nvPicPr>
          <p:blipFill>
            <a:blip r:embed="rId3" cstate="print"/>
            <a:stretch>
              <a:fillRect/>
            </a:stretch>
          </p:blipFill>
          <p:spPr>
            <a:xfrm>
              <a:off x="4440659" y="2935116"/>
              <a:ext cx="2771278" cy="1141770"/>
            </a:xfrm>
            <a:prstGeom prst="rect">
              <a:avLst/>
            </a:prstGeom>
          </p:spPr>
        </p:pic>
        <p:sp>
          <p:nvSpPr>
            <p:cNvPr id="33" name="object 33"/>
            <p:cNvSpPr/>
            <p:nvPr/>
          </p:nvSpPr>
          <p:spPr>
            <a:xfrm>
              <a:off x="5941612" y="1801587"/>
              <a:ext cx="954405" cy="2435860"/>
            </a:xfrm>
            <a:custGeom>
              <a:avLst/>
              <a:gdLst/>
              <a:ahLst/>
              <a:cxnLst/>
              <a:rect l="l" t="t" r="r" b="b"/>
              <a:pathLst>
                <a:path w="954404" h="2435860">
                  <a:moveTo>
                    <a:pt x="0" y="2435587"/>
                  </a:moveTo>
                  <a:lnTo>
                    <a:pt x="954153" y="0"/>
                  </a:lnTo>
                </a:path>
              </a:pathLst>
            </a:custGeom>
            <a:ln w="9524">
              <a:solidFill>
                <a:srgbClr val="4BA173"/>
              </a:solidFill>
            </a:ln>
          </p:spPr>
          <p:txBody>
            <a:bodyPr wrap="square" lIns="0" tIns="0" rIns="0" bIns="0" rtlCol="0"/>
            <a:lstStyle/>
            <a:p>
              <a:endParaRPr/>
            </a:p>
          </p:txBody>
        </p:sp>
        <p:sp>
          <p:nvSpPr>
            <p:cNvPr id="34" name="object 34"/>
            <p:cNvSpPr/>
            <p:nvPr/>
          </p:nvSpPr>
          <p:spPr>
            <a:xfrm>
              <a:off x="6881117" y="1761340"/>
              <a:ext cx="30480" cy="46355"/>
            </a:xfrm>
            <a:custGeom>
              <a:avLst/>
              <a:gdLst/>
              <a:ahLst/>
              <a:cxnLst/>
              <a:rect l="l" t="t" r="r" b="b"/>
              <a:pathLst>
                <a:path w="30479" h="46355">
                  <a:moveTo>
                    <a:pt x="29297" y="45985"/>
                  </a:moveTo>
                  <a:lnTo>
                    <a:pt x="0" y="34508"/>
                  </a:lnTo>
                  <a:lnTo>
                    <a:pt x="30415" y="0"/>
                  </a:lnTo>
                  <a:lnTo>
                    <a:pt x="29297" y="45985"/>
                  </a:lnTo>
                  <a:close/>
                </a:path>
              </a:pathLst>
            </a:custGeom>
            <a:solidFill>
              <a:srgbClr val="4BA173"/>
            </a:solidFill>
          </p:spPr>
          <p:txBody>
            <a:bodyPr wrap="square" lIns="0" tIns="0" rIns="0" bIns="0" rtlCol="0"/>
            <a:lstStyle/>
            <a:p>
              <a:endParaRPr/>
            </a:p>
          </p:txBody>
        </p:sp>
        <p:sp>
          <p:nvSpPr>
            <p:cNvPr id="35" name="object 35"/>
            <p:cNvSpPr/>
            <p:nvPr/>
          </p:nvSpPr>
          <p:spPr>
            <a:xfrm>
              <a:off x="6881117" y="1761340"/>
              <a:ext cx="30480" cy="46355"/>
            </a:xfrm>
            <a:custGeom>
              <a:avLst/>
              <a:gdLst/>
              <a:ahLst/>
              <a:cxnLst/>
              <a:rect l="l" t="t" r="r" b="b"/>
              <a:pathLst>
                <a:path w="30479" h="46355">
                  <a:moveTo>
                    <a:pt x="29297" y="45985"/>
                  </a:moveTo>
                  <a:lnTo>
                    <a:pt x="30415" y="0"/>
                  </a:lnTo>
                  <a:lnTo>
                    <a:pt x="0" y="34508"/>
                  </a:lnTo>
                  <a:lnTo>
                    <a:pt x="29297" y="45985"/>
                  </a:lnTo>
                  <a:close/>
                </a:path>
              </a:pathLst>
            </a:custGeom>
            <a:ln w="9524">
              <a:solidFill>
                <a:srgbClr val="4BA173"/>
              </a:solidFill>
            </a:ln>
          </p:spPr>
          <p:txBody>
            <a:bodyPr wrap="square" lIns="0" tIns="0" rIns="0" bIns="0" rtlCol="0"/>
            <a:lstStyle/>
            <a:p>
              <a:endParaRPr/>
            </a:p>
          </p:txBody>
        </p:sp>
        <p:pic>
          <p:nvPicPr>
            <p:cNvPr id="36" name="object 36"/>
            <p:cNvPicPr/>
            <p:nvPr/>
          </p:nvPicPr>
          <p:blipFill>
            <a:blip r:embed="rId4" cstate="print"/>
            <a:stretch>
              <a:fillRect/>
            </a:stretch>
          </p:blipFill>
          <p:spPr>
            <a:xfrm>
              <a:off x="6170141" y="2646840"/>
              <a:ext cx="1233723" cy="124717"/>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1549199" y="2230401"/>
            <a:ext cx="2743835" cy="1619885"/>
          </a:xfrm>
          <a:prstGeom prst="rect">
            <a:avLst/>
          </a:prstGeom>
          <a:solidFill>
            <a:srgbClr val="F9CB9B"/>
          </a:solidFill>
          <a:ln w="9524">
            <a:solidFill>
              <a:srgbClr val="595959"/>
            </a:solidFill>
          </a:ln>
        </p:spPr>
        <p:txBody>
          <a:bodyPr vert="horz" wrap="square" lIns="0" tIns="119380" rIns="0" bIns="0" rtlCol="0">
            <a:spAutoFit/>
          </a:bodyPr>
          <a:lstStyle/>
          <a:p>
            <a:pPr marL="159385">
              <a:lnSpc>
                <a:spcPct val="100000"/>
              </a:lnSpc>
              <a:spcBef>
                <a:spcPts val="940"/>
              </a:spcBef>
            </a:pPr>
            <a:r>
              <a:rPr sz="1400" spc="-85" dirty="0">
                <a:latin typeface="Verdana"/>
                <a:cs typeface="Verdana"/>
              </a:rPr>
              <a:t>Resourc</a:t>
            </a:r>
            <a:r>
              <a:rPr sz="1400" spc="-80" dirty="0">
                <a:latin typeface="Verdana"/>
                <a:cs typeface="Verdana"/>
              </a:rPr>
              <a:t>e</a:t>
            </a:r>
            <a:r>
              <a:rPr sz="1400" spc="-150" dirty="0">
                <a:latin typeface="Verdana"/>
                <a:cs typeface="Verdana"/>
              </a:rPr>
              <a:t> </a:t>
            </a:r>
            <a:r>
              <a:rPr sz="1400" spc="-65" dirty="0">
                <a:latin typeface="Verdana"/>
                <a:cs typeface="Verdana"/>
              </a:rPr>
              <a:t>Manager</a:t>
            </a:r>
            <a:endParaRPr sz="1400">
              <a:latin typeface="Verdana"/>
              <a:cs typeface="Verdana"/>
            </a:endParaRPr>
          </a:p>
        </p:txBody>
      </p:sp>
      <p:pic>
        <p:nvPicPr>
          <p:cNvPr id="2" name="object 2"/>
          <p:cNvPicPr/>
          <p:nvPr/>
        </p:nvPicPr>
        <p:blipFill>
          <a:blip r:embed="rId2" cstate="print"/>
          <a:stretch>
            <a:fillRect/>
          </a:stretch>
        </p:blipFill>
        <p:spPr>
          <a:xfrm>
            <a:off x="400550" y="444801"/>
            <a:ext cx="4804670" cy="239166"/>
          </a:xfrm>
          <a:prstGeom prst="rect">
            <a:avLst/>
          </a:prstGeom>
        </p:spPr>
      </p:pic>
      <p:grpSp>
        <p:nvGrpSpPr>
          <p:cNvPr id="3" name="object 3"/>
          <p:cNvGrpSpPr/>
          <p:nvPr/>
        </p:nvGrpSpPr>
        <p:grpSpPr>
          <a:xfrm>
            <a:off x="5003450" y="1239837"/>
            <a:ext cx="2215515" cy="1315720"/>
            <a:chOff x="5003450" y="1239837"/>
            <a:chExt cx="2215515" cy="1315720"/>
          </a:xfrm>
        </p:grpSpPr>
        <p:sp>
          <p:nvSpPr>
            <p:cNvPr id="4" name="object 4"/>
            <p:cNvSpPr/>
            <p:nvPr/>
          </p:nvSpPr>
          <p:spPr>
            <a:xfrm>
              <a:off x="5008212" y="12446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5" name="object 5"/>
            <p:cNvSpPr/>
            <p:nvPr/>
          </p:nvSpPr>
          <p:spPr>
            <a:xfrm>
              <a:off x="5008212" y="12446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grpSp>
      <p:sp>
        <p:nvSpPr>
          <p:cNvPr id="6" name="object 6"/>
          <p:cNvSpPr txBox="1"/>
          <p:nvPr/>
        </p:nvSpPr>
        <p:spPr>
          <a:xfrm>
            <a:off x="1684837" y="2705199"/>
            <a:ext cx="2378710" cy="1009650"/>
          </a:xfrm>
          <a:prstGeom prst="rect">
            <a:avLst/>
          </a:prstGeom>
          <a:solidFill>
            <a:srgbClr val="E69137"/>
          </a:solidFill>
          <a:ln w="9524">
            <a:solidFill>
              <a:srgbClr val="000000"/>
            </a:solidFill>
          </a:ln>
        </p:spPr>
        <p:txBody>
          <a:bodyPr vert="horz" wrap="square" lIns="0" tIns="0" rIns="0" bIns="0" rtlCol="0">
            <a:spAutoFit/>
          </a:bodyPr>
          <a:lstStyle/>
          <a:p>
            <a:pPr>
              <a:lnSpc>
                <a:spcPct val="100000"/>
              </a:lnSpc>
            </a:pPr>
            <a:endParaRPr sz="1700">
              <a:latin typeface="Times New Roman"/>
              <a:cs typeface="Times New Roman"/>
            </a:endParaRPr>
          </a:p>
          <a:p>
            <a:pPr marL="85725">
              <a:lnSpc>
                <a:spcPct val="100000"/>
              </a:lnSpc>
              <a:spcBef>
                <a:spcPts val="1135"/>
              </a:spcBef>
            </a:pPr>
            <a:r>
              <a:rPr sz="1400" spc="-85" dirty="0">
                <a:latin typeface="Verdana"/>
                <a:cs typeface="Verdana"/>
              </a:rPr>
              <a:t>Capacit</a:t>
            </a:r>
            <a:r>
              <a:rPr sz="1400" spc="-90" dirty="0">
                <a:latin typeface="Verdana"/>
                <a:cs typeface="Verdana"/>
              </a:rPr>
              <a:t>y</a:t>
            </a:r>
            <a:r>
              <a:rPr sz="1400" spc="-150" dirty="0">
                <a:latin typeface="Verdana"/>
                <a:cs typeface="Verdana"/>
              </a:rPr>
              <a:t> </a:t>
            </a:r>
            <a:r>
              <a:rPr sz="1400" spc="-90" dirty="0">
                <a:latin typeface="Verdana"/>
                <a:cs typeface="Verdana"/>
              </a:rPr>
              <a:t>Scheduler</a:t>
            </a:r>
            <a:endParaRPr sz="1400">
              <a:latin typeface="Verdana"/>
              <a:cs typeface="Verdana"/>
            </a:endParaRPr>
          </a:p>
        </p:txBody>
      </p:sp>
      <p:grpSp>
        <p:nvGrpSpPr>
          <p:cNvPr id="8" name="object 8"/>
          <p:cNvGrpSpPr/>
          <p:nvPr/>
        </p:nvGrpSpPr>
        <p:grpSpPr>
          <a:xfrm>
            <a:off x="5083673" y="1738540"/>
            <a:ext cx="1211580" cy="734060"/>
            <a:chOff x="5083673" y="1738540"/>
            <a:chExt cx="1211580" cy="734060"/>
          </a:xfrm>
        </p:grpSpPr>
        <p:sp>
          <p:nvSpPr>
            <p:cNvPr id="9" name="object 9"/>
            <p:cNvSpPr/>
            <p:nvPr/>
          </p:nvSpPr>
          <p:spPr>
            <a:xfrm>
              <a:off x="5088436" y="1743303"/>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sp>
          <p:nvSpPr>
            <p:cNvPr id="10" name="object 10"/>
            <p:cNvSpPr/>
            <p:nvPr/>
          </p:nvSpPr>
          <p:spPr>
            <a:xfrm>
              <a:off x="5088436" y="1743303"/>
              <a:ext cx="1202055" cy="724535"/>
            </a:xfrm>
            <a:custGeom>
              <a:avLst/>
              <a:gdLst/>
              <a:ahLst/>
              <a:cxnLst/>
              <a:rect l="l" t="t" r="r" b="b"/>
              <a:pathLst>
                <a:path w="1202054" h="724535">
                  <a:moveTo>
                    <a:pt x="0" y="0"/>
                  </a:moveTo>
                  <a:lnTo>
                    <a:pt x="1201799" y="0"/>
                  </a:lnTo>
                  <a:lnTo>
                    <a:pt x="1201799" y="724499"/>
                  </a:lnTo>
                  <a:lnTo>
                    <a:pt x="0" y="724499"/>
                  </a:lnTo>
                  <a:lnTo>
                    <a:pt x="0" y="0"/>
                  </a:lnTo>
                  <a:close/>
                </a:path>
              </a:pathLst>
            </a:custGeom>
            <a:ln w="9524">
              <a:solidFill>
                <a:srgbClr val="4BA173"/>
              </a:solidFill>
            </a:ln>
          </p:spPr>
          <p:txBody>
            <a:bodyPr wrap="square" lIns="0" tIns="0" rIns="0" bIns="0" rtlCol="0"/>
            <a:lstStyle/>
            <a:p>
              <a:endParaRPr/>
            </a:p>
          </p:txBody>
        </p:sp>
      </p:grpSp>
      <p:sp>
        <p:nvSpPr>
          <p:cNvPr id="11" name="object 11"/>
          <p:cNvSpPr txBox="1"/>
          <p:nvPr/>
        </p:nvSpPr>
        <p:spPr>
          <a:xfrm>
            <a:off x="5161461" y="1980966"/>
            <a:ext cx="394335"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12" name="object 12"/>
          <p:cNvSpPr txBox="1"/>
          <p:nvPr/>
        </p:nvSpPr>
        <p:spPr>
          <a:xfrm>
            <a:off x="6406612" y="1315775"/>
            <a:ext cx="715645" cy="427990"/>
          </a:xfrm>
          <a:prstGeom prst="rect">
            <a:avLst/>
          </a:prstGeom>
          <a:solidFill>
            <a:srgbClr val="63D197"/>
          </a:solidFill>
          <a:ln w="9524">
            <a:solidFill>
              <a:srgbClr val="4BA173"/>
            </a:solidFill>
          </a:ln>
        </p:spPr>
        <p:txBody>
          <a:bodyPr vert="horz" wrap="square" lIns="0" tIns="104139" rIns="0" bIns="0" rtlCol="0">
            <a:spAutoFit/>
          </a:bodyPr>
          <a:lstStyle/>
          <a:p>
            <a:pPr marL="85090">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13" name="object 13"/>
          <p:cNvSpPr txBox="1"/>
          <p:nvPr/>
        </p:nvSpPr>
        <p:spPr>
          <a:xfrm>
            <a:off x="5112510" y="1383467"/>
            <a:ext cx="77597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p:txBody>
      </p:sp>
      <p:grpSp>
        <p:nvGrpSpPr>
          <p:cNvPr id="14" name="object 14"/>
          <p:cNvGrpSpPr/>
          <p:nvPr/>
        </p:nvGrpSpPr>
        <p:grpSpPr>
          <a:xfrm>
            <a:off x="5020273" y="3373437"/>
            <a:ext cx="2215515" cy="1315720"/>
            <a:chOff x="5020273" y="3373437"/>
            <a:chExt cx="2215515" cy="1315720"/>
          </a:xfrm>
        </p:grpSpPr>
        <p:sp>
          <p:nvSpPr>
            <p:cNvPr id="15" name="object 15"/>
            <p:cNvSpPr/>
            <p:nvPr/>
          </p:nvSpPr>
          <p:spPr>
            <a:xfrm>
              <a:off x="5025035" y="3378200"/>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16" name="object 16"/>
            <p:cNvSpPr/>
            <p:nvPr/>
          </p:nvSpPr>
          <p:spPr>
            <a:xfrm>
              <a:off x="5025035" y="3378200"/>
              <a:ext cx="2205990" cy="1306195"/>
            </a:xfrm>
            <a:custGeom>
              <a:avLst/>
              <a:gdLst/>
              <a:ahLst/>
              <a:cxnLst/>
              <a:rect l="l" t="t" r="r" b="b"/>
              <a:pathLst>
                <a:path w="2205990" h="1306195">
                  <a:moveTo>
                    <a:pt x="0" y="0"/>
                  </a:moveTo>
                  <a:lnTo>
                    <a:pt x="2205899" y="0"/>
                  </a:lnTo>
                  <a:lnTo>
                    <a:pt x="2205899" y="1306199"/>
                  </a:lnTo>
                  <a:lnTo>
                    <a:pt x="0" y="1306199"/>
                  </a:lnTo>
                  <a:lnTo>
                    <a:pt x="0" y="0"/>
                  </a:lnTo>
                  <a:close/>
                </a:path>
              </a:pathLst>
            </a:custGeom>
            <a:ln w="9524">
              <a:solidFill>
                <a:srgbClr val="4BA173"/>
              </a:solidFill>
            </a:ln>
          </p:spPr>
          <p:txBody>
            <a:bodyPr wrap="square" lIns="0" tIns="0" rIns="0" bIns="0" rtlCol="0"/>
            <a:lstStyle/>
            <a:p>
              <a:endParaRPr/>
            </a:p>
          </p:txBody>
        </p:sp>
        <p:sp>
          <p:nvSpPr>
            <p:cNvPr id="17" name="object 17"/>
            <p:cNvSpPr/>
            <p:nvPr/>
          </p:nvSpPr>
          <p:spPr>
            <a:xfrm>
              <a:off x="5088436" y="3881851"/>
              <a:ext cx="1202055" cy="724535"/>
            </a:xfrm>
            <a:custGeom>
              <a:avLst/>
              <a:gdLst/>
              <a:ahLst/>
              <a:cxnLst/>
              <a:rect l="l" t="t" r="r" b="b"/>
              <a:pathLst>
                <a:path w="1202054" h="724535">
                  <a:moveTo>
                    <a:pt x="1201799" y="724499"/>
                  </a:moveTo>
                  <a:lnTo>
                    <a:pt x="0" y="724499"/>
                  </a:lnTo>
                  <a:lnTo>
                    <a:pt x="0" y="0"/>
                  </a:lnTo>
                  <a:lnTo>
                    <a:pt x="1201799" y="0"/>
                  </a:lnTo>
                  <a:lnTo>
                    <a:pt x="1201799" y="724499"/>
                  </a:lnTo>
                  <a:close/>
                </a:path>
              </a:pathLst>
            </a:custGeom>
            <a:solidFill>
              <a:srgbClr val="63D197"/>
            </a:solidFill>
          </p:spPr>
          <p:txBody>
            <a:bodyPr wrap="square" lIns="0" tIns="0" rIns="0" bIns="0" rtlCol="0"/>
            <a:lstStyle/>
            <a:p>
              <a:endParaRPr/>
            </a:p>
          </p:txBody>
        </p:sp>
        <p:sp>
          <p:nvSpPr>
            <p:cNvPr id="18" name="object 18"/>
            <p:cNvSpPr/>
            <p:nvPr/>
          </p:nvSpPr>
          <p:spPr>
            <a:xfrm>
              <a:off x="5088436" y="3881851"/>
              <a:ext cx="1202055" cy="724535"/>
            </a:xfrm>
            <a:custGeom>
              <a:avLst/>
              <a:gdLst/>
              <a:ahLst/>
              <a:cxnLst/>
              <a:rect l="l" t="t" r="r" b="b"/>
              <a:pathLst>
                <a:path w="1202054" h="724535">
                  <a:moveTo>
                    <a:pt x="0" y="0"/>
                  </a:moveTo>
                  <a:lnTo>
                    <a:pt x="1201799" y="0"/>
                  </a:lnTo>
                  <a:lnTo>
                    <a:pt x="1201799" y="724499"/>
                  </a:lnTo>
                  <a:lnTo>
                    <a:pt x="0" y="724499"/>
                  </a:lnTo>
                  <a:lnTo>
                    <a:pt x="0" y="0"/>
                  </a:lnTo>
                  <a:close/>
                </a:path>
              </a:pathLst>
            </a:custGeom>
            <a:ln w="9524">
              <a:solidFill>
                <a:srgbClr val="4BA173"/>
              </a:solidFill>
            </a:ln>
          </p:spPr>
          <p:txBody>
            <a:bodyPr wrap="square" lIns="0" tIns="0" rIns="0" bIns="0" rtlCol="0"/>
            <a:lstStyle/>
            <a:p>
              <a:endParaRPr/>
            </a:p>
          </p:txBody>
        </p:sp>
      </p:grpSp>
      <p:sp>
        <p:nvSpPr>
          <p:cNvPr id="19" name="object 19"/>
          <p:cNvSpPr txBox="1"/>
          <p:nvPr/>
        </p:nvSpPr>
        <p:spPr>
          <a:xfrm>
            <a:off x="5161461" y="4119514"/>
            <a:ext cx="436880" cy="238760"/>
          </a:xfrm>
          <a:prstGeom prst="rect">
            <a:avLst/>
          </a:prstGeom>
        </p:spPr>
        <p:txBody>
          <a:bodyPr vert="horz" wrap="square" lIns="0" tIns="12700" rIns="0" bIns="0" rtlCol="0">
            <a:spAutoFit/>
          </a:bodyPr>
          <a:lstStyle/>
          <a:p>
            <a:pPr marL="12700">
              <a:lnSpc>
                <a:spcPct val="100000"/>
              </a:lnSpc>
              <a:spcBef>
                <a:spcPts val="100"/>
              </a:spcBef>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grpSp>
        <p:nvGrpSpPr>
          <p:cNvPr id="20" name="object 20"/>
          <p:cNvGrpSpPr/>
          <p:nvPr/>
        </p:nvGrpSpPr>
        <p:grpSpPr>
          <a:xfrm>
            <a:off x="6418698" y="3456486"/>
            <a:ext cx="725170" cy="442595"/>
            <a:chOff x="6418698" y="3456486"/>
            <a:chExt cx="725170" cy="442595"/>
          </a:xfrm>
        </p:grpSpPr>
        <p:sp>
          <p:nvSpPr>
            <p:cNvPr id="21" name="object 21"/>
            <p:cNvSpPr/>
            <p:nvPr/>
          </p:nvSpPr>
          <p:spPr>
            <a:xfrm>
              <a:off x="6423461" y="3461249"/>
              <a:ext cx="715645" cy="433070"/>
            </a:xfrm>
            <a:custGeom>
              <a:avLst/>
              <a:gdLst/>
              <a:ahLst/>
              <a:cxnLst/>
              <a:rect l="l" t="t" r="r" b="b"/>
              <a:pathLst>
                <a:path w="715645" h="433070">
                  <a:moveTo>
                    <a:pt x="715199" y="432599"/>
                  </a:moveTo>
                  <a:lnTo>
                    <a:pt x="0" y="432599"/>
                  </a:lnTo>
                  <a:lnTo>
                    <a:pt x="0" y="0"/>
                  </a:lnTo>
                  <a:lnTo>
                    <a:pt x="715199" y="0"/>
                  </a:lnTo>
                  <a:lnTo>
                    <a:pt x="715199" y="432599"/>
                  </a:lnTo>
                  <a:close/>
                </a:path>
              </a:pathLst>
            </a:custGeom>
            <a:solidFill>
              <a:srgbClr val="63D197"/>
            </a:solidFill>
          </p:spPr>
          <p:txBody>
            <a:bodyPr wrap="square" lIns="0" tIns="0" rIns="0" bIns="0" rtlCol="0"/>
            <a:lstStyle/>
            <a:p>
              <a:endParaRPr/>
            </a:p>
          </p:txBody>
        </p:sp>
        <p:sp>
          <p:nvSpPr>
            <p:cNvPr id="22" name="object 22"/>
            <p:cNvSpPr/>
            <p:nvPr/>
          </p:nvSpPr>
          <p:spPr>
            <a:xfrm>
              <a:off x="6423461" y="3461249"/>
              <a:ext cx="715645" cy="433070"/>
            </a:xfrm>
            <a:custGeom>
              <a:avLst/>
              <a:gdLst/>
              <a:ahLst/>
              <a:cxnLst/>
              <a:rect l="l" t="t" r="r" b="b"/>
              <a:pathLst>
                <a:path w="715645" h="433070">
                  <a:moveTo>
                    <a:pt x="0" y="0"/>
                  </a:moveTo>
                  <a:lnTo>
                    <a:pt x="715199" y="0"/>
                  </a:lnTo>
                  <a:lnTo>
                    <a:pt x="715199" y="432599"/>
                  </a:lnTo>
                  <a:lnTo>
                    <a:pt x="0" y="432599"/>
                  </a:lnTo>
                  <a:lnTo>
                    <a:pt x="0" y="0"/>
                  </a:lnTo>
                  <a:close/>
                </a:path>
              </a:pathLst>
            </a:custGeom>
            <a:ln w="9524">
              <a:solidFill>
                <a:srgbClr val="4BA173"/>
              </a:solidFill>
            </a:ln>
          </p:spPr>
          <p:txBody>
            <a:bodyPr wrap="square" lIns="0" tIns="0" rIns="0" bIns="0" rtlCol="0"/>
            <a:lstStyle/>
            <a:p>
              <a:endParaRPr/>
            </a:p>
          </p:txBody>
        </p:sp>
      </p:grpSp>
      <p:sp>
        <p:nvSpPr>
          <p:cNvPr id="23" name="object 23"/>
          <p:cNvSpPr txBox="1"/>
          <p:nvPr/>
        </p:nvSpPr>
        <p:spPr>
          <a:xfrm>
            <a:off x="6496486" y="3552961"/>
            <a:ext cx="470534" cy="238760"/>
          </a:xfrm>
          <a:prstGeom prst="rect">
            <a:avLst/>
          </a:prstGeom>
        </p:spPr>
        <p:txBody>
          <a:bodyPr vert="horz" wrap="square" lIns="0" tIns="12700" rIns="0" bIns="0" rtlCol="0">
            <a:spAutoFit/>
          </a:bodyPr>
          <a:lstStyle/>
          <a:p>
            <a:pPr marL="12700">
              <a:lnSpc>
                <a:spcPct val="100000"/>
              </a:lnSpc>
              <a:spcBef>
                <a:spcPts val="100"/>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24" name="object 24"/>
          <p:cNvSpPr txBox="1"/>
          <p:nvPr/>
        </p:nvSpPr>
        <p:spPr>
          <a:xfrm>
            <a:off x="5112508" y="3507414"/>
            <a:ext cx="774700" cy="238760"/>
          </a:xfrm>
          <a:prstGeom prst="rect">
            <a:avLst/>
          </a:prstGeom>
        </p:spPr>
        <p:txBody>
          <a:bodyPr vert="horz" wrap="square" lIns="0" tIns="12700" rIns="0" bIns="0" rtlCol="0">
            <a:spAutoFit/>
          </a:bodyPr>
          <a:lstStyle/>
          <a:p>
            <a:pPr marL="12700">
              <a:lnSpc>
                <a:spcPct val="100000"/>
              </a:lnSpc>
              <a:spcBef>
                <a:spcPts val="10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p:txBody>
      </p:sp>
      <p:sp>
        <p:nvSpPr>
          <p:cNvPr id="25" name="object 25"/>
          <p:cNvSpPr txBox="1">
            <a:spLocks noGrp="1"/>
          </p:cNvSpPr>
          <p:nvPr>
            <p:ph type="title"/>
          </p:nvPr>
        </p:nvSpPr>
        <p:spPr>
          <a:prstGeom prst="rect">
            <a:avLst/>
          </a:prstGeom>
        </p:spPr>
        <p:txBody>
          <a:bodyPr vert="horz" wrap="square" lIns="0" tIns="22860" rIns="0" bIns="0" rtlCol="0">
            <a:spAutoFit/>
          </a:bodyPr>
          <a:lstStyle/>
          <a:p>
            <a:pPr marL="5967095" marR="5080">
              <a:lnSpc>
                <a:spcPts val="1650"/>
              </a:lnSpc>
              <a:spcBef>
                <a:spcPts val="180"/>
              </a:spcBef>
            </a:pPr>
            <a:r>
              <a:rPr dirty="0"/>
              <a:t>AM</a:t>
            </a:r>
            <a:r>
              <a:rPr spc="-35" dirty="0"/>
              <a:t> </a:t>
            </a:r>
            <a:r>
              <a:rPr dirty="0"/>
              <a:t>=</a:t>
            </a:r>
            <a:r>
              <a:rPr spc="-35" dirty="0"/>
              <a:t> </a:t>
            </a:r>
            <a:r>
              <a:rPr dirty="0"/>
              <a:t>Application</a:t>
            </a:r>
            <a:r>
              <a:rPr spc="-30" dirty="0"/>
              <a:t> </a:t>
            </a:r>
            <a:r>
              <a:rPr dirty="0"/>
              <a:t>Master  NM</a:t>
            </a:r>
            <a:r>
              <a:rPr spc="-15" dirty="0"/>
              <a:t> </a:t>
            </a:r>
            <a:r>
              <a:rPr dirty="0"/>
              <a:t>=</a:t>
            </a:r>
            <a:r>
              <a:rPr spc="-10" dirty="0"/>
              <a:t> </a:t>
            </a:r>
            <a:r>
              <a:rPr dirty="0"/>
              <a:t>Node</a:t>
            </a:r>
            <a:r>
              <a:rPr spc="-10" dirty="0"/>
              <a:t> </a:t>
            </a:r>
            <a:r>
              <a:rPr dirty="0"/>
              <a:t>Manager</a:t>
            </a:r>
          </a:p>
        </p:txBody>
      </p:sp>
      <p:grpSp>
        <p:nvGrpSpPr>
          <p:cNvPr id="26" name="object 26"/>
          <p:cNvGrpSpPr/>
          <p:nvPr/>
        </p:nvGrpSpPr>
        <p:grpSpPr>
          <a:xfrm>
            <a:off x="3349182" y="1743612"/>
            <a:ext cx="3420110" cy="2505710"/>
            <a:chOff x="3349182" y="1743612"/>
            <a:chExt cx="3420110" cy="2505710"/>
          </a:xfrm>
        </p:grpSpPr>
        <p:sp>
          <p:nvSpPr>
            <p:cNvPr id="27" name="object 27"/>
            <p:cNvSpPr/>
            <p:nvPr/>
          </p:nvSpPr>
          <p:spPr>
            <a:xfrm>
              <a:off x="3349182" y="4095713"/>
              <a:ext cx="1517650" cy="123189"/>
            </a:xfrm>
            <a:custGeom>
              <a:avLst/>
              <a:gdLst/>
              <a:ahLst/>
              <a:cxnLst/>
              <a:rect l="l" t="t" r="r" b="b"/>
              <a:pathLst>
                <a:path w="1517650" h="123189">
                  <a:moveTo>
                    <a:pt x="8929" y="40332"/>
                  </a:moveTo>
                  <a:lnTo>
                    <a:pt x="0" y="31105"/>
                  </a:lnTo>
                  <a:lnTo>
                    <a:pt x="30212" y="0"/>
                  </a:lnTo>
                  <a:lnTo>
                    <a:pt x="43308" y="0"/>
                  </a:lnTo>
                  <a:lnTo>
                    <a:pt x="43308" y="19942"/>
                  </a:lnTo>
                  <a:lnTo>
                    <a:pt x="28277" y="19942"/>
                  </a:lnTo>
                  <a:lnTo>
                    <a:pt x="8929" y="40332"/>
                  </a:lnTo>
                  <a:close/>
                </a:path>
                <a:path w="1517650" h="123189">
                  <a:moveTo>
                    <a:pt x="43308" y="120699"/>
                  </a:moveTo>
                  <a:lnTo>
                    <a:pt x="28277" y="120699"/>
                  </a:lnTo>
                  <a:lnTo>
                    <a:pt x="28277" y="19942"/>
                  </a:lnTo>
                  <a:lnTo>
                    <a:pt x="43308" y="19942"/>
                  </a:lnTo>
                  <a:lnTo>
                    <a:pt x="43308" y="120699"/>
                  </a:lnTo>
                  <a:close/>
                </a:path>
                <a:path w="1517650" h="123189">
                  <a:moveTo>
                    <a:pt x="79985" y="122485"/>
                  </a:moveTo>
                  <a:lnTo>
                    <a:pt x="74428" y="122485"/>
                  </a:lnTo>
                  <a:lnTo>
                    <a:pt x="72047" y="121542"/>
                  </a:lnTo>
                  <a:lnTo>
                    <a:pt x="70063" y="119657"/>
                  </a:lnTo>
                  <a:lnTo>
                    <a:pt x="68178" y="117673"/>
                  </a:lnTo>
                  <a:lnTo>
                    <a:pt x="67235" y="115292"/>
                  </a:lnTo>
                  <a:lnTo>
                    <a:pt x="67235" y="109735"/>
                  </a:lnTo>
                  <a:lnTo>
                    <a:pt x="68178" y="107404"/>
                  </a:lnTo>
                  <a:lnTo>
                    <a:pt x="72047" y="103534"/>
                  </a:lnTo>
                  <a:lnTo>
                    <a:pt x="74428" y="102542"/>
                  </a:lnTo>
                  <a:lnTo>
                    <a:pt x="79985" y="102542"/>
                  </a:lnTo>
                  <a:lnTo>
                    <a:pt x="82316" y="103534"/>
                  </a:lnTo>
                  <a:lnTo>
                    <a:pt x="84201" y="105519"/>
                  </a:lnTo>
                  <a:lnTo>
                    <a:pt x="86186" y="107404"/>
                  </a:lnTo>
                  <a:lnTo>
                    <a:pt x="87178" y="109735"/>
                  </a:lnTo>
                  <a:lnTo>
                    <a:pt x="87178" y="115292"/>
                  </a:lnTo>
                  <a:lnTo>
                    <a:pt x="86186" y="117673"/>
                  </a:lnTo>
                  <a:lnTo>
                    <a:pt x="82316" y="121542"/>
                  </a:lnTo>
                  <a:lnTo>
                    <a:pt x="79985" y="122485"/>
                  </a:lnTo>
                  <a:close/>
                </a:path>
                <a:path w="1517650" h="123189">
                  <a:moveTo>
                    <a:pt x="172259" y="120699"/>
                  </a:moveTo>
                  <a:lnTo>
                    <a:pt x="157227" y="120699"/>
                  </a:lnTo>
                  <a:lnTo>
                    <a:pt x="157227" y="0"/>
                  </a:lnTo>
                  <a:lnTo>
                    <a:pt x="172556" y="0"/>
                  </a:lnTo>
                  <a:lnTo>
                    <a:pt x="190563" y="24407"/>
                  </a:lnTo>
                  <a:lnTo>
                    <a:pt x="172259" y="24407"/>
                  </a:lnTo>
                  <a:lnTo>
                    <a:pt x="172259" y="120699"/>
                  </a:lnTo>
                  <a:close/>
                </a:path>
                <a:path w="1517650" h="123189">
                  <a:moveTo>
                    <a:pt x="257091" y="94208"/>
                  </a:moveTo>
                  <a:lnTo>
                    <a:pt x="242059" y="94208"/>
                  </a:lnTo>
                  <a:lnTo>
                    <a:pt x="242059" y="0"/>
                  </a:lnTo>
                  <a:lnTo>
                    <a:pt x="257091" y="0"/>
                  </a:lnTo>
                  <a:lnTo>
                    <a:pt x="257091" y="94208"/>
                  </a:lnTo>
                  <a:close/>
                </a:path>
                <a:path w="1517650" h="123189">
                  <a:moveTo>
                    <a:pt x="257091" y="120699"/>
                  </a:moveTo>
                  <a:lnTo>
                    <a:pt x="242654" y="120699"/>
                  </a:lnTo>
                  <a:lnTo>
                    <a:pt x="172259" y="24407"/>
                  </a:lnTo>
                  <a:lnTo>
                    <a:pt x="190563" y="24407"/>
                  </a:lnTo>
                  <a:lnTo>
                    <a:pt x="242059" y="94208"/>
                  </a:lnTo>
                  <a:lnTo>
                    <a:pt x="257091" y="94208"/>
                  </a:lnTo>
                  <a:lnTo>
                    <a:pt x="257091" y="120699"/>
                  </a:lnTo>
                  <a:close/>
                </a:path>
                <a:path w="1517650" h="123189">
                  <a:moveTo>
                    <a:pt x="321883" y="122932"/>
                  </a:moveTo>
                  <a:lnTo>
                    <a:pt x="284332" y="103203"/>
                  </a:lnTo>
                  <a:lnTo>
                    <a:pt x="277384" y="76944"/>
                  </a:lnTo>
                  <a:lnTo>
                    <a:pt x="278156" y="67651"/>
                  </a:lnTo>
                  <a:lnTo>
                    <a:pt x="303615" y="34416"/>
                  </a:lnTo>
                  <a:lnTo>
                    <a:pt x="320544" y="31105"/>
                  </a:lnTo>
                  <a:lnTo>
                    <a:pt x="329504" y="31932"/>
                  </a:lnTo>
                  <a:lnTo>
                    <a:pt x="337510" y="34379"/>
                  </a:lnTo>
                  <a:lnTo>
                    <a:pt x="344654" y="38472"/>
                  </a:lnTo>
                  <a:lnTo>
                    <a:pt x="348794" y="42267"/>
                  </a:lnTo>
                  <a:lnTo>
                    <a:pt x="312210" y="42267"/>
                  </a:lnTo>
                  <a:lnTo>
                    <a:pt x="305512" y="45144"/>
                  </a:lnTo>
                  <a:lnTo>
                    <a:pt x="300155" y="50899"/>
                  </a:lnTo>
                  <a:lnTo>
                    <a:pt x="294797" y="56554"/>
                  </a:lnTo>
                  <a:lnTo>
                    <a:pt x="291969" y="63400"/>
                  </a:lnTo>
                  <a:lnTo>
                    <a:pt x="291671" y="71437"/>
                  </a:lnTo>
                  <a:lnTo>
                    <a:pt x="362035" y="71437"/>
                  </a:lnTo>
                  <a:lnTo>
                    <a:pt x="362437" y="76944"/>
                  </a:lnTo>
                  <a:lnTo>
                    <a:pt x="362514" y="81408"/>
                  </a:lnTo>
                  <a:lnTo>
                    <a:pt x="291671" y="81408"/>
                  </a:lnTo>
                  <a:lnTo>
                    <a:pt x="292167" y="90338"/>
                  </a:lnTo>
                  <a:lnTo>
                    <a:pt x="295392" y="97631"/>
                  </a:lnTo>
                  <a:lnTo>
                    <a:pt x="301345" y="103286"/>
                  </a:lnTo>
                  <a:lnTo>
                    <a:pt x="307298" y="108842"/>
                  </a:lnTo>
                  <a:lnTo>
                    <a:pt x="314591" y="111621"/>
                  </a:lnTo>
                  <a:lnTo>
                    <a:pt x="354149" y="111621"/>
                  </a:lnTo>
                  <a:lnTo>
                    <a:pt x="349510" y="115397"/>
                  </a:lnTo>
                  <a:lnTo>
                    <a:pt x="341306" y="119583"/>
                  </a:lnTo>
                  <a:lnTo>
                    <a:pt x="332097" y="122094"/>
                  </a:lnTo>
                  <a:lnTo>
                    <a:pt x="321883" y="122932"/>
                  </a:lnTo>
                  <a:close/>
                </a:path>
                <a:path w="1517650" h="123189">
                  <a:moveTo>
                    <a:pt x="362035" y="71437"/>
                  </a:moveTo>
                  <a:lnTo>
                    <a:pt x="349119" y="71437"/>
                  </a:lnTo>
                  <a:lnTo>
                    <a:pt x="349119" y="63400"/>
                  </a:lnTo>
                  <a:lnTo>
                    <a:pt x="346440" y="56554"/>
                  </a:lnTo>
                  <a:lnTo>
                    <a:pt x="341082" y="50899"/>
                  </a:lnTo>
                  <a:lnTo>
                    <a:pt x="335824" y="45144"/>
                  </a:lnTo>
                  <a:lnTo>
                    <a:pt x="328878" y="42267"/>
                  </a:lnTo>
                  <a:lnTo>
                    <a:pt x="348794" y="42267"/>
                  </a:lnTo>
                  <a:lnTo>
                    <a:pt x="350905" y="44201"/>
                  </a:lnTo>
                  <a:lnTo>
                    <a:pt x="355984" y="51168"/>
                  </a:lnTo>
                  <a:lnTo>
                    <a:pt x="359611" y="59121"/>
                  </a:lnTo>
                  <a:lnTo>
                    <a:pt x="361788" y="68060"/>
                  </a:lnTo>
                  <a:lnTo>
                    <a:pt x="362035" y="71437"/>
                  </a:lnTo>
                  <a:close/>
                </a:path>
                <a:path w="1517650" h="123189">
                  <a:moveTo>
                    <a:pt x="354149" y="111621"/>
                  </a:moveTo>
                  <a:lnTo>
                    <a:pt x="323223" y="111621"/>
                  </a:lnTo>
                  <a:lnTo>
                    <a:pt x="330878" y="110932"/>
                  </a:lnTo>
                  <a:lnTo>
                    <a:pt x="337966" y="108842"/>
                  </a:lnTo>
                  <a:lnTo>
                    <a:pt x="344347" y="105426"/>
                  </a:lnTo>
                  <a:lnTo>
                    <a:pt x="350161" y="100607"/>
                  </a:lnTo>
                  <a:lnTo>
                    <a:pt x="356709" y="109537"/>
                  </a:lnTo>
                  <a:lnTo>
                    <a:pt x="354149" y="111621"/>
                  </a:lnTo>
                  <a:close/>
                </a:path>
                <a:path w="1517650" h="123189">
                  <a:moveTo>
                    <a:pt x="421929" y="122932"/>
                  </a:moveTo>
                  <a:lnTo>
                    <a:pt x="384378" y="103203"/>
                  </a:lnTo>
                  <a:lnTo>
                    <a:pt x="377429" y="76944"/>
                  </a:lnTo>
                  <a:lnTo>
                    <a:pt x="378201" y="67651"/>
                  </a:lnTo>
                  <a:lnTo>
                    <a:pt x="403660" y="34416"/>
                  </a:lnTo>
                  <a:lnTo>
                    <a:pt x="420590" y="31105"/>
                  </a:lnTo>
                  <a:lnTo>
                    <a:pt x="429550" y="31932"/>
                  </a:lnTo>
                  <a:lnTo>
                    <a:pt x="437556" y="34379"/>
                  </a:lnTo>
                  <a:lnTo>
                    <a:pt x="444700" y="38472"/>
                  </a:lnTo>
                  <a:lnTo>
                    <a:pt x="448840" y="42267"/>
                  </a:lnTo>
                  <a:lnTo>
                    <a:pt x="412255" y="42267"/>
                  </a:lnTo>
                  <a:lnTo>
                    <a:pt x="405558" y="45144"/>
                  </a:lnTo>
                  <a:lnTo>
                    <a:pt x="400200" y="50899"/>
                  </a:lnTo>
                  <a:lnTo>
                    <a:pt x="394842" y="56554"/>
                  </a:lnTo>
                  <a:lnTo>
                    <a:pt x="392015" y="63400"/>
                  </a:lnTo>
                  <a:lnTo>
                    <a:pt x="391717" y="71437"/>
                  </a:lnTo>
                  <a:lnTo>
                    <a:pt x="462080" y="71437"/>
                  </a:lnTo>
                  <a:lnTo>
                    <a:pt x="462483" y="76944"/>
                  </a:lnTo>
                  <a:lnTo>
                    <a:pt x="462559" y="81408"/>
                  </a:lnTo>
                  <a:lnTo>
                    <a:pt x="391717" y="81408"/>
                  </a:lnTo>
                  <a:lnTo>
                    <a:pt x="392213" y="90338"/>
                  </a:lnTo>
                  <a:lnTo>
                    <a:pt x="395438" y="97631"/>
                  </a:lnTo>
                  <a:lnTo>
                    <a:pt x="401391" y="103286"/>
                  </a:lnTo>
                  <a:lnTo>
                    <a:pt x="407344" y="108842"/>
                  </a:lnTo>
                  <a:lnTo>
                    <a:pt x="414636" y="111621"/>
                  </a:lnTo>
                  <a:lnTo>
                    <a:pt x="454195" y="111621"/>
                  </a:lnTo>
                  <a:lnTo>
                    <a:pt x="449555" y="115397"/>
                  </a:lnTo>
                  <a:lnTo>
                    <a:pt x="441351" y="119583"/>
                  </a:lnTo>
                  <a:lnTo>
                    <a:pt x="432142" y="122094"/>
                  </a:lnTo>
                  <a:lnTo>
                    <a:pt x="421929" y="122932"/>
                  </a:lnTo>
                  <a:close/>
                </a:path>
                <a:path w="1517650" h="123189">
                  <a:moveTo>
                    <a:pt x="462080" y="71437"/>
                  </a:moveTo>
                  <a:lnTo>
                    <a:pt x="449165" y="71437"/>
                  </a:lnTo>
                  <a:lnTo>
                    <a:pt x="449165" y="63400"/>
                  </a:lnTo>
                  <a:lnTo>
                    <a:pt x="446486" y="56554"/>
                  </a:lnTo>
                  <a:lnTo>
                    <a:pt x="441128" y="50899"/>
                  </a:lnTo>
                  <a:lnTo>
                    <a:pt x="435869" y="45144"/>
                  </a:lnTo>
                  <a:lnTo>
                    <a:pt x="428924" y="42267"/>
                  </a:lnTo>
                  <a:lnTo>
                    <a:pt x="448840" y="42267"/>
                  </a:lnTo>
                  <a:lnTo>
                    <a:pt x="450950" y="44201"/>
                  </a:lnTo>
                  <a:lnTo>
                    <a:pt x="456029" y="51168"/>
                  </a:lnTo>
                  <a:lnTo>
                    <a:pt x="459657" y="59121"/>
                  </a:lnTo>
                  <a:lnTo>
                    <a:pt x="461834" y="68060"/>
                  </a:lnTo>
                  <a:lnTo>
                    <a:pt x="462080" y="71437"/>
                  </a:lnTo>
                  <a:close/>
                </a:path>
                <a:path w="1517650" h="123189">
                  <a:moveTo>
                    <a:pt x="454195" y="111621"/>
                  </a:moveTo>
                  <a:lnTo>
                    <a:pt x="423268" y="111621"/>
                  </a:lnTo>
                  <a:lnTo>
                    <a:pt x="430924" y="110932"/>
                  </a:lnTo>
                  <a:lnTo>
                    <a:pt x="438012" y="108842"/>
                  </a:lnTo>
                  <a:lnTo>
                    <a:pt x="444393" y="105426"/>
                  </a:lnTo>
                  <a:lnTo>
                    <a:pt x="450206" y="100607"/>
                  </a:lnTo>
                  <a:lnTo>
                    <a:pt x="456755" y="109537"/>
                  </a:lnTo>
                  <a:lnTo>
                    <a:pt x="454195" y="111621"/>
                  </a:lnTo>
                  <a:close/>
                </a:path>
                <a:path w="1517650" h="123189">
                  <a:moveTo>
                    <a:pt x="559479" y="46434"/>
                  </a:moveTo>
                  <a:lnTo>
                    <a:pt x="545936" y="46434"/>
                  </a:lnTo>
                  <a:lnTo>
                    <a:pt x="545936" y="0"/>
                  </a:lnTo>
                  <a:lnTo>
                    <a:pt x="559479" y="0"/>
                  </a:lnTo>
                  <a:lnTo>
                    <a:pt x="559479" y="46434"/>
                  </a:lnTo>
                  <a:close/>
                </a:path>
                <a:path w="1517650" h="123189">
                  <a:moveTo>
                    <a:pt x="522619" y="122932"/>
                  </a:moveTo>
                  <a:lnTo>
                    <a:pt x="516468" y="122932"/>
                  </a:lnTo>
                  <a:lnTo>
                    <a:pt x="508115" y="122150"/>
                  </a:lnTo>
                  <a:lnTo>
                    <a:pt x="480154" y="95845"/>
                  </a:lnTo>
                  <a:lnTo>
                    <a:pt x="477475" y="77092"/>
                  </a:lnTo>
                  <a:lnTo>
                    <a:pt x="478145" y="67130"/>
                  </a:lnTo>
                  <a:lnTo>
                    <a:pt x="500692" y="34230"/>
                  </a:lnTo>
                  <a:lnTo>
                    <a:pt x="516468" y="31105"/>
                  </a:lnTo>
                  <a:lnTo>
                    <a:pt x="522322" y="31105"/>
                  </a:lnTo>
                  <a:lnTo>
                    <a:pt x="527828" y="32494"/>
                  </a:lnTo>
                  <a:lnTo>
                    <a:pt x="532988" y="35272"/>
                  </a:lnTo>
                  <a:lnTo>
                    <a:pt x="538147" y="37951"/>
                  </a:lnTo>
                  <a:lnTo>
                    <a:pt x="542463" y="41671"/>
                  </a:lnTo>
                  <a:lnTo>
                    <a:pt x="543657" y="43308"/>
                  </a:lnTo>
                  <a:lnTo>
                    <a:pt x="511160" y="43308"/>
                  </a:lnTo>
                  <a:lnTo>
                    <a:pt x="504363" y="46384"/>
                  </a:lnTo>
                  <a:lnTo>
                    <a:pt x="491614" y="77092"/>
                  </a:lnTo>
                  <a:lnTo>
                    <a:pt x="492088" y="84255"/>
                  </a:lnTo>
                  <a:lnTo>
                    <a:pt x="511060" y="110728"/>
                  </a:lnTo>
                  <a:lnTo>
                    <a:pt x="543644" y="110728"/>
                  </a:lnTo>
                  <a:lnTo>
                    <a:pt x="542662" y="112067"/>
                  </a:lnTo>
                  <a:lnTo>
                    <a:pt x="538445" y="115738"/>
                  </a:lnTo>
                  <a:lnTo>
                    <a:pt x="533285" y="118616"/>
                  </a:lnTo>
                  <a:lnTo>
                    <a:pt x="528225" y="121493"/>
                  </a:lnTo>
                  <a:lnTo>
                    <a:pt x="522619" y="122932"/>
                  </a:lnTo>
                  <a:close/>
                </a:path>
                <a:path w="1517650" h="123189">
                  <a:moveTo>
                    <a:pt x="543644" y="110728"/>
                  </a:moveTo>
                  <a:lnTo>
                    <a:pt x="525050" y="110728"/>
                  </a:lnTo>
                  <a:lnTo>
                    <a:pt x="530160" y="109438"/>
                  </a:lnTo>
                  <a:lnTo>
                    <a:pt x="533549" y="107602"/>
                  </a:lnTo>
                  <a:lnTo>
                    <a:pt x="539784" y="104179"/>
                  </a:lnTo>
                  <a:lnTo>
                    <a:pt x="543455" y="100905"/>
                  </a:lnTo>
                  <a:lnTo>
                    <a:pt x="545936" y="97035"/>
                  </a:lnTo>
                  <a:lnTo>
                    <a:pt x="545936" y="57298"/>
                  </a:lnTo>
                  <a:lnTo>
                    <a:pt x="543455" y="53429"/>
                  </a:lnTo>
                  <a:lnTo>
                    <a:pt x="539784" y="50155"/>
                  </a:lnTo>
                  <a:lnTo>
                    <a:pt x="534923" y="47476"/>
                  </a:lnTo>
                  <a:lnTo>
                    <a:pt x="530160" y="44698"/>
                  </a:lnTo>
                  <a:lnTo>
                    <a:pt x="525050" y="43308"/>
                  </a:lnTo>
                  <a:lnTo>
                    <a:pt x="543657" y="43308"/>
                  </a:lnTo>
                  <a:lnTo>
                    <a:pt x="545936" y="46434"/>
                  </a:lnTo>
                  <a:lnTo>
                    <a:pt x="559479" y="46434"/>
                  </a:lnTo>
                  <a:lnTo>
                    <a:pt x="559479" y="107602"/>
                  </a:lnTo>
                  <a:lnTo>
                    <a:pt x="545936" y="107602"/>
                  </a:lnTo>
                  <a:lnTo>
                    <a:pt x="543644" y="110728"/>
                  </a:lnTo>
                  <a:close/>
                </a:path>
                <a:path w="1517650" h="123189">
                  <a:moveTo>
                    <a:pt x="559479" y="120699"/>
                  </a:moveTo>
                  <a:lnTo>
                    <a:pt x="545936" y="120699"/>
                  </a:lnTo>
                  <a:lnTo>
                    <a:pt x="545936" y="107602"/>
                  </a:lnTo>
                  <a:lnTo>
                    <a:pt x="559479" y="107602"/>
                  </a:lnTo>
                  <a:lnTo>
                    <a:pt x="559479" y="120699"/>
                  </a:lnTo>
                  <a:close/>
                </a:path>
                <a:path w="1517650" h="123189">
                  <a:moveTo>
                    <a:pt x="636364" y="55066"/>
                  </a:moveTo>
                  <a:lnTo>
                    <a:pt x="664939" y="31105"/>
                  </a:lnTo>
                  <a:lnTo>
                    <a:pt x="672529" y="31598"/>
                  </a:lnTo>
                  <a:lnTo>
                    <a:pt x="679227" y="33077"/>
                  </a:lnTo>
                  <a:lnTo>
                    <a:pt x="685031" y="35542"/>
                  </a:lnTo>
                  <a:lnTo>
                    <a:pt x="689942" y="38992"/>
                  </a:lnTo>
                  <a:lnTo>
                    <a:pt x="694407" y="42862"/>
                  </a:lnTo>
                  <a:lnTo>
                    <a:pt x="663153" y="42862"/>
                  </a:lnTo>
                  <a:lnTo>
                    <a:pt x="655730" y="43625"/>
                  </a:lnTo>
                  <a:lnTo>
                    <a:pt x="648791" y="45913"/>
                  </a:lnTo>
                  <a:lnTo>
                    <a:pt x="642336" y="49727"/>
                  </a:lnTo>
                  <a:lnTo>
                    <a:pt x="636364" y="55066"/>
                  </a:lnTo>
                  <a:close/>
                </a:path>
                <a:path w="1517650" h="123189">
                  <a:moveTo>
                    <a:pt x="698872" y="77092"/>
                  </a:moveTo>
                  <a:lnTo>
                    <a:pt x="685180" y="77092"/>
                  </a:lnTo>
                  <a:lnTo>
                    <a:pt x="685180" y="55463"/>
                  </a:lnTo>
                  <a:lnTo>
                    <a:pt x="683096" y="50948"/>
                  </a:lnTo>
                  <a:lnTo>
                    <a:pt x="678929" y="47773"/>
                  </a:lnTo>
                  <a:lnTo>
                    <a:pt x="674861" y="44499"/>
                  </a:lnTo>
                  <a:lnTo>
                    <a:pt x="669602" y="42862"/>
                  </a:lnTo>
                  <a:lnTo>
                    <a:pt x="694407" y="42862"/>
                  </a:lnTo>
                  <a:lnTo>
                    <a:pt x="695895" y="44152"/>
                  </a:lnTo>
                  <a:lnTo>
                    <a:pt x="698872" y="51345"/>
                  </a:lnTo>
                  <a:lnTo>
                    <a:pt x="698872" y="77092"/>
                  </a:lnTo>
                  <a:close/>
                </a:path>
                <a:path w="1517650" h="123189">
                  <a:moveTo>
                    <a:pt x="656307" y="122932"/>
                  </a:moveTo>
                  <a:lnTo>
                    <a:pt x="647476" y="122932"/>
                  </a:lnTo>
                  <a:lnTo>
                    <a:pt x="640134" y="120153"/>
                  </a:lnTo>
                  <a:lnTo>
                    <a:pt x="634280" y="114597"/>
                  </a:lnTo>
                  <a:lnTo>
                    <a:pt x="628526" y="109041"/>
                  </a:lnTo>
                  <a:lnTo>
                    <a:pt x="625690" y="102244"/>
                  </a:lnTo>
                  <a:lnTo>
                    <a:pt x="625648" y="85476"/>
                  </a:lnTo>
                  <a:lnTo>
                    <a:pt x="628526" y="78581"/>
                  </a:lnTo>
                  <a:lnTo>
                    <a:pt x="640035" y="67865"/>
                  </a:lnTo>
                  <a:lnTo>
                    <a:pt x="647377" y="65186"/>
                  </a:lnTo>
                  <a:lnTo>
                    <a:pt x="656307" y="65186"/>
                  </a:lnTo>
                  <a:lnTo>
                    <a:pt x="665144" y="65930"/>
                  </a:lnTo>
                  <a:lnTo>
                    <a:pt x="672901" y="68163"/>
                  </a:lnTo>
                  <a:lnTo>
                    <a:pt x="679580" y="71883"/>
                  </a:lnTo>
                  <a:lnTo>
                    <a:pt x="682780" y="74860"/>
                  </a:lnTo>
                  <a:lnTo>
                    <a:pt x="654769" y="74860"/>
                  </a:lnTo>
                  <a:lnTo>
                    <a:pt x="649560" y="76646"/>
                  </a:lnTo>
                  <a:lnTo>
                    <a:pt x="641623" y="83790"/>
                  </a:lnTo>
                  <a:lnTo>
                    <a:pt x="639638" y="88403"/>
                  </a:lnTo>
                  <a:lnTo>
                    <a:pt x="639638" y="99615"/>
                  </a:lnTo>
                  <a:lnTo>
                    <a:pt x="641623" y="104179"/>
                  </a:lnTo>
                  <a:lnTo>
                    <a:pt x="649560" y="111323"/>
                  </a:lnTo>
                  <a:lnTo>
                    <a:pt x="654769" y="113109"/>
                  </a:lnTo>
                  <a:lnTo>
                    <a:pt x="682533" y="113109"/>
                  </a:lnTo>
                  <a:lnTo>
                    <a:pt x="679245" y="116067"/>
                  </a:lnTo>
                  <a:lnTo>
                    <a:pt x="672455" y="119881"/>
                  </a:lnTo>
                  <a:lnTo>
                    <a:pt x="664809" y="122169"/>
                  </a:lnTo>
                  <a:lnTo>
                    <a:pt x="656307" y="122932"/>
                  </a:lnTo>
                  <a:close/>
                </a:path>
                <a:path w="1517650" h="123189">
                  <a:moveTo>
                    <a:pt x="682533" y="113109"/>
                  </a:moveTo>
                  <a:lnTo>
                    <a:pt x="661218" y="113109"/>
                  </a:lnTo>
                  <a:lnTo>
                    <a:pt x="668743" y="112430"/>
                  </a:lnTo>
                  <a:lnTo>
                    <a:pt x="675245" y="110393"/>
                  </a:lnTo>
                  <a:lnTo>
                    <a:pt x="680724" y="106998"/>
                  </a:lnTo>
                  <a:lnTo>
                    <a:pt x="685180" y="102244"/>
                  </a:lnTo>
                  <a:lnTo>
                    <a:pt x="685180" y="85725"/>
                  </a:lnTo>
                  <a:lnTo>
                    <a:pt x="680724" y="80971"/>
                  </a:lnTo>
                  <a:lnTo>
                    <a:pt x="675245" y="77576"/>
                  </a:lnTo>
                  <a:lnTo>
                    <a:pt x="668743" y="75539"/>
                  </a:lnTo>
                  <a:lnTo>
                    <a:pt x="661218" y="74860"/>
                  </a:lnTo>
                  <a:lnTo>
                    <a:pt x="682780" y="74860"/>
                  </a:lnTo>
                  <a:lnTo>
                    <a:pt x="685180" y="77092"/>
                  </a:lnTo>
                  <a:lnTo>
                    <a:pt x="698872" y="77092"/>
                  </a:lnTo>
                  <a:lnTo>
                    <a:pt x="698872" y="110728"/>
                  </a:lnTo>
                  <a:lnTo>
                    <a:pt x="685180" y="110728"/>
                  </a:lnTo>
                  <a:lnTo>
                    <a:pt x="682533" y="113109"/>
                  </a:lnTo>
                  <a:close/>
                </a:path>
                <a:path w="1517650" h="123189">
                  <a:moveTo>
                    <a:pt x="698872" y="120699"/>
                  </a:moveTo>
                  <a:lnTo>
                    <a:pt x="685180" y="120699"/>
                  </a:lnTo>
                  <a:lnTo>
                    <a:pt x="685180" y="110728"/>
                  </a:lnTo>
                  <a:lnTo>
                    <a:pt x="698872" y="110728"/>
                  </a:lnTo>
                  <a:lnTo>
                    <a:pt x="698872" y="120699"/>
                  </a:lnTo>
                  <a:close/>
                </a:path>
                <a:path w="1517650" h="123189">
                  <a:moveTo>
                    <a:pt x="808601" y="122932"/>
                  </a:moveTo>
                  <a:lnTo>
                    <a:pt x="771859" y="102868"/>
                  </a:lnTo>
                  <a:lnTo>
                    <a:pt x="764995" y="76944"/>
                  </a:lnTo>
                  <a:lnTo>
                    <a:pt x="765757" y="67474"/>
                  </a:lnTo>
                  <a:lnTo>
                    <a:pt x="791151" y="34379"/>
                  </a:lnTo>
                  <a:lnTo>
                    <a:pt x="808601" y="31105"/>
                  </a:lnTo>
                  <a:lnTo>
                    <a:pt x="818191" y="32053"/>
                  </a:lnTo>
                  <a:lnTo>
                    <a:pt x="826721" y="34900"/>
                  </a:lnTo>
                  <a:lnTo>
                    <a:pt x="834190" y="39644"/>
                  </a:lnTo>
                  <a:lnTo>
                    <a:pt x="837727" y="43308"/>
                  </a:lnTo>
                  <a:lnTo>
                    <a:pt x="800416" y="43308"/>
                  </a:lnTo>
                  <a:lnTo>
                    <a:pt x="793123" y="46434"/>
                  </a:lnTo>
                  <a:lnTo>
                    <a:pt x="779133" y="76944"/>
                  </a:lnTo>
                  <a:lnTo>
                    <a:pt x="779654" y="84171"/>
                  </a:lnTo>
                  <a:lnTo>
                    <a:pt x="800317" y="110728"/>
                  </a:lnTo>
                  <a:lnTo>
                    <a:pt x="837613" y="110728"/>
                  </a:lnTo>
                  <a:lnTo>
                    <a:pt x="834190" y="114309"/>
                  </a:lnTo>
                  <a:lnTo>
                    <a:pt x="826721" y="119099"/>
                  </a:lnTo>
                  <a:lnTo>
                    <a:pt x="818191" y="121973"/>
                  </a:lnTo>
                  <a:lnTo>
                    <a:pt x="808601" y="122932"/>
                  </a:lnTo>
                  <a:close/>
                </a:path>
                <a:path w="1517650" h="123189">
                  <a:moveTo>
                    <a:pt x="831670" y="54619"/>
                  </a:moveTo>
                  <a:lnTo>
                    <a:pt x="826113" y="47079"/>
                  </a:lnTo>
                  <a:lnTo>
                    <a:pt x="818672" y="43308"/>
                  </a:lnTo>
                  <a:lnTo>
                    <a:pt x="837727" y="43308"/>
                  </a:lnTo>
                  <a:lnTo>
                    <a:pt x="840599" y="46285"/>
                  </a:lnTo>
                  <a:lnTo>
                    <a:pt x="831670" y="54619"/>
                  </a:lnTo>
                  <a:close/>
                </a:path>
                <a:path w="1517650" h="123189">
                  <a:moveTo>
                    <a:pt x="837613" y="110728"/>
                  </a:moveTo>
                  <a:lnTo>
                    <a:pt x="818474" y="110728"/>
                  </a:lnTo>
                  <a:lnTo>
                    <a:pt x="825915" y="106957"/>
                  </a:lnTo>
                  <a:lnTo>
                    <a:pt x="831670" y="99417"/>
                  </a:lnTo>
                  <a:lnTo>
                    <a:pt x="840599" y="107602"/>
                  </a:lnTo>
                  <a:lnTo>
                    <a:pt x="837613" y="110728"/>
                  </a:lnTo>
                  <a:close/>
                </a:path>
                <a:path w="1517650" h="123189">
                  <a:moveTo>
                    <a:pt x="896266" y="122932"/>
                  </a:moveTo>
                  <a:lnTo>
                    <a:pt x="859738" y="103063"/>
                  </a:lnTo>
                  <a:lnTo>
                    <a:pt x="852957" y="76944"/>
                  </a:lnTo>
                  <a:lnTo>
                    <a:pt x="853710" y="67288"/>
                  </a:lnTo>
                  <a:lnTo>
                    <a:pt x="878927" y="34304"/>
                  </a:lnTo>
                  <a:lnTo>
                    <a:pt x="896266" y="31105"/>
                  </a:lnTo>
                  <a:lnTo>
                    <a:pt x="905288" y="31905"/>
                  </a:lnTo>
                  <a:lnTo>
                    <a:pt x="913455" y="34304"/>
                  </a:lnTo>
                  <a:lnTo>
                    <a:pt x="920766" y="38304"/>
                  </a:lnTo>
                  <a:lnTo>
                    <a:pt x="926536" y="43308"/>
                  </a:lnTo>
                  <a:lnTo>
                    <a:pt x="887832" y="43308"/>
                  </a:lnTo>
                  <a:lnTo>
                    <a:pt x="880837" y="46434"/>
                  </a:lnTo>
                  <a:lnTo>
                    <a:pt x="867095" y="76944"/>
                  </a:lnTo>
                  <a:lnTo>
                    <a:pt x="867598" y="84106"/>
                  </a:lnTo>
                  <a:lnTo>
                    <a:pt x="887634" y="110728"/>
                  </a:lnTo>
                  <a:lnTo>
                    <a:pt x="926374" y="110728"/>
                  </a:lnTo>
                  <a:lnTo>
                    <a:pt x="920766" y="115648"/>
                  </a:lnTo>
                  <a:lnTo>
                    <a:pt x="913455" y="119695"/>
                  </a:lnTo>
                  <a:lnTo>
                    <a:pt x="905288" y="122122"/>
                  </a:lnTo>
                  <a:lnTo>
                    <a:pt x="896266" y="122932"/>
                  </a:lnTo>
                  <a:close/>
                </a:path>
                <a:path w="1517650" h="123189">
                  <a:moveTo>
                    <a:pt x="926374" y="110728"/>
                  </a:moveTo>
                  <a:lnTo>
                    <a:pt x="904699" y="110728"/>
                  </a:lnTo>
                  <a:lnTo>
                    <a:pt x="911595" y="107553"/>
                  </a:lnTo>
                  <a:lnTo>
                    <a:pt x="916953" y="101203"/>
                  </a:lnTo>
                  <a:lnTo>
                    <a:pt x="920534" y="96115"/>
                  </a:lnTo>
                  <a:lnTo>
                    <a:pt x="923092" y="90375"/>
                  </a:lnTo>
                  <a:lnTo>
                    <a:pt x="924627" y="83985"/>
                  </a:lnTo>
                  <a:lnTo>
                    <a:pt x="925138" y="76944"/>
                  </a:lnTo>
                  <a:lnTo>
                    <a:pt x="924611" y="69846"/>
                  </a:lnTo>
                  <a:lnTo>
                    <a:pt x="904699" y="43308"/>
                  </a:lnTo>
                  <a:lnTo>
                    <a:pt x="926536" y="43308"/>
                  </a:lnTo>
                  <a:lnTo>
                    <a:pt x="939426" y="76944"/>
                  </a:lnTo>
                  <a:lnTo>
                    <a:pt x="938663" y="86543"/>
                  </a:lnTo>
                  <a:lnTo>
                    <a:pt x="936375" y="95250"/>
                  </a:lnTo>
                  <a:lnTo>
                    <a:pt x="932561" y="103063"/>
                  </a:lnTo>
                  <a:lnTo>
                    <a:pt x="927222" y="109983"/>
                  </a:lnTo>
                  <a:lnTo>
                    <a:pt x="926374" y="110728"/>
                  </a:lnTo>
                  <a:close/>
                </a:path>
                <a:path w="1517650" h="123189">
                  <a:moveTo>
                    <a:pt x="986649" y="45987"/>
                  </a:moveTo>
                  <a:lnTo>
                    <a:pt x="973205" y="45987"/>
                  </a:lnTo>
                  <a:lnTo>
                    <a:pt x="976975" y="41622"/>
                  </a:lnTo>
                  <a:lnTo>
                    <a:pt x="981589" y="38050"/>
                  </a:lnTo>
                  <a:lnTo>
                    <a:pt x="992602" y="32494"/>
                  </a:lnTo>
                  <a:lnTo>
                    <a:pt x="998407" y="31105"/>
                  </a:lnTo>
                  <a:lnTo>
                    <a:pt x="1004459" y="31105"/>
                  </a:lnTo>
                  <a:lnTo>
                    <a:pt x="1016635" y="32872"/>
                  </a:lnTo>
                  <a:lnTo>
                    <a:pt x="1025332" y="38174"/>
                  </a:lnTo>
                  <a:lnTo>
                    <a:pt x="1028364" y="43308"/>
                  </a:lnTo>
                  <a:lnTo>
                    <a:pt x="994041" y="43308"/>
                  </a:lnTo>
                  <a:lnTo>
                    <a:pt x="989080" y="44648"/>
                  </a:lnTo>
                  <a:lnTo>
                    <a:pt x="986649" y="45987"/>
                  </a:lnTo>
                  <a:close/>
                </a:path>
                <a:path w="1517650" h="123189">
                  <a:moveTo>
                    <a:pt x="973205" y="120699"/>
                  </a:moveTo>
                  <a:lnTo>
                    <a:pt x="959662" y="120699"/>
                  </a:lnTo>
                  <a:lnTo>
                    <a:pt x="959662" y="33337"/>
                  </a:lnTo>
                  <a:lnTo>
                    <a:pt x="973205" y="33337"/>
                  </a:lnTo>
                  <a:lnTo>
                    <a:pt x="973205" y="45987"/>
                  </a:lnTo>
                  <a:lnTo>
                    <a:pt x="986649" y="45987"/>
                  </a:lnTo>
                  <a:lnTo>
                    <a:pt x="979357" y="50006"/>
                  </a:lnTo>
                  <a:lnTo>
                    <a:pt x="975685" y="53181"/>
                  </a:lnTo>
                  <a:lnTo>
                    <a:pt x="973205" y="56852"/>
                  </a:lnTo>
                  <a:lnTo>
                    <a:pt x="973205" y="120699"/>
                  </a:lnTo>
                  <a:close/>
                </a:path>
                <a:path w="1517650" h="123189">
                  <a:moveTo>
                    <a:pt x="1032290" y="120699"/>
                  </a:moveTo>
                  <a:lnTo>
                    <a:pt x="1018746" y="120699"/>
                  </a:lnTo>
                  <a:lnTo>
                    <a:pt x="1018746" y="55810"/>
                  </a:lnTo>
                  <a:lnTo>
                    <a:pt x="1016960" y="50502"/>
                  </a:lnTo>
                  <a:lnTo>
                    <a:pt x="1009817" y="44747"/>
                  </a:lnTo>
                  <a:lnTo>
                    <a:pt x="1005054" y="43308"/>
                  </a:lnTo>
                  <a:lnTo>
                    <a:pt x="1028364" y="43308"/>
                  </a:lnTo>
                  <a:lnTo>
                    <a:pt x="1030550" y="47011"/>
                  </a:lnTo>
                  <a:lnTo>
                    <a:pt x="1032290" y="59382"/>
                  </a:lnTo>
                  <a:lnTo>
                    <a:pt x="1032290" y="120699"/>
                  </a:lnTo>
                  <a:close/>
                </a:path>
                <a:path w="1517650" h="123189">
                  <a:moveTo>
                    <a:pt x="1073946" y="33337"/>
                  </a:moveTo>
                  <a:lnTo>
                    <a:pt x="1060254" y="33337"/>
                  </a:lnTo>
                  <a:lnTo>
                    <a:pt x="1060254" y="9376"/>
                  </a:lnTo>
                  <a:lnTo>
                    <a:pt x="1073946" y="9376"/>
                  </a:lnTo>
                  <a:lnTo>
                    <a:pt x="1073946" y="33337"/>
                  </a:lnTo>
                  <a:close/>
                </a:path>
                <a:path w="1517650" h="123189">
                  <a:moveTo>
                    <a:pt x="1091656" y="45243"/>
                  </a:moveTo>
                  <a:lnTo>
                    <a:pt x="1045817" y="45243"/>
                  </a:lnTo>
                  <a:lnTo>
                    <a:pt x="1045817" y="33337"/>
                  </a:lnTo>
                  <a:lnTo>
                    <a:pt x="1091656" y="33337"/>
                  </a:lnTo>
                  <a:lnTo>
                    <a:pt x="1091656" y="45243"/>
                  </a:lnTo>
                  <a:close/>
                </a:path>
                <a:path w="1517650" h="123189">
                  <a:moveTo>
                    <a:pt x="1086795" y="122932"/>
                  </a:moveTo>
                  <a:lnTo>
                    <a:pt x="1079750" y="122932"/>
                  </a:lnTo>
                  <a:lnTo>
                    <a:pt x="1071220" y="121648"/>
                  </a:lnTo>
                  <a:lnTo>
                    <a:pt x="1065128" y="117797"/>
                  </a:lnTo>
                  <a:lnTo>
                    <a:pt x="1061472" y="111379"/>
                  </a:lnTo>
                  <a:lnTo>
                    <a:pt x="1060314" y="102840"/>
                  </a:lnTo>
                  <a:lnTo>
                    <a:pt x="1060254" y="45243"/>
                  </a:lnTo>
                  <a:lnTo>
                    <a:pt x="1073946" y="45243"/>
                  </a:lnTo>
                  <a:lnTo>
                    <a:pt x="1073946" y="102840"/>
                  </a:lnTo>
                  <a:lnTo>
                    <a:pt x="1074640" y="105519"/>
                  </a:lnTo>
                  <a:lnTo>
                    <a:pt x="1076029" y="107602"/>
                  </a:lnTo>
                  <a:lnTo>
                    <a:pt x="1077518" y="109686"/>
                  </a:lnTo>
                  <a:lnTo>
                    <a:pt x="1079750" y="110728"/>
                  </a:lnTo>
                  <a:lnTo>
                    <a:pt x="1093372" y="110728"/>
                  </a:lnTo>
                  <a:lnTo>
                    <a:pt x="1095972" y="117276"/>
                  </a:lnTo>
                  <a:lnTo>
                    <a:pt x="1092202" y="121046"/>
                  </a:lnTo>
                  <a:lnTo>
                    <a:pt x="1086795" y="122932"/>
                  </a:lnTo>
                  <a:close/>
                </a:path>
                <a:path w="1517650" h="123189">
                  <a:moveTo>
                    <a:pt x="1093372" y="110728"/>
                  </a:moveTo>
                  <a:lnTo>
                    <a:pt x="1086497" y="110728"/>
                  </a:lnTo>
                  <a:lnTo>
                    <a:pt x="1089573" y="109537"/>
                  </a:lnTo>
                  <a:lnTo>
                    <a:pt x="1091954" y="107156"/>
                  </a:lnTo>
                  <a:lnTo>
                    <a:pt x="1093372" y="110728"/>
                  </a:lnTo>
                  <a:close/>
                </a:path>
                <a:path w="1517650" h="123189">
                  <a:moveTo>
                    <a:pt x="1115623" y="55066"/>
                  </a:moveTo>
                  <a:lnTo>
                    <a:pt x="1144198" y="31105"/>
                  </a:lnTo>
                  <a:lnTo>
                    <a:pt x="1151788" y="31598"/>
                  </a:lnTo>
                  <a:lnTo>
                    <a:pt x="1158486" y="33077"/>
                  </a:lnTo>
                  <a:lnTo>
                    <a:pt x="1164290" y="35542"/>
                  </a:lnTo>
                  <a:lnTo>
                    <a:pt x="1169201" y="38992"/>
                  </a:lnTo>
                  <a:lnTo>
                    <a:pt x="1173666" y="42862"/>
                  </a:lnTo>
                  <a:lnTo>
                    <a:pt x="1142412" y="42862"/>
                  </a:lnTo>
                  <a:lnTo>
                    <a:pt x="1134989" y="43625"/>
                  </a:lnTo>
                  <a:lnTo>
                    <a:pt x="1128050" y="45913"/>
                  </a:lnTo>
                  <a:lnTo>
                    <a:pt x="1121595" y="49727"/>
                  </a:lnTo>
                  <a:lnTo>
                    <a:pt x="1115623" y="55066"/>
                  </a:lnTo>
                  <a:close/>
                </a:path>
                <a:path w="1517650" h="123189">
                  <a:moveTo>
                    <a:pt x="1178131" y="77092"/>
                  </a:moveTo>
                  <a:lnTo>
                    <a:pt x="1164439" y="77092"/>
                  </a:lnTo>
                  <a:lnTo>
                    <a:pt x="1164439" y="55463"/>
                  </a:lnTo>
                  <a:lnTo>
                    <a:pt x="1162355" y="50948"/>
                  </a:lnTo>
                  <a:lnTo>
                    <a:pt x="1158188" y="47773"/>
                  </a:lnTo>
                  <a:lnTo>
                    <a:pt x="1154120" y="44499"/>
                  </a:lnTo>
                  <a:lnTo>
                    <a:pt x="1148862" y="42862"/>
                  </a:lnTo>
                  <a:lnTo>
                    <a:pt x="1173666" y="42862"/>
                  </a:lnTo>
                  <a:lnTo>
                    <a:pt x="1175154" y="44152"/>
                  </a:lnTo>
                  <a:lnTo>
                    <a:pt x="1178131" y="51345"/>
                  </a:lnTo>
                  <a:lnTo>
                    <a:pt x="1178131" y="77092"/>
                  </a:lnTo>
                  <a:close/>
                </a:path>
                <a:path w="1517650" h="123189">
                  <a:moveTo>
                    <a:pt x="1135566" y="122932"/>
                  </a:moveTo>
                  <a:lnTo>
                    <a:pt x="1126736" y="122932"/>
                  </a:lnTo>
                  <a:lnTo>
                    <a:pt x="1119393" y="120153"/>
                  </a:lnTo>
                  <a:lnTo>
                    <a:pt x="1113540" y="114597"/>
                  </a:lnTo>
                  <a:lnTo>
                    <a:pt x="1107785" y="109041"/>
                  </a:lnTo>
                  <a:lnTo>
                    <a:pt x="1104949" y="102244"/>
                  </a:lnTo>
                  <a:lnTo>
                    <a:pt x="1104908" y="85476"/>
                  </a:lnTo>
                  <a:lnTo>
                    <a:pt x="1107785" y="78581"/>
                  </a:lnTo>
                  <a:lnTo>
                    <a:pt x="1119294" y="67865"/>
                  </a:lnTo>
                  <a:lnTo>
                    <a:pt x="1126636" y="65186"/>
                  </a:lnTo>
                  <a:lnTo>
                    <a:pt x="1135566" y="65186"/>
                  </a:lnTo>
                  <a:lnTo>
                    <a:pt x="1144403" y="65930"/>
                  </a:lnTo>
                  <a:lnTo>
                    <a:pt x="1152160" y="68163"/>
                  </a:lnTo>
                  <a:lnTo>
                    <a:pt x="1158839" y="71883"/>
                  </a:lnTo>
                  <a:lnTo>
                    <a:pt x="1162039" y="74860"/>
                  </a:lnTo>
                  <a:lnTo>
                    <a:pt x="1134028" y="74860"/>
                  </a:lnTo>
                  <a:lnTo>
                    <a:pt x="1128819" y="76646"/>
                  </a:lnTo>
                  <a:lnTo>
                    <a:pt x="1120882" y="83790"/>
                  </a:lnTo>
                  <a:lnTo>
                    <a:pt x="1118897" y="88403"/>
                  </a:lnTo>
                  <a:lnTo>
                    <a:pt x="1118897" y="99615"/>
                  </a:lnTo>
                  <a:lnTo>
                    <a:pt x="1120882" y="104179"/>
                  </a:lnTo>
                  <a:lnTo>
                    <a:pt x="1128819" y="111323"/>
                  </a:lnTo>
                  <a:lnTo>
                    <a:pt x="1134028" y="113109"/>
                  </a:lnTo>
                  <a:lnTo>
                    <a:pt x="1161792" y="113109"/>
                  </a:lnTo>
                  <a:lnTo>
                    <a:pt x="1158504" y="116067"/>
                  </a:lnTo>
                  <a:lnTo>
                    <a:pt x="1151714" y="119881"/>
                  </a:lnTo>
                  <a:lnTo>
                    <a:pt x="1144068" y="122169"/>
                  </a:lnTo>
                  <a:lnTo>
                    <a:pt x="1135566" y="122932"/>
                  </a:lnTo>
                  <a:close/>
                </a:path>
                <a:path w="1517650" h="123189">
                  <a:moveTo>
                    <a:pt x="1161792" y="113109"/>
                  </a:moveTo>
                  <a:lnTo>
                    <a:pt x="1140477" y="113109"/>
                  </a:lnTo>
                  <a:lnTo>
                    <a:pt x="1148003" y="112430"/>
                  </a:lnTo>
                  <a:lnTo>
                    <a:pt x="1154504" y="110393"/>
                  </a:lnTo>
                  <a:lnTo>
                    <a:pt x="1159983" y="106998"/>
                  </a:lnTo>
                  <a:lnTo>
                    <a:pt x="1164439" y="102244"/>
                  </a:lnTo>
                  <a:lnTo>
                    <a:pt x="1164439" y="85725"/>
                  </a:lnTo>
                  <a:lnTo>
                    <a:pt x="1159983" y="80971"/>
                  </a:lnTo>
                  <a:lnTo>
                    <a:pt x="1154504" y="77576"/>
                  </a:lnTo>
                  <a:lnTo>
                    <a:pt x="1148003" y="75539"/>
                  </a:lnTo>
                  <a:lnTo>
                    <a:pt x="1140477" y="74860"/>
                  </a:lnTo>
                  <a:lnTo>
                    <a:pt x="1162039" y="74860"/>
                  </a:lnTo>
                  <a:lnTo>
                    <a:pt x="1164439" y="77092"/>
                  </a:lnTo>
                  <a:lnTo>
                    <a:pt x="1178131" y="77092"/>
                  </a:lnTo>
                  <a:lnTo>
                    <a:pt x="1178131" y="110728"/>
                  </a:lnTo>
                  <a:lnTo>
                    <a:pt x="1164439" y="110728"/>
                  </a:lnTo>
                  <a:lnTo>
                    <a:pt x="1161792" y="113109"/>
                  </a:lnTo>
                  <a:close/>
                </a:path>
                <a:path w="1517650" h="123189">
                  <a:moveTo>
                    <a:pt x="1178131" y="120699"/>
                  </a:moveTo>
                  <a:lnTo>
                    <a:pt x="1164439" y="120699"/>
                  </a:lnTo>
                  <a:lnTo>
                    <a:pt x="1164439" y="110728"/>
                  </a:lnTo>
                  <a:lnTo>
                    <a:pt x="1178131" y="110728"/>
                  </a:lnTo>
                  <a:lnTo>
                    <a:pt x="1178131" y="120699"/>
                  </a:lnTo>
                  <a:close/>
                </a:path>
                <a:path w="1517650" h="123189">
                  <a:moveTo>
                    <a:pt x="1212744" y="20835"/>
                  </a:moveTo>
                  <a:lnTo>
                    <a:pt x="1207783" y="20835"/>
                  </a:lnTo>
                  <a:lnTo>
                    <a:pt x="1205650" y="19992"/>
                  </a:lnTo>
                  <a:lnTo>
                    <a:pt x="1203765" y="18305"/>
                  </a:lnTo>
                  <a:lnTo>
                    <a:pt x="1201979" y="16519"/>
                  </a:lnTo>
                  <a:lnTo>
                    <a:pt x="1201086" y="14337"/>
                  </a:lnTo>
                  <a:lnTo>
                    <a:pt x="1201086" y="9177"/>
                  </a:lnTo>
                  <a:lnTo>
                    <a:pt x="1201979" y="6994"/>
                  </a:lnTo>
                  <a:lnTo>
                    <a:pt x="1203765" y="5208"/>
                  </a:lnTo>
                  <a:lnTo>
                    <a:pt x="1205650" y="3423"/>
                  </a:lnTo>
                  <a:lnTo>
                    <a:pt x="1207783" y="2530"/>
                  </a:lnTo>
                  <a:lnTo>
                    <a:pt x="1212744" y="2530"/>
                  </a:lnTo>
                  <a:lnTo>
                    <a:pt x="1214927" y="3423"/>
                  </a:lnTo>
                  <a:lnTo>
                    <a:pt x="1218499" y="6994"/>
                  </a:lnTo>
                  <a:lnTo>
                    <a:pt x="1219392" y="9177"/>
                  </a:lnTo>
                  <a:lnTo>
                    <a:pt x="1219392" y="14337"/>
                  </a:lnTo>
                  <a:lnTo>
                    <a:pt x="1218499" y="16519"/>
                  </a:lnTo>
                  <a:lnTo>
                    <a:pt x="1216713" y="18305"/>
                  </a:lnTo>
                  <a:lnTo>
                    <a:pt x="1214927" y="19992"/>
                  </a:lnTo>
                  <a:lnTo>
                    <a:pt x="1212744" y="20835"/>
                  </a:lnTo>
                  <a:close/>
                </a:path>
                <a:path w="1517650" h="123189">
                  <a:moveTo>
                    <a:pt x="1217011" y="120699"/>
                  </a:moveTo>
                  <a:lnTo>
                    <a:pt x="1203467" y="120699"/>
                  </a:lnTo>
                  <a:lnTo>
                    <a:pt x="1203467" y="33337"/>
                  </a:lnTo>
                  <a:lnTo>
                    <a:pt x="1217011" y="33337"/>
                  </a:lnTo>
                  <a:lnTo>
                    <a:pt x="1217011" y="120699"/>
                  </a:lnTo>
                  <a:close/>
                </a:path>
                <a:path w="1517650" h="123189">
                  <a:moveTo>
                    <a:pt x="1270437" y="45987"/>
                  </a:moveTo>
                  <a:lnTo>
                    <a:pt x="1256993" y="45987"/>
                  </a:lnTo>
                  <a:lnTo>
                    <a:pt x="1260764" y="41622"/>
                  </a:lnTo>
                  <a:lnTo>
                    <a:pt x="1265377" y="38050"/>
                  </a:lnTo>
                  <a:lnTo>
                    <a:pt x="1276390" y="32494"/>
                  </a:lnTo>
                  <a:lnTo>
                    <a:pt x="1282195" y="31105"/>
                  </a:lnTo>
                  <a:lnTo>
                    <a:pt x="1288247" y="31105"/>
                  </a:lnTo>
                  <a:lnTo>
                    <a:pt x="1300423" y="32872"/>
                  </a:lnTo>
                  <a:lnTo>
                    <a:pt x="1309120" y="38174"/>
                  </a:lnTo>
                  <a:lnTo>
                    <a:pt x="1312152" y="43308"/>
                  </a:lnTo>
                  <a:lnTo>
                    <a:pt x="1277829" y="43308"/>
                  </a:lnTo>
                  <a:lnTo>
                    <a:pt x="1272868" y="44648"/>
                  </a:lnTo>
                  <a:lnTo>
                    <a:pt x="1270437" y="45987"/>
                  </a:lnTo>
                  <a:close/>
                </a:path>
                <a:path w="1517650" h="123189">
                  <a:moveTo>
                    <a:pt x="1256993" y="120699"/>
                  </a:moveTo>
                  <a:lnTo>
                    <a:pt x="1243450" y="120699"/>
                  </a:lnTo>
                  <a:lnTo>
                    <a:pt x="1243450" y="33337"/>
                  </a:lnTo>
                  <a:lnTo>
                    <a:pt x="1256993" y="33337"/>
                  </a:lnTo>
                  <a:lnTo>
                    <a:pt x="1256993" y="45987"/>
                  </a:lnTo>
                  <a:lnTo>
                    <a:pt x="1270437" y="45987"/>
                  </a:lnTo>
                  <a:lnTo>
                    <a:pt x="1263145" y="50006"/>
                  </a:lnTo>
                  <a:lnTo>
                    <a:pt x="1259474" y="53181"/>
                  </a:lnTo>
                  <a:lnTo>
                    <a:pt x="1256993" y="56852"/>
                  </a:lnTo>
                  <a:lnTo>
                    <a:pt x="1256993" y="120699"/>
                  </a:lnTo>
                  <a:close/>
                </a:path>
                <a:path w="1517650" h="123189">
                  <a:moveTo>
                    <a:pt x="1316078" y="120699"/>
                  </a:moveTo>
                  <a:lnTo>
                    <a:pt x="1302535" y="120699"/>
                  </a:lnTo>
                  <a:lnTo>
                    <a:pt x="1302535" y="55810"/>
                  </a:lnTo>
                  <a:lnTo>
                    <a:pt x="1300749" y="50502"/>
                  </a:lnTo>
                  <a:lnTo>
                    <a:pt x="1293605" y="44747"/>
                  </a:lnTo>
                  <a:lnTo>
                    <a:pt x="1288843" y="43308"/>
                  </a:lnTo>
                  <a:lnTo>
                    <a:pt x="1312152" y="43308"/>
                  </a:lnTo>
                  <a:lnTo>
                    <a:pt x="1314339" y="47011"/>
                  </a:lnTo>
                  <a:lnTo>
                    <a:pt x="1316078" y="59382"/>
                  </a:lnTo>
                  <a:lnTo>
                    <a:pt x="1316078" y="120699"/>
                  </a:lnTo>
                  <a:close/>
                </a:path>
                <a:path w="1517650" h="123189">
                  <a:moveTo>
                    <a:pt x="1380803" y="122932"/>
                  </a:moveTo>
                  <a:lnTo>
                    <a:pt x="1343251" y="103203"/>
                  </a:lnTo>
                  <a:lnTo>
                    <a:pt x="1336303" y="76944"/>
                  </a:lnTo>
                  <a:lnTo>
                    <a:pt x="1337075" y="67651"/>
                  </a:lnTo>
                  <a:lnTo>
                    <a:pt x="1362534" y="34416"/>
                  </a:lnTo>
                  <a:lnTo>
                    <a:pt x="1379463" y="31105"/>
                  </a:lnTo>
                  <a:lnTo>
                    <a:pt x="1388423" y="31932"/>
                  </a:lnTo>
                  <a:lnTo>
                    <a:pt x="1396430" y="34379"/>
                  </a:lnTo>
                  <a:lnTo>
                    <a:pt x="1403573" y="38472"/>
                  </a:lnTo>
                  <a:lnTo>
                    <a:pt x="1407713" y="42267"/>
                  </a:lnTo>
                  <a:lnTo>
                    <a:pt x="1371129" y="42267"/>
                  </a:lnTo>
                  <a:lnTo>
                    <a:pt x="1364432" y="45144"/>
                  </a:lnTo>
                  <a:lnTo>
                    <a:pt x="1359074" y="50899"/>
                  </a:lnTo>
                  <a:lnTo>
                    <a:pt x="1353716" y="56554"/>
                  </a:lnTo>
                  <a:lnTo>
                    <a:pt x="1350888" y="63400"/>
                  </a:lnTo>
                  <a:lnTo>
                    <a:pt x="1350591" y="71437"/>
                  </a:lnTo>
                  <a:lnTo>
                    <a:pt x="1420954" y="71437"/>
                  </a:lnTo>
                  <a:lnTo>
                    <a:pt x="1421357" y="76944"/>
                  </a:lnTo>
                  <a:lnTo>
                    <a:pt x="1421433" y="81408"/>
                  </a:lnTo>
                  <a:lnTo>
                    <a:pt x="1350591" y="81408"/>
                  </a:lnTo>
                  <a:lnTo>
                    <a:pt x="1351087" y="90338"/>
                  </a:lnTo>
                  <a:lnTo>
                    <a:pt x="1354311" y="97631"/>
                  </a:lnTo>
                  <a:lnTo>
                    <a:pt x="1360264" y="103286"/>
                  </a:lnTo>
                  <a:lnTo>
                    <a:pt x="1366217" y="108842"/>
                  </a:lnTo>
                  <a:lnTo>
                    <a:pt x="1373510" y="111621"/>
                  </a:lnTo>
                  <a:lnTo>
                    <a:pt x="1413069" y="111621"/>
                  </a:lnTo>
                  <a:lnTo>
                    <a:pt x="1408429" y="115397"/>
                  </a:lnTo>
                  <a:lnTo>
                    <a:pt x="1400225" y="119583"/>
                  </a:lnTo>
                  <a:lnTo>
                    <a:pt x="1391016" y="122094"/>
                  </a:lnTo>
                  <a:lnTo>
                    <a:pt x="1380803" y="122932"/>
                  </a:lnTo>
                  <a:close/>
                </a:path>
                <a:path w="1517650" h="123189">
                  <a:moveTo>
                    <a:pt x="1420954" y="71437"/>
                  </a:moveTo>
                  <a:lnTo>
                    <a:pt x="1408038" y="71437"/>
                  </a:lnTo>
                  <a:lnTo>
                    <a:pt x="1408038" y="63400"/>
                  </a:lnTo>
                  <a:lnTo>
                    <a:pt x="1405359" y="56554"/>
                  </a:lnTo>
                  <a:lnTo>
                    <a:pt x="1400001" y="50899"/>
                  </a:lnTo>
                  <a:lnTo>
                    <a:pt x="1394743" y="45144"/>
                  </a:lnTo>
                  <a:lnTo>
                    <a:pt x="1387798" y="42267"/>
                  </a:lnTo>
                  <a:lnTo>
                    <a:pt x="1407713" y="42267"/>
                  </a:lnTo>
                  <a:lnTo>
                    <a:pt x="1409824" y="44201"/>
                  </a:lnTo>
                  <a:lnTo>
                    <a:pt x="1414903" y="51168"/>
                  </a:lnTo>
                  <a:lnTo>
                    <a:pt x="1418531" y="59121"/>
                  </a:lnTo>
                  <a:lnTo>
                    <a:pt x="1420707" y="68060"/>
                  </a:lnTo>
                  <a:lnTo>
                    <a:pt x="1420954" y="71437"/>
                  </a:lnTo>
                  <a:close/>
                </a:path>
                <a:path w="1517650" h="123189">
                  <a:moveTo>
                    <a:pt x="1413069" y="111621"/>
                  </a:moveTo>
                  <a:lnTo>
                    <a:pt x="1382142" y="111621"/>
                  </a:lnTo>
                  <a:lnTo>
                    <a:pt x="1389797" y="110932"/>
                  </a:lnTo>
                  <a:lnTo>
                    <a:pt x="1396885" y="108842"/>
                  </a:lnTo>
                  <a:lnTo>
                    <a:pt x="1403266" y="105426"/>
                  </a:lnTo>
                  <a:lnTo>
                    <a:pt x="1409080" y="100607"/>
                  </a:lnTo>
                  <a:lnTo>
                    <a:pt x="1415628" y="109537"/>
                  </a:lnTo>
                  <a:lnTo>
                    <a:pt x="1413069" y="111621"/>
                  </a:lnTo>
                  <a:close/>
                </a:path>
                <a:path w="1517650" h="123189">
                  <a:moveTo>
                    <a:pt x="1468049" y="47476"/>
                  </a:moveTo>
                  <a:lnTo>
                    <a:pt x="1454952" y="47476"/>
                  </a:lnTo>
                  <a:lnTo>
                    <a:pt x="1461352" y="40509"/>
                  </a:lnTo>
                  <a:lnTo>
                    <a:pt x="1468347" y="35532"/>
                  </a:lnTo>
                  <a:lnTo>
                    <a:pt x="1475937" y="32546"/>
                  </a:lnTo>
                  <a:lnTo>
                    <a:pt x="1484122" y="31551"/>
                  </a:lnTo>
                  <a:lnTo>
                    <a:pt x="1484122" y="44797"/>
                  </a:lnTo>
                  <a:lnTo>
                    <a:pt x="1474597" y="44797"/>
                  </a:lnTo>
                  <a:lnTo>
                    <a:pt x="1470033" y="46285"/>
                  </a:lnTo>
                  <a:lnTo>
                    <a:pt x="1468049" y="47476"/>
                  </a:lnTo>
                  <a:close/>
                </a:path>
                <a:path w="1517650" h="123189">
                  <a:moveTo>
                    <a:pt x="1454952" y="120699"/>
                  </a:moveTo>
                  <a:lnTo>
                    <a:pt x="1441409" y="120699"/>
                  </a:lnTo>
                  <a:lnTo>
                    <a:pt x="1441409" y="33337"/>
                  </a:lnTo>
                  <a:lnTo>
                    <a:pt x="1454952" y="33337"/>
                  </a:lnTo>
                  <a:lnTo>
                    <a:pt x="1454952" y="47476"/>
                  </a:lnTo>
                  <a:lnTo>
                    <a:pt x="1468049" y="47476"/>
                  </a:lnTo>
                  <a:lnTo>
                    <a:pt x="1465072" y="49262"/>
                  </a:lnTo>
                  <a:lnTo>
                    <a:pt x="1460211" y="52238"/>
                  </a:lnTo>
                  <a:lnTo>
                    <a:pt x="1456837" y="55413"/>
                  </a:lnTo>
                  <a:lnTo>
                    <a:pt x="1454952" y="58787"/>
                  </a:lnTo>
                  <a:lnTo>
                    <a:pt x="1454952" y="120699"/>
                  </a:lnTo>
                  <a:close/>
                </a:path>
                <a:path w="1517650" h="123189">
                  <a:moveTo>
                    <a:pt x="1484122" y="45392"/>
                  </a:moveTo>
                  <a:lnTo>
                    <a:pt x="1478765" y="44797"/>
                  </a:lnTo>
                  <a:lnTo>
                    <a:pt x="1484122" y="44797"/>
                  </a:lnTo>
                  <a:lnTo>
                    <a:pt x="1484122" y="45392"/>
                  </a:lnTo>
                  <a:close/>
                </a:path>
                <a:path w="1517650" h="123189">
                  <a:moveTo>
                    <a:pt x="1512998" y="86915"/>
                  </a:moveTo>
                  <a:lnTo>
                    <a:pt x="1501687" y="86915"/>
                  </a:lnTo>
                  <a:lnTo>
                    <a:pt x="1498859" y="0"/>
                  </a:lnTo>
                  <a:lnTo>
                    <a:pt x="1515826" y="0"/>
                  </a:lnTo>
                  <a:lnTo>
                    <a:pt x="1512998" y="86915"/>
                  </a:lnTo>
                  <a:close/>
                </a:path>
                <a:path w="1517650" h="123189">
                  <a:moveTo>
                    <a:pt x="1510121" y="122485"/>
                  </a:moveTo>
                  <a:lnTo>
                    <a:pt x="1504564" y="122485"/>
                  </a:lnTo>
                  <a:lnTo>
                    <a:pt x="1502183" y="121493"/>
                  </a:lnTo>
                  <a:lnTo>
                    <a:pt x="1500199" y="119508"/>
                  </a:lnTo>
                  <a:lnTo>
                    <a:pt x="1498314" y="117524"/>
                  </a:lnTo>
                  <a:lnTo>
                    <a:pt x="1497371" y="115192"/>
                  </a:lnTo>
                  <a:lnTo>
                    <a:pt x="1497371" y="109735"/>
                  </a:lnTo>
                  <a:lnTo>
                    <a:pt x="1498314" y="107404"/>
                  </a:lnTo>
                  <a:lnTo>
                    <a:pt x="1502183" y="103534"/>
                  </a:lnTo>
                  <a:lnTo>
                    <a:pt x="1504564" y="102542"/>
                  </a:lnTo>
                  <a:lnTo>
                    <a:pt x="1510121" y="102542"/>
                  </a:lnTo>
                  <a:lnTo>
                    <a:pt x="1512452" y="103534"/>
                  </a:lnTo>
                  <a:lnTo>
                    <a:pt x="1514337" y="105519"/>
                  </a:lnTo>
                  <a:lnTo>
                    <a:pt x="1516322" y="107404"/>
                  </a:lnTo>
                  <a:lnTo>
                    <a:pt x="1517314" y="109735"/>
                  </a:lnTo>
                  <a:lnTo>
                    <a:pt x="1517314" y="115192"/>
                  </a:lnTo>
                  <a:lnTo>
                    <a:pt x="1516322" y="117524"/>
                  </a:lnTo>
                  <a:lnTo>
                    <a:pt x="1514337" y="119508"/>
                  </a:lnTo>
                  <a:lnTo>
                    <a:pt x="1512452" y="121493"/>
                  </a:lnTo>
                  <a:lnTo>
                    <a:pt x="1510121" y="122485"/>
                  </a:lnTo>
                  <a:close/>
                </a:path>
              </a:pathLst>
            </a:custGeom>
            <a:solidFill>
              <a:srgbClr val="000000"/>
            </a:solidFill>
          </p:spPr>
          <p:txBody>
            <a:bodyPr wrap="square" lIns="0" tIns="0" rIns="0" bIns="0" rtlCol="0"/>
            <a:lstStyle/>
            <a:p>
              <a:endParaRPr/>
            </a:p>
          </p:txBody>
        </p:sp>
        <p:sp>
          <p:nvSpPr>
            <p:cNvPr id="28" name="object 28"/>
            <p:cNvSpPr/>
            <p:nvPr/>
          </p:nvSpPr>
          <p:spPr>
            <a:xfrm>
              <a:off x="4324636" y="3087886"/>
              <a:ext cx="763905" cy="1156335"/>
            </a:xfrm>
            <a:custGeom>
              <a:avLst/>
              <a:gdLst/>
              <a:ahLst/>
              <a:cxnLst/>
              <a:rect l="l" t="t" r="r" b="b"/>
              <a:pathLst>
                <a:path w="763904" h="1156335">
                  <a:moveTo>
                    <a:pt x="763799" y="1156215"/>
                  </a:moveTo>
                  <a:lnTo>
                    <a:pt x="0" y="0"/>
                  </a:lnTo>
                </a:path>
              </a:pathLst>
            </a:custGeom>
            <a:ln w="9524">
              <a:solidFill>
                <a:srgbClr val="4BA173"/>
              </a:solidFill>
            </a:ln>
          </p:spPr>
          <p:txBody>
            <a:bodyPr wrap="square" lIns="0" tIns="0" rIns="0" bIns="0" rtlCol="0"/>
            <a:lstStyle/>
            <a:p>
              <a:endParaRPr/>
            </a:p>
          </p:txBody>
        </p:sp>
        <p:sp>
          <p:nvSpPr>
            <p:cNvPr id="29" name="object 29"/>
            <p:cNvSpPr/>
            <p:nvPr/>
          </p:nvSpPr>
          <p:spPr>
            <a:xfrm>
              <a:off x="4300811" y="3051820"/>
              <a:ext cx="37465" cy="45085"/>
            </a:xfrm>
            <a:custGeom>
              <a:avLst/>
              <a:gdLst/>
              <a:ahLst/>
              <a:cxnLst/>
              <a:rect l="l" t="t" r="r" b="b"/>
              <a:pathLst>
                <a:path w="37464" h="45085">
                  <a:moveTo>
                    <a:pt x="10698" y="44737"/>
                  </a:moveTo>
                  <a:lnTo>
                    <a:pt x="0" y="0"/>
                  </a:lnTo>
                  <a:lnTo>
                    <a:pt x="36952" y="27394"/>
                  </a:lnTo>
                  <a:lnTo>
                    <a:pt x="10698" y="44737"/>
                  </a:lnTo>
                  <a:close/>
                </a:path>
              </a:pathLst>
            </a:custGeom>
            <a:solidFill>
              <a:srgbClr val="4BA173"/>
            </a:solidFill>
          </p:spPr>
          <p:txBody>
            <a:bodyPr wrap="square" lIns="0" tIns="0" rIns="0" bIns="0" rtlCol="0"/>
            <a:lstStyle/>
            <a:p>
              <a:endParaRPr/>
            </a:p>
          </p:txBody>
        </p:sp>
        <p:sp>
          <p:nvSpPr>
            <p:cNvPr id="30" name="object 30"/>
            <p:cNvSpPr/>
            <p:nvPr/>
          </p:nvSpPr>
          <p:spPr>
            <a:xfrm>
              <a:off x="4300811" y="3051820"/>
              <a:ext cx="37465" cy="45085"/>
            </a:xfrm>
            <a:custGeom>
              <a:avLst/>
              <a:gdLst/>
              <a:ahLst/>
              <a:cxnLst/>
              <a:rect l="l" t="t" r="r" b="b"/>
              <a:pathLst>
                <a:path w="37464" h="45085">
                  <a:moveTo>
                    <a:pt x="36952" y="27394"/>
                  </a:moveTo>
                  <a:lnTo>
                    <a:pt x="0" y="0"/>
                  </a:lnTo>
                  <a:lnTo>
                    <a:pt x="10698" y="44737"/>
                  </a:lnTo>
                  <a:lnTo>
                    <a:pt x="36952" y="27394"/>
                  </a:lnTo>
                  <a:close/>
                </a:path>
              </a:pathLst>
            </a:custGeom>
            <a:ln w="9524">
              <a:solidFill>
                <a:srgbClr val="4BA173"/>
              </a:solidFill>
            </a:ln>
          </p:spPr>
          <p:txBody>
            <a:bodyPr wrap="square" lIns="0" tIns="0" rIns="0" bIns="0" rtlCol="0"/>
            <a:lstStyle/>
            <a:p>
              <a:endParaRPr/>
            </a:p>
          </p:txBody>
        </p:sp>
        <p:sp>
          <p:nvSpPr>
            <p:cNvPr id="31" name="object 31"/>
            <p:cNvSpPr/>
            <p:nvPr/>
          </p:nvSpPr>
          <p:spPr>
            <a:xfrm>
              <a:off x="4343759" y="1748375"/>
              <a:ext cx="2420620" cy="1265555"/>
            </a:xfrm>
            <a:custGeom>
              <a:avLst/>
              <a:gdLst/>
              <a:ahLst/>
              <a:cxnLst/>
              <a:rect l="l" t="t" r="r" b="b"/>
              <a:pathLst>
                <a:path w="2420620" h="1265555">
                  <a:moveTo>
                    <a:pt x="2420452" y="0"/>
                  </a:moveTo>
                  <a:lnTo>
                    <a:pt x="0" y="1265323"/>
                  </a:lnTo>
                </a:path>
              </a:pathLst>
            </a:custGeom>
            <a:ln w="9524">
              <a:solidFill>
                <a:srgbClr val="4BA173"/>
              </a:solidFill>
            </a:ln>
          </p:spPr>
          <p:txBody>
            <a:bodyPr wrap="square" lIns="0" tIns="0" rIns="0" bIns="0" rtlCol="0"/>
            <a:lstStyle/>
            <a:p>
              <a:endParaRPr/>
            </a:p>
          </p:txBody>
        </p:sp>
      </p:grpSp>
      <p:sp>
        <p:nvSpPr>
          <p:cNvPr id="32" name="object 32"/>
          <p:cNvSpPr txBox="1"/>
          <p:nvPr/>
        </p:nvSpPr>
        <p:spPr>
          <a:xfrm>
            <a:off x="6487962" y="1820549"/>
            <a:ext cx="586740" cy="331470"/>
          </a:xfrm>
          <a:prstGeom prst="rect">
            <a:avLst/>
          </a:prstGeom>
          <a:ln w="9524">
            <a:solidFill>
              <a:srgbClr val="000000"/>
            </a:solidFill>
          </a:ln>
        </p:spPr>
        <p:txBody>
          <a:bodyPr vert="horz" wrap="square" lIns="0" tIns="80645" rIns="0" bIns="0" rtlCol="0">
            <a:spAutoFit/>
          </a:bodyPr>
          <a:lstStyle/>
          <a:p>
            <a:pPr marL="85725">
              <a:lnSpc>
                <a:spcPct val="100000"/>
              </a:lnSpc>
              <a:spcBef>
                <a:spcPts val="635"/>
              </a:spcBef>
            </a:pPr>
            <a:r>
              <a:rPr sz="1000" spc="-80" dirty="0">
                <a:latin typeface="Verdana"/>
                <a:cs typeface="Verdana"/>
              </a:rPr>
              <a:t>Tas</a:t>
            </a:r>
            <a:r>
              <a:rPr sz="1000" spc="-75" dirty="0">
                <a:latin typeface="Verdana"/>
                <a:cs typeface="Verdana"/>
              </a:rPr>
              <a:t>k</a:t>
            </a:r>
            <a:r>
              <a:rPr sz="1000" spc="-105" dirty="0">
                <a:latin typeface="Verdana"/>
                <a:cs typeface="Verdana"/>
              </a:rPr>
              <a:t> </a:t>
            </a:r>
            <a:r>
              <a:rPr sz="1000" spc="-335" dirty="0">
                <a:latin typeface="Verdana"/>
                <a:cs typeface="Verdana"/>
              </a:rPr>
              <a:t>1</a:t>
            </a:r>
            <a:endParaRPr sz="1000">
              <a:latin typeface="Verdana"/>
              <a:cs typeface="Verdana"/>
            </a:endParaRPr>
          </a:p>
        </p:txBody>
      </p:sp>
      <p:grpSp>
        <p:nvGrpSpPr>
          <p:cNvPr id="33" name="object 33"/>
          <p:cNvGrpSpPr/>
          <p:nvPr/>
        </p:nvGrpSpPr>
        <p:grpSpPr>
          <a:xfrm>
            <a:off x="4288259" y="1756577"/>
            <a:ext cx="2963545" cy="2485390"/>
            <a:chOff x="4288259" y="1756577"/>
            <a:chExt cx="2963545" cy="2485390"/>
          </a:xfrm>
        </p:grpSpPr>
        <p:pic>
          <p:nvPicPr>
            <p:cNvPr id="34" name="object 34"/>
            <p:cNvPicPr/>
            <p:nvPr/>
          </p:nvPicPr>
          <p:blipFill>
            <a:blip r:embed="rId3" cstate="print"/>
            <a:stretch>
              <a:fillRect/>
            </a:stretch>
          </p:blipFill>
          <p:spPr>
            <a:xfrm>
              <a:off x="4288259" y="2935116"/>
              <a:ext cx="2771278" cy="1141770"/>
            </a:xfrm>
            <a:prstGeom prst="rect">
              <a:avLst/>
            </a:prstGeom>
          </p:spPr>
        </p:pic>
        <p:sp>
          <p:nvSpPr>
            <p:cNvPr id="35" name="object 35"/>
            <p:cNvSpPr/>
            <p:nvPr/>
          </p:nvSpPr>
          <p:spPr>
            <a:xfrm>
              <a:off x="5789212" y="1801587"/>
              <a:ext cx="954405" cy="2435860"/>
            </a:xfrm>
            <a:custGeom>
              <a:avLst/>
              <a:gdLst/>
              <a:ahLst/>
              <a:cxnLst/>
              <a:rect l="l" t="t" r="r" b="b"/>
              <a:pathLst>
                <a:path w="954404" h="2435860">
                  <a:moveTo>
                    <a:pt x="0" y="2435587"/>
                  </a:moveTo>
                  <a:lnTo>
                    <a:pt x="954153" y="0"/>
                  </a:lnTo>
                </a:path>
              </a:pathLst>
            </a:custGeom>
            <a:ln w="9524">
              <a:solidFill>
                <a:srgbClr val="4BA173"/>
              </a:solidFill>
            </a:ln>
          </p:spPr>
          <p:txBody>
            <a:bodyPr wrap="square" lIns="0" tIns="0" rIns="0" bIns="0" rtlCol="0"/>
            <a:lstStyle/>
            <a:p>
              <a:endParaRPr/>
            </a:p>
          </p:txBody>
        </p:sp>
        <p:sp>
          <p:nvSpPr>
            <p:cNvPr id="36" name="object 36"/>
            <p:cNvSpPr/>
            <p:nvPr/>
          </p:nvSpPr>
          <p:spPr>
            <a:xfrm>
              <a:off x="6728717" y="1761340"/>
              <a:ext cx="30480" cy="46355"/>
            </a:xfrm>
            <a:custGeom>
              <a:avLst/>
              <a:gdLst/>
              <a:ahLst/>
              <a:cxnLst/>
              <a:rect l="l" t="t" r="r" b="b"/>
              <a:pathLst>
                <a:path w="30479" h="46355">
                  <a:moveTo>
                    <a:pt x="29297" y="45985"/>
                  </a:moveTo>
                  <a:lnTo>
                    <a:pt x="0" y="34508"/>
                  </a:lnTo>
                  <a:lnTo>
                    <a:pt x="30415" y="0"/>
                  </a:lnTo>
                  <a:lnTo>
                    <a:pt x="29297" y="45985"/>
                  </a:lnTo>
                  <a:close/>
                </a:path>
              </a:pathLst>
            </a:custGeom>
            <a:solidFill>
              <a:srgbClr val="4BA173"/>
            </a:solidFill>
          </p:spPr>
          <p:txBody>
            <a:bodyPr wrap="square" lIns="0" tIns="0" rIns="0" bIns="0" rtlCol="0"/>
            <a:lstStyle/>
            <a:p>
              <a:endParaRPr/>
            </a:p>
          </p:txBody>
        </p:sp>
        <p:sp>
          <p:nvSpPr>
            <p:cNvPr id="37" name="object 37"/>
            <p:cNvSpPr/>
            <p:nvPr/>
          </p:nvSpPr>
          <p:spPr>
            <a:xfrm>
              <a:off x="6728717" y="1761340"/>
              <a:ext cx="30480" cy="46355"/>
            </a:xfrm>
            <a:custGeom>
              <a:avLst/>
              <a:gdLst/>
              <a:ahLst/>
              <a:cxnLst/>
              <a:rect l="l" t="t" r="r" b="b"/>
              <a:pathLst>
                <a:path w="30479" h="46355">
                  <a:moveTo>
                    <a:pt x="29297" y="45985"/>
                  </a:moveTo>
                  <a:lnTo>
                    <a:pt x="30415" y="0"/>
                  </a:lnTo>
                  <a:lnTo>
                    <a:pt x="0" y="34508"/>
                  </a:lnTo>
                  <a:lnTo>
                    <a:pt x="29297" y="45985"/>
                  </a:lnTo>
                  <a:close/>
                </a:path>
              </a:pathLst>
            </a:custGeom>
            <a:ln w="9524">
              <a:solidFill>
                <a:srgbClr val="4BA173"/>
              </a:solidFill>
            </a:ln>
          </p:spPr>
          <p:txBody>
            <a:bodyPr wrap="square" lIns="0" tIns="0" rIns="0" bIns="0" rtlCol="0"/>
            <a:lstStyle/>
            <a:p>
              <a:endParaRPr/>
            </a:p>
          </p:txBody>
        </p:sp>
        <p:pic>
          <p:nvPicPr>
            <p:cNvPr id="38" name="object 38"/>
            <p:cNvPicPr/>
            <p:nvPr/>
          </p:nvPicPr>
          <p:blipFill>
            <a:blip r:embed="rId4" cstate="print"/>
            <a:stretch>
              <a:fillRect/>
            </a:stretch>
          </p:blipFill>
          <p:spPr>
            <a:xfrm>
              <a:off x="6017741" y="2646840"/>
              <a:ext cx="1233723" cy="124717"/>
            </a:xfrm>
            <a:prstGeom prst="rect">
              <a:avLst/>
            </a:prstGeom>
          </p:spPr>
        </p:pic>
        <p:sp>
          <p:nvSpPr>
            <p:cNvPr id="39" name="object 39"/>
            <p:cNvSpPr/>
            <p:nvPr/>
          </p:nvSpPr>
          <p:spPr>
            <a:xfrm>
              <a:off x="6487962" y="2206497"/>
              <a:ext cx="586740" cy="331470"/>
            </a:xfrm>
            <a:custGeom>
              <a:avLst/>
              <a:gdLst/>
              <a:ahLst/>
              <a:cxnLst/>
              <a:rect l="l" t="t" r="r" b="b"/>
              <a:pathLst>
                <a:path w="586740" h="331469">
                  <a:moveTo>
                    <a:pt x="0" y="0"/>
                  </a:moveTo>
                  <a:lnTo>
                    <a:pt x="586199" y="0"/>
                  </a:lnTo>
                  <a:lnTo>
                    <a:pt x="586199" y="330899"/>
                  </a:lnTo>
                  <a:lnTo>
                    <a:pt x="0" y="330899"/>
                  </a:lnTo>
                  <a:lnTo>
                    <a:pt x="0" y="0"/>
                  </a:lnTo>
                  <a:close/>
                </a:path>
              </a:pathLst>
            </a:custGeom>
            <a:ln w="9524">
              <a:solidFill>
                <a:srgbClr val="000000"/>
              </a:solidFill>
              <a:prstDash val="lgDash"/>
            </a:ln>
          </p:spPr>
          <p:txBody>
            <a:bodyPr wrap="square" lIns="0" tIns="0" rIns="0" bIns="0" rtlCol="0"/>
            <a:lstStyle/>
            <a:p>
              <a:endParaRPr/>
            </a:p>
          </p:txBody>
        </p:sp>
      </p:grpSp>
      <p:sp>
        <p:nvSpPr>
          <p:cNvPr id="40" name="object 40"/>
          <p:cNvSpPr txBox="1"/>
          <p:nvPr/>
        </p:nvSpPr>
        <p:spPr>
          <a:xfrm>
            <a:off x="6492725" y="2274442"/>
            <a:ext cx="577215" cy="177800"/>
          </a:xfrm>
          <a:prstGeom prst="rect">
            <a:avLst/>
          </a:prstGeom>
        </p:spPr>
        <p:txBody>
          <a:bodyPr vert="horz" wrap="square" lIns="0" tIns="12700" rIns="0" bIns="0" rtlCol="0">
            <a:spAutoFit/>
          </a:bodyPr>
          <a:lstStyle/>
          <a:p>
            <a:pPr marL="80645">
              <a:lnSpc>
                <a:spcPct val="100000"/>
              </a:lnSpc>
              <a:spcBef>
                <a:spcPts val="100"/>
              </a:spcBef>
            </a:pPr>
            <a:r>
              <a:rPr sz="1000" spc="-80" dirty="0">
                <a:latin typeface="Verdana"/>
                <a:cs typeface="Verdana"/>
              </a:rPr>
              <a:t>Tas</a:t>
            </a:r>
            <a:r>
              <a:rPr sz="1000" spc="-75" dirty="0">
                <a:latin typeface="Verdana"/>
                <a:cs typeface="Verdana"/>
              </a:rPr>
              <a:t>k</a:t>
            </a:r>
            <a:r>
              <a:rPr sz="1000" spc="-105" dirty="0">
                <a:latin typeface="Verdana"/>
                <a:cs typeface="Verdana"/>
              </a:rPr>
              <a:t> </a:t>
            </a:r>
            <a:r>
              <a:rPr sz="1000" spc="-95" dirty="0">
                <a:latin typeface="Verdana"/>
                <a:cs typeface="Verdana"/>
              </a:rPr>
              <a:t>2</a:t>
            </a:r>
            <a:endParaRPr sz="100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724" y="419163"/>
            <a:ext cx="8024550" cy="476349"/>
          </a:xfrm>
          <a:prstGeom prst="rect">
            <a:avLst/>
          </a:prstGeom>
        </p:spPr>
        <p:txBody>
          <a:bodyPr vert="horz" wrap="square" lIns="0" tIns="87440" rIns="0" bIns="0" rtlCol="0">
            <a:spAutoFit/>
          </a:bodyPr>
          <a:lstStyle/>
          <a:p>
            <a:pPr marL="11430" marR="4572">
              <a:lnSpc>
                <a:spcPts val="3303"/>
              </a:lnSpc>
              <a:spcBef>
                <a:spcPts val="689"/>
              </a:spcBef>
            </a:pPr>
            <a:r>
              <a:rPr sz="2400" spc="-81" dirty="0">
                <a:latin typeface="Trebuchet MS" panose="020B0603020202020204" pitchFamily="34" charset="0"/>
              </a:rPr>
              <a:t>YARN </a:t>
            </a:r>
            <a:r>
              <a:rPr sz="2400" spc="-50" dirty="0">
                <a:latin typeface="Trebuchet MS" panose="020B0603020202020204" pitchFamily="34" charset="0"/>
              </a:rPr>
              <a:t>(Yet </a:t>
            </a:r>
            <a:r>
              <a:rPr sz="2400" spc="-5" dirty="0">
                <a:latin typeface="Trebuchet MS" panose="020B0603020202020204" pitchFamily="34" charset="0"/>
              </a:rPr>
              <a:t>Another Resource </a:t>
            </a:r>
            <a:r>
              <a:rPr sz="2400" spc="-891" dirty="0">
                <a:latin typeface="Trebuchet MS" panose="020B0603020202020204" pitchFamily="34" charset="0"/>
              </a:rPr>
              <a:t> </a:t>
            </a:r>
            <a:r>
              <a:rPr sz="2400" spc="-5" dirty="0">
                <a:latin typeface="Trebuchet MS" panose="020B0603020202020204" pitchFamily="34" charset="0"/>
              </a:rPr>
              <a:t>Negotiator)</a:t>
            </a:r>
          </a:p>
        </p:txBody>
      </p:sp>
      <p:sp>
        <p:nvSpPr>
          <p:cNvPr id="3" name="object 3"/>
          <p:cNvSpPr txBox="1"/>
          <p:nvPr/>
        </p:nvSpPr>
        <p:spPr>
          <a:xfrm>
            <a:off x="838722" y="1055988"/>
            <a:ext cx="6837426" cy="3198311"/>
          </a:xfrm>
          <a:prstGeom prst="rect">
            <a:avLst/>
          </a:prstGeom>
        </p:spPr>
        <p:txBody>
          <a:bodyPr vert="horz" wrap="square" lIns="0" tIns="68580" rIns="0" bIns="0" rtlCol="0">
            <a:spAutoFit/>
          </a:bodyPr>
          <a:lstStyle/>
          <a:p>
            <a:pPr marL="348044" indent="-337185">
              <a:spcBef>
                <a:spcPts val="540"/>
              </a:spcBef>
              <a:buChar char="●"/>
              <a:tabLst>
                <a:tab pos="348044" algn="l"/>
                <a:tab pos="348615" algn="l"/>
              </a:tabLst>
            </a:pPr>
            <a:r>
              <a:rPr sz="2160" b="1" dirty="0">
                <a:latin typeface="Arial"/>
                <a:cs typeface="Arial"/>
              </a:rPr>
              <a:t>Manage</a:t>
            </a:r>
            <a:r>
              <a:rPr sz="2160" b="1" spc="-23" dirty="0">
                <a:latin typeface="Arial"/>
                <a:cs typeface="Arial"/>
              </a:rPr>
              <a:t> </a:t>
            </a:r>
            <a:r>
              <a:rPr sz="2160" b="1" spc="-5" dirty="0">
                <a:latin typeface="Arial"/>
                <a:cs typeface="Arial"/>
              </a:rPr>
              <a:t>resources</a:t>
            </a:r>
            <a:r>
              <a:rPr sz="2160" b="1" spc="-18" dirty="0">
                <a:latin typeface="Arial"/>
                <a:cs typeface="Arial"/>
              </a:rPr>
              <a:t> </a:t>
            </a:r>
            <a:r>
              <a:rPr sz="2160" b="1" dirty="0">
                <a:latin typeface="Arial"/>
                <a:cs typeface="Arial"/>
              </a:rPr>
              <a:t>for</a:t>
            </a:r>
            <a:r>
              <a:rPr sz="2160" b="1" spc="-23" dirty="0">
                <a:latin typeface="Arial"/>
                <a:cs typeface="Arial"/>
              </a:rPr>
              <a:t> </a:t>
            </a:r>
            <a:r>
              <a:rPr sz="2160" b="1" spc="-5" dirty="0">
                <a:latin typeface="Arial"/>
                <a:cs typeface="Arial"/>
              </a:rPr>
              <a:t>processing</a:t>
            </a:r>
            <a:r>
              <a:rPr sz="2160" b="1" spc="-23" dirty="0">
                <a:latin typeface="Arial"/>
                <a:cs typeface="Arial"/>
              </a:rPr>
              <a:t> </a:t>
            </a:r>
            <a:r>
              <a:rPr sz="2160" b="1" dirty="0">
                <a:latin typeface="Arial"/>
                <a:cs typeface="Arial"/>
              </a:rPr>
              <a:t>tasks</a:t>
            </a:r>
            <a:endParaRPr sz="2160">
              <a:latin typeface="Arial"/>
              <a:cs typeface="Arial"/>
            </a:endParaRPr>
          </a:p>
          <a:p>
            <a:pPr marL="562356" lvl="1" indent="-333185">
              <a:spcBef>
                <a:spcPts val="374"/>
              </a:spcBef>
              <a:buFont typeface="Arial MT"/>
              <a:buChar char="○"/>
              <a:tabLst>
                <a:tab pos="562356" algn="l"/>
                <a:tab pos="562928" algn="l"/>
              </a:tabLst>
            </a:pPr>
            <a:r>
              <a:rPr spc="-5" dirty="0">
                <a:latin typeface="Georgia"/>
                <a:cs typeface="Georgia"/>
              </a:rPr>
              <a:t>each</a:t>
            </a:r>
            <a:r>
              <a:rPr spc="-14" dirty="0">
                <a:latin typeface="Georgia"/>
                <a:cs typeface="Georgia"/>
              </a:rPr>
              <a:t> </a:t>
            </a:r>
            <a:r>
              <a:rPr spc="-5" dirty="0">
                <a:latin typeface="Georgia"/>
                <a:cs typeface="Georgia"/>
              </a:rPr>
              <a:t>node</a:t>
            </a:r>
            <a:r>
              <a:rPr spc="-9" dirty="0">
                <a:latin typeface="Georgia"/>
                <a:cs typeface="Georgia"/>
              </a:rPr>
              <a:t> </a:t>
            </a:r>
            <a:r>
              <a:rPr spc="-5" dirty="0">
                <a:latin typeface="Georgia"/>
                <a:cs typeface="Georgia"/>
              </a:rPr>
              <a:t>in</a:t>
            </a:r>
            <a:r>
              <a:rPr spc="-9" dirty="0">
                <a:latin typeface="Georgia"/>
                <a:cs typeface="Georgia"/>
              </a:rPr>
              <a:t> </a:t>
            </a:r>
            <a:r>
              <a:rPr spc="-5" dirty="0">
                <a:latin typeface="Georgia"/>
                <a:cs typeface="Georgia"/>
              </a:rPr>
              <a:t>the</a:t>
            </a:r>
            <a:r>
              <a:rPr spc="-9" dirty="0">
                <a:latin typeface="Georgia"/>
                <a:cs typeface="Georgia"/>
              </a:rPr>
              <a:t> </a:t>
            </a:r>
            <a:r>
              <a:rPr spc="-5" dirty="0">
                <a:latin typeface="Georgia"/>
                <a:cs typeface="Georgia"/>
              </a:rPr>
              <a:t>cluster</a:t>
            </a:r>
            <a:r>
              <a:rPr spc="-9" dirty="0">
                <a:latin typeface="Georgia"/>
                <a:cs typeface="Georgia"/>
              </a:rPr>
              <a:t> </a:t>
            </a:r>
            <a:r>
              <a:rPr spc="-5" dirty="0">
                <a:latin typeface="Georgia"/>
                <a:cs typeface="Georgia"/>
              </a:rPr>
              <a:t>provides</a:t>
            </a:r>
            <a:r>
              <a:rPr spc="-9" dirty="0">
                <a:latin typeface="Georgia"/>
                <a:cs typeface="Georgia"/>
              </a:rPr>
              <a:t> </a:t>
            </a:r>
            <a:r>
              <a:rPr spc="-5" dirty="0">
                <a:latin typeface="Georgia"/>
                <a:cs typeface="Georgia"/>
              </a:rPr>
              <a:t>resources</a:t>
            </a:r>
            <a:r>
              <a:rPr spc="-14" dirty="0">
                <a:latin typeface="Georgia"/>
                <a:cs typeface="Georgia"/>
              </a:rPr>
              <a:t> </a:t>
            </a:r>
            <a:r>
              <a:rPr spc="-5" dirty="0">
                <a:latin typeface="Georgia"/>
                <a:cs typeface="Georgia"/>
              </a:rPr>
              <a:t>for</a:t>
            </a:r>
            <a:r>
              <a:rPr spc="-9" dirty="0">
                <a:latin typeface="Georgia"/>
                <a:cs typeface="Georgia"/>
              </a:rPr>
              <a:t> </a:t>
            </a:r>
            <a:r>
              <a:rPr spc="-5" dirty="0">
                <a:latin typeface="Georgia"/>
                <a:cs typeface="Georgia"/>
              </a:rPr>
              <a:t>executing</a:t>
            </a:r>
            <a:r>
              <a:rPr spc="-9" dirty="0">
                <a:latin typeface="Georgia"/>
                <a:cs typeface="Georgia"/>
              </a:rPr>
              <a:t> </a:t>
            </a:r>
            <a:r>
              <a:rPr spc="-5" dirty="0">
                <a:latin typeface="Georgia"/>
                <a:cs typeface="Georgia"/>
              </a:rPr>
              <a:t>tasks</a:t>
            </a:r>
            <a:endParaRPr>
              <a:latin typeface="Georgia"/>
              <a:cs typeface="Georgia"/>
            </a:endParaRPr>
          </a:p>
          <a:p>
            <a:pPr marL="348044" indent="-337185">
              <a:spcBef>
                <a:spcPts val="418"/>
              </a:spcBef>
              <a:buChar char="●"/>
              <a:tabLst>
                <a:tab pos="348044" algn="l"/>
                <a:tab pos="348615" algn="l"/>
              </a:tabLst>
            </a:pPr>
            <a:r>
              <a:rPr sz="2160" b="1" spc="-5" dirty="0">
                <a:latin typeface="Arial"/>
                <a:cs typeface="Arial"/>
              </a:rPr>
              <a:t>Computing</a:t>
            </a:r>
            <a:r>
              <a:rPr sz="2160" b="1" spc="-32" dirty="0">
                <a:latin typeface="Arial"/>
                <a:cs typeface="Arial"/>
              </a:rPr>
              <a:t> </a:t>
            </a:r>
            <a:r>
              <a:rPr sz="2160" b="1" spc="-5" dirty="0">
                <a:latin typeface="Arial"/>
                <a:cs typeface="Arial"/>
              </a:rPr>
              <a:t>resource</a:t>
            </a:r>
            <a:r>
              <a:rPr sz="2160" b="1" spc="-32" dirty="0">
                <a:latin typeface="Arial"/>
                <a:cs typeface="Arial"/>
              </a:rPr>
              <a:t> </a:t>
            </a:r>
            <a:r>
              <a:rPr sz="2160" b="1" dirty="0">
                <a:latin typeface="Arial"/>
                <a:cs typeface="Arial"/>
              </a:rPr>
              <a:t>types:</a:t>
            </a:r>
            <a:endParaRPr sz="2160">
              <a:latin typeface="Arial"/>
              <a:cs typeface="Arial"/>
            </a:endParaRPr>
          </a:p>
          <a:p>
            <a:pPr marL="562356" lvl="1" indent="-333185">
              <a:spcBef>
                <a:spcPts val="374"/>
              </a:spcBef>
              <a:buFont typeface="Arial MT"/>
              <a:buChar char="○"/>
              <a:tabLst>
                <a:tab pos="562356" algn="l"/>
                <a:tab pos="562928" algn="l"/>
              </a:tabLst>
            </a:pPr>
            <a:r>
              <a:rPr spc="-5" dirty="0">
                <a:latin typeface="Georgia"/>
                <a:cs typeface="Georgia"/>
              </a:rPr>
              <a:t>CPU,</a:t>
            </a:r>
            <a:r>
              <a:rPr spc="-23" dirty="0">
                <a:latin typeface="Georgia"/>
                <a:cs typeface="Georgia"/>
              </a:rPr>
              <a:t> </a:t>
            </a:r>
            <a:r>
              <a:rPr spc="-5" dirty="0">
                <a:latin typeface="Georgia"/>
                <a:cs typeface="Georgia"/>
              </a:rPr>
              <a:t>Memory</a:t>
            </a:r>
            <a:r>
              <a:rPr spc="-23" dirty="0">
                <a:latin typeface="Georgia"/>
                <a:cs typeface="Georgia"/>
              </a:rPr>
              <a:t> </a:t>
            </a:r>
            <a:r>
              <a:rPr spc="-5" dirty="0">
                <a:latin typeface="Georgia"/>
                <a:cs typeface="Georgia"/>
              </a:rPr>
              <a:t>and</a:t>
            </a:r>
            <a:r>
              <a:rPr spc="-23" dirty="0">
                <a:latin typeface="Georgia"/>
                <a:cs typeface="Georgia"/>
              </a:rPr>
              <a:t> </a:t>
            </a:r>
            <a:r>
              <a:rPr dirty="0">
                <a:latin typeface="Georgia"/>
                <a:cs typeface="Georgia"/>
              </a:rPr>
              <a:t>Disks</a:t>
            </a:r>
            <a:endParaRPr>
              <a:latin typeface="Georgia"/>
              <a:cs typeface="Georgia"/>
            </a:endParaRPr>
          </a:p>
          <a:p>
            <a:pPr marL="562356" lvl="1" indent="-333185">
              <a:spcBef>
                <a:spcPts val="360"/>
              </a:spcBef>
              <a:buFont typeface="Arial MT"/>
              <a:buChar char="○"/>
              <a:tabLst>
                <a:tab pos="562356" algn="l"/>
                <a:tab pos="562928" algn="l"/>
              </a:tabLst>
            </a:pPr>
            <a:r>
              <a:rPr spc="-5" dirty="0">
                <a:latin typeface="Georgia"/>
                <a:cs typeface="Georgia"/>
              </a:rPr>
              <a:t>also</a:t>
            </a:r>
            <a:r>
              <a:rPr spc="-18" dirty="0">
                <a:latin typeface="Georgia"/>
                <a:cs typeface="Georgia"/>
              </a:rPr>
              <a:t> </a:t>
            </a:r>
            <a:r>
              <a:rPr spc="-5" dirty="0">
                <a:latin typeface="Georgia"/>
                <a:cs typeface="Georgia"/>
              </a:rPr>
              <a:t>support</a:t>
            </a:r>
            <a:r>
              <a:rPr spc="413" dirty="0">
                <a:latin typeface="Georgia"/>
                <a:cs typeface="Georgia"/>
              </a:rPr>
              <a:t> </a:t>
            </a:r>
            <a:r>
              <a:rPr spc="-5" dirty="0">
                <a:latin typeface="Georgia"/>
                <a:cs typeface="Georgia"/>
              </a:rPr>
              <a:t>GPU</a:t>
            </a:r>
            <a:r>
              <a:rPr spc="-14" dirty="0">
                <a:latin typeface="Georgia"/>
                <a:cs typeface="Georgia"/>
              </a:rPr>
              <a:t> </a:t>
            </a:r>
            <a:r>
              <a:rPr spc="-5" dirty="0">
                <a:latin typeface="Georgia"/>
                <a:cs typeface="Georgia"/>
              </a:rPr>
              <a:t>and</a:t>
            </a:r>
            <a:r>
              <a:rPr spc="-14" dirty="0">
                <a:latin typeface="Georgia"/>
                <a:cs typeface="Georgia"/>
              </a:rPr>
              <a:t> </a:t>
            </a:r>
            <a:r>
              <a:rPr spc="-5" dirty="0">
                <a:latin typeface="Georgia"/>
                <a:cs typeface="Georgia"/>
              </a:rPr>
              <a:t>FPGA</a:t>
            </a:r>
            <a:r>
              <a:rPr spc="-14" dirty="0">
                <a:latin typeface="Georgia"/>
                <a:cs typeface="Georgia"/>
              </a:rPr>
              <a:t> </a:t>
            </a:r>
            <a:r>
              <a:rPr spc="-5" dirty="0">
                <a:latin typeface="Georgia"/>
                <a:cs typeface="Georgia"/>
              </a:rPr>
              <a:t>Node</a:t>
            </a:r>
            <a:endParaRPr>
              <a:latin typeface="Georgia"/>
              <a:cs typeface="Georgia"/>
            </a:endParaRPr>
          </a:p>
          <a:p>
            <a:pPr marL="348044" marR="1121283" indent="-337185">
              <a:spcBef>
                <a:spcPts val="418"/>
              </a:spcBef>
              <a:buChar char="●"/>
              <a:tabLst>
                <a:tab pos="348044" algn="l"/>
                <a:tab pos="348615" algn="l"/>
              </a:tabLst>
            </a:pPr>
            <a:r>
              <a:rPr sz="2160" b="1" spc="-5" dirty="0">
                <a:latin typeface="Arial"/>
                <a:cs typeface="Arial"/>
              </a:rPr>
              <a:t>Computing resources are abstracted into </a:t>
            </a:r>
            <a:r>
              <a:rPr sz="2160" b="1" spc="-590" dirty="0">
                <a:latin typeface="Arial"/>
                <a:cs typeface="Arial"/>
              </a:rPr>
              <a:t> </a:t>
            </a:r>
            <a:r>
              <a:rPr sz="2160" b="1" dirty="0">
                <a:solidFill>
                  <a:srgbClr val="EE3340"/>
                </a:solidFill>
                <a:latin typeface="Arial"/>
                <a:cs typeface="Arial"/>
              </a:rPr>
              <a:t>“Containers”</a:t>
            </a:r>
            <a:endParaRPr sz="2160">
              <a:latin typeface="Arial"/>
              <a:cs typeface="Arial"/>
            </a:endParaRPr>
          </a:p>
          <a:p>
            <a:pPr marL="562356" lvl="1" indent="-333185">
              <a:spcBef>
                <a:spcPts val="374"/>
              </a:spcBef>
              <a:buFont typeface="Arial MT"/>
              <a:buChar char="○"/>
              <a:tabLst>
                <a:tab pos="562356" algn="l"/>
                <a:tab pos="562928" algn="l"/>
              </a:tabLst>
            </a:pPr>
            <a:r>
              <a:rPr spc="-5" dirty="0">
                <a:latin typeface="Georgia"/>
                <a:cs typeface="Georgia"/>
              </a:rPr>
              <a:t>don’t</a:t>
            </a:r>
            <a:r>
              <a:rPr spc="-14" dirty="0">
                <a:latin typeface="Georgia"/>
                <a:cs typeface="Georgia"/>
              </a:rPr>
              <a:t> </a:t>
            </a:r>
            <a:r>
              <a:rPr spc="-5" dirty="0">
                <a:latin typeface="Georgia"/>
                <a:cs typeface="Georgia"/>
              </a:rPr>
              <a:t>be</a:t>
            </a:r>
            <a:r>
              <a:rPr spc="-9" dirty="0">
                <a:latin typeface="Georgia"/>
                <a:cs typeface="Georgia"/>
              </a:rPr>
              <a:t> </a:t>
            </a:r>
            <a:r>
              <a:rPr spc="-5" dirty="0">
                <a:latin typeface="Georgia"/>
                <a:cs typeface="Georgia"/>
              </a:rPr>
              <a:t>confused:</a:t>
            </a:r>
            <a:r>
              <a:rPr spc="-14" dirty="0">
                <a:latin typeface="Georgia"/>
                <a:cs typeface="Georgia"/>
              </a:rPr>
              <a:t> </a:t>
            </a:r>
            <a:r>
              <a:rPr spc="-5" dirty="0">
                <a:latin typeface="Georgia"/>
                <a:cs typeface="Georgia"/>
              </a:rPr>
              <a:t>it</a:t>
            </a:r>
            <a:r>
              <a:rPr spc="-9" dirty="0">
                <a:latin typeface="Georgia"/>
                <a:cs typeface="Georgia"/>
              </a:rPr>
              <a:t> </a:t>
            </a:r>
            <a:r>
              <a:rPr spc="-5" dirty="0">
                <a:latin typeface="Georgia"/>
                <a:cs typeface="Georgia"/>
              </a:rPr>
              <a:t>is</a:t>
            </a:r>
            <a:r>
              <a:rPr spc="-9" dirty="0">
                <a:latin typeface="Georgia"/>
                <a:cs typeface="Georgia"/>
              </a:rPr>
              <a:t> </a:t>
            </a:r>
            <a:r>
              <a:rPr spc="-5" dirty="0">
                <a:latin typeface="Georgia"/>
                <a:cs typeface="Georgia"/>
              </a:rPr>
              <a:t>not</a:t>
            </a:r>
            <a:r>
              <a:rPr spc="418" dirty="0">
                <a:latin typeface="Georgia"/>
                <a:cs typeface="Georgia"/>
              </a:rPr>
              <a:t> </a:t>
            </a:r>
            <a:r>
              <a:rPr dirty="0">
                <a:latin typeface="Georgia"/>
                <a:cs typeface="Georgia"/>
              </a:rPr>
              <a:t>a</a:t>
            </a:r>
            <a:r>
              <a:rPr spc="-14" dirty="0">
                <a:latin typeface="Georgia"/>
                <a:cs typeface="Georgia"/>
              </a:rPr>
              <a:t> </a:t>
            </a:r>
            <a:r>
              <a:rPr dirty="0">
                <a:latin typeface="Georgia"/>
                <a:cs typeface="Georgia"/>
              </a:rPr>
              <a:t>(Docker)</a:t>
            </a:r>
            <a:r>
              <a:rPr spc="-9" dirty="0">
                <a:latin typeface="Georgia"/>
                <a:cs typeface="Georgia"/>
              </a:rPr>
              <a:t> </a:t>
            </a:r>
            <a:r>
              <a:rPr spc="-5" dirty="0">
                <a:latin typeface="Georgia"/>
                <a:cs typeface="Georgia"/>
              </a:rPr>
              <a:t>container!</a:t>
            </a:r>
            <a:endParaRPr>
              <a:latin typeface="Georgia"/>
              <a:cs typeface="Georgia"/>
            </a:endParaRPr>
          </a:p>
          <a:p>
            <a:pPr marL="348044" indent="-337185">
              <a:spcBef>
                <a:spcPts val="418"/>
              </a:spcBef>
              <a:buChar char="●"/>
              <a:tabLst>
                <a:tab pos="348044" algn="l"/>
                <a:tab pos="348615" algn="l"/>
              </a:tabLst>
            </a:pPr>
            <a:r>
              <a:rPr sz="2160" b="1" dirty="0">
                <a:latin typeface="Arial"/>
                <a:cs typeface="Arial"/>
              </a:rPr>
              <a:t>Multi-tenancy</a:t>
            </a:r>
            <a:r>
              <a:rPr sz="2160" b="1" spc="-50" dirty="0">
                <a:latin typeface="Arial"/>
                <a:cs typeface="Arial"/>
              </a:rPr>
              <a:t> </a:t>
            </a:r>
            <a:r>
              <a:rPr sz="2160" b="1" spc="-5" dirty="0">
                <a:latin typeface="Arial"/>
                <a:cs typeface="Arial"/>
              </a:rPr>
              <a:t>support</a:t>
            </a:r>
            <a:endParaRPr sz="216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2336" y="633554"/>
            <a:ext cx="3480693" cy="307627"/>
          </a:xfrm>
          <a:prstGeom prst="rect">
            <a:avLst/>
          </a:prstGeom>
        </p:spPr>
      </p:pic>
      <p:sp>
        <p:nvSpPr>
          <p:cNvPr id="3" name="object 3"/>
          <p:cNvSpPr/>
          <p:nvPr/>
        </p:nvSpPr>
        <p:spPr>
          <a:xfrm>
            <a:off x="543663" y="1447017"/>
            <a:ext cx="73660" cy="20320"/>
          </a:xfrm>
          <a:custGeom>
            <a:avLst/>
            <a:gdLst/>
            <a:ahLst/>
            <a:cxnLst/>
            <a:rect l="l" t="t" r="r" b="b"/>
            <a:pathLst>
              <a:path w="73659" h="20319">
                <a:moveTo>
                  <a:pt x="73223" y="20091"/>
                </a:moveTo>
                <a:lnTo>
                  <a:pt x="0" y="20091"/>
                </a:lnTo>
                <a:lnTo>
                  <a:pt x="0" y="0"/>
                </a:lnTo>
                <a:lnTo>
                  <a:pt x="73223" y="0"/>
                </a:lnTo>
                <a:lnTo>
                  <a:pt x="73223" y="20091"/>
                </a:lnTo>
                <a:close/>
              </a:path>
            </a:pathLst>
          </a:custGeom>
          <a:solidFill>
            <a:srgbClr val="616161"/>
          </a:solidFill>
        </p:spPr>
        <p:txBody>
          <a:bodyPr wrap="square" lIns="0" tIns="0" rIns="0" bIns="0" rtlCol="0"/>
          <a:lstStyle/>
          <a:p>
            <a:endParaRPr/>
          </a:p>
        </p:txBody>
      </p:sp>
      <p:pic>
        <p:nvPicPr>
          <p:cNvPr id="4" name="object 4"/>
          <p:cNvPicPr/>
          <p:nvPr/>
        </p:nvPicPr>
        <p:blipFill>
          <a:blip r:embed="rId3" cstate="print"/>
          <a:stretch>
            <a:fillRect/>
          </a:stretch>
        </p:blipFill>
        <p:spPr>
          <a:xfrm>
            <a:off x="878437" y="1324532"/>
            <a:ext cx="1671820" cy="209996"/>
          </a:xfrm>
          <a:prstGeom prst="rect">
            <a:avLst/>
          </a:prstGeom>
        </p:spPr>
      </p:pic>
      <p:sp>
        <p:nvSpPr>
          <p:cNvPr id="5" name="object 5"/>
          <p:cNvSpPr/>
          <p:nvPr/>
        </p:nvSpPr>
        <p:spPr>
          <a:xfrm>
            <a:off x="543663" y="1866117"/>
            <a:ext cx="73660" cy="20320"/>
          </a:xfrm>
          <a:custGeom>
            <a:avLst/>
            <a:gdLst/>
            <a:ahLst/>
            <a:cxnLst/>
            <a:rect l="l" t="t" r="r" b="b"/>
            <a:pathLst>
              <a:path w="73659" h="20319">
                <a:moveTo>
                  <a:pt x="73223" y="20091"/>
                </a:moveTo>
                <a:lnTo>
                  <a:pt x="0" y="20091"/>
                </a:lnTo>
                <a:lnTo>
                  <a:pt x="0" y="0"/>
                </a:lnTo>
                <a:lnTo>
                  <a:pt x="73223" y="0"/>
                </a:lnTo>
                <a:lnTo>
                  <a:pt x="73223" y="20091"/>
                </a:lnTo>
                <a:close/>
              </a:path>
            </a:pathLst>
          </a:custGeom>
          <a:solidFill>
            <a:srgbClr val="616161"/>
          </a:solidFill>
        </p:spPr>
        <p:txBody>
          <a:bodyPr wrap="square" lIns="0" tIns="0" rIns="0" bIns="0" rtlCol="0"/>
          <a:lstStyle/>
          <a:p>
            <a:endParaRPr/>
          </a:p>
        </p:txBody>
      </p:sp>
      <p:sp>
        <p:nvSpPr>
          <p:cNvPr id="6" name="object 6"/>
          <p:cNvSpPr/>
          <p:nvPr/>
        </p:nvSpPr>
        <p:spPr>
          <a:xfrm>
            <a:off x="878437" y="1746608"/>
            <a:ext cx="1021080" cy="263525"/>
          </a:xfrm>
          <a:custGeom>
            <a:avLst/>
            <a:gdLst/>
            <a:ahLst/>
            <a:cxnLst/>
            <a:rect l="l" t="t" r="r" b="b"/>
            <a:pathLst>
              <a:path w="1021080" h="263525">
                <a:moveTo>
                  <a:pt x="119806" y="203299"/>
                </a:moveTo>
                <a:lnTo>
                  <a:pt x="0" y="203299"/>
                </a:lnTo>
                <a:lnTo>
                  <a:pt x="0" y="0"/>
                </a:lnTo>
                <a:lnTo>
                  <a:pt x="25300" y="0"/>
                </a:lnTo>
                <a:lnTo>
                  <a:pt x="25300" y="180677"/>
                </a:lnTo>
                <a:lnTo>
                  <a:pt x="119806" y="180677"/>
                </a:lnTo>
                <a:lnTo>
                  <a:pt x="119806" y="203299"/>
                </a:lnTo>
                <a:close/>
              </a:path>
              <a:path w="1021080" h="263525">
                <a:moveTo>
                  <a:pt x="164229" y="92719"/>
                </a:moveTo>
                <a:lnTo>
                  <a:pt x="195483" y="53912"/>
                </a:lnTo>
                <a:lnTo>
                  <a:pt x="212449" y="52387"/>
                </a:lnTo>
                <a:lnTo>
                  <a:pt x="225230" y="53206"/>
                </a:lnTo>
                <a:lnTo>
                  <a:pt x="236485" y="55661"/>
                </a:lnTo>
                <a:lnTo>
                  <a:pt x="246214" y="59754"/>
                </a:lnTo>
                <a:lnTo>
                  <a:pt x="254419" y="65484"/>
                </a:lnTo>
                <a:lnTo>
                  <a:pt x="260536" y="72181"/>
                </a:lnTo>
                <a:lnTo>
                  <a:pt x="209324" y="72181"/>
                </a:lnTo>
                <a:lnTo>
                  <a:pt x="196794" y="73465"/>
                </a:lnTo>
                <a:lnTo>
                  <a:pt x="185102" y="77316"/>
                </a:lnTo>
                <a:lnTo>
                  <a:pt x="174247" y="83734"/>
                </a:lnTo>
                <a:lnTo>
                  <a:pt x="164229" y="92719"/>
                </a:lnTo>
                <a:close/>
              </a:path>
              <a:path w="1021080" h="263525">
                <a:moveTo>
                  <a:pt x="269450" y="129778"/>
                </a:moveTo>
                <a:lnTo>
                  <a:pt x="246531" y="129778"/>
                </a:lnTo>
                <a:lnTo>
                  <a:pt x="246531" y="93364"/>
                </a:lnTo>
                <a:lnTo>
                  <a:pt x="243008" y="85725"/>
                </a:lnTo>
                <a:lnTo>
                  <a:pt x="209324" y="72181"/>
                </a:lnTo>
                <a:lnTo>
                  <a:pt x="260536" y="72181"/>
                </a:lnTo>
                <a:lnTo>
                  <a:pt x="261000" y="72693"/>
                </a:lnTo>
                <a:lnTo>
                  <a:pt x="265692" y="81185"/>
                </a:lnTo>
                <a:lnTo>
                  <a:pt x="268511" y="90989"/>
                </a:lnTo>
                <a:lnTo>
                  <a:pt x="269450" y="102096"/>
                </a:lnTo>
                <a:lnTo>
                  <a:pt x="269450" y="129778"/>
                </a:lnTo>
                <a:close/>
              </a:path>
              <a:path w="1021080" h="263525">
                <a:moveTo>
                  <a:pt x="197715" y="207019"/>
                </a:moveTo>
                <a:lnTo>
                  <a:pt x="160806" y="193030"/>
                </a:lnTo>
                <a:lnTo>
                  <a:pt x="146221" y="158204"/>
                </a:lnTo>
                <a:lnTo>
                  <a:pt x="147123" y="148046"/>
                </a:lnTo>
                <a:lnTo>
                  <a:pt x="177214" y="113109"/>
                </a:lnTo>
                <a:lnTo>
                  <a:pt x="197715" y="109686"/>
                </a:lnTo>
                <a:lnTo>
                  <a:pt x="212654" y="110942"/>
                </a:lnTo>
                <a:lnTo>
                  <a:pt x="225769" y="114709"/>
                </a:lnTo>
                <a:lnTo>
                  <a:pt x="237061" y="120987"/>
                </a:lnTo>
                <a:lnTo>
                  <a:pt x="242683" y="126206"/>
                </a:lnTo>
                <a:lnTo>
                  <a:pt x="206049" y="126206"/>
                </a:lnTo>
                <a:lnTo>
                  <a:pt x="198320" y="126773"/>
                </a:lnTo>
                <a:lnTo>
                  <a:pt x="169735" y="148977"/>
                </a:lnTo>
                <a:lnTo>
                  <a:pt x="169735" y="167828"/>
                </a:lnTo>
                <a:lnTo>
                  <a:pt x="206049" y="190500"/>
                </a:lnTo>
                <a:lnTo>
                  <a:pt x="242046" y="190500"/>
                </a:lnTo>
                <a:lnTo>
                  <a:pt x="236503" y="195467"/>
                </a:lnTo>
                <a:lnTo>
                  <a:pt x="225025" y="201885"/>
                </a:lnTo>
                <a:lnTo>
                  <a:pt x="212096" y="205736"/>
                </a:lnTo>
                <a:lnTo>
                  <a:pt x="197715" y="207019"/>
                </a:lnTo>
                <a:close/>
              </a:path>
              <a:path w="1021080" h="263525">
                <a:moveTo>
                  <a:pt x="242046" y="190500"/>
                </a:moveTo>
                <a:lnTo>
                  <a:pt x="206049" y="190500"/>
                </a:lnTo>
                <a:lnTo>
                  <a:pt x="218737" y="189355"/>
                </a:lnTo>
                <a:lnTo>
                  <a:pt x="229713" y="185923"/>
                </a:lnTo>
                <a:lnTo>
                  <a:pt x="238978" y="180202"/>
                </a:lnTo>
                <a:lnTo>
                  <a:pt x="246531" y="172194"/>
                </a:lnTo>
                <a:lnTo>
                  <a:pt x="246531" y="144512"/>
                </a:lnTo>
                <a:lnTo>
                  <a:pt x="238978" y="136503"/>
                </a:lnTo>
                <a:lnTo>
                  <a:pt x="229713" y="130782"/>
                </a:lnTo>
                <a:lnTo>
                  <a:pt x="218737" y="127350"/>
                </a:lnTo>
                <a:lnTo>
                  <a:pt x="206049" y="126206"/>
                </a:lnTo>
                <a:lnTo>
                  <a:pt x="242683" y="126206"/>
                </a:lnTo>
                <a:lnTo>
                  <a:pt x="246531" y="129778"/>
                </a:lnTo>
                <a:lnTo>
                  <a:pt x="269450" y="129778"/>
                </a:lnTo>
                <a:lnTo>
                  <a:pt x="269450" y="186481"/>
                </a:lnTo>
                <a:lnTo>
                  <a:pt x="246531" y="186481"/>
                </a:lnTo>
                <a:lnTo>
                  <a:pt x="242046" y="190500"/>
                </a:lnTo>
                <a:close/>
              </a:path>
              <a:path w="1021080" h="263525">
                <a:moveTo>
                  <a:pt x="269450" y="203299"/>
                </a:moveTo>
                <a:lnTo>
                  <a:pt x="246531" y="203299"/>
                </a:lnTo>
                <a:lnTo>
                  <a:pt x="246531" y="186481"/>
                </a:lnTo>
                <a:lnTo>
                  <a:pt x="269450" y="186481"/>
                </a:lnTo>
                <a:lnTo>
                  <a:pt x="269450" y="203299"/>
                </a:lnTo>
                <a:close/>
              </a:path>
              <a:path w="1021080" h="263525">
                <a:moveTo>
                  <a:pt x="342569" y="56108"/>
                </a:moveTo>
                <a:lnTo>
                  <a:pt x="319650" y="56108"/>
                </a:lnTo>
                <a:lnTo>
                  <a:pt x="319650" y="15775"/>
                </a:lnTo>
                <a:lnTo>
                  <a:pt x="342569" y="15775"/>
                </a:lnTo>
                <a:lnTo>
                  <a:pt x="342569" y="56108"/>
                </a:lnTo>
                <a:close/>
              </a:path>
              <a:path w="1021080" h="263525">
                <a:moveTo>
                  <a:pt x="372484" y="76200"/>
                </a:moveTo>
                <a:lnTo>
                  <a:pt x="295242" y="76200"/>
                </a:lnTo>
                <a:lnTo>
                  <a:pt x="295242" y="56108"/>
                </a:lnTo>
                <a:lnTo>
                  <a:pt x="372484" y="56108"/>
                </a:lnTo>
                <a:lnTo>
                  <a:pt x="372484" y="76200"/>
                </a:lnTo>
                <a:close/>
              </a:path>
              <a:path w="1021080" h="263525">
                <a:moveTo>
                  <a:pt x="352243" y="207019"/>
                </a:moveTo>
                <a:lnTo>
                  <a:pt x="319737" y="173136"/>
                </a:lnTo>
                <a:lnTo>
                  <a:pt x="319650" y="76200"/>
                </a:lnTo>
                <a:lnTo>
                  <a:pt x="342569" y="76200"/>
                </a:lnTo>
                <a:lnTo>
                  <a:pt x="342569" y="173136"/>
                </a:lnTo>
                <a:lnTo>
                  <a:pt x="343760" y="177700"/>
                </a:lnTo>
                <a:lnTo>
                  <a:pt x="346141" y="181272"/>
                </a:lnTo>
                <a:lnTo>
                  <a:pt x="348621" y="184745"/>
                </a:lnTo>
                <a:lnTo>
                  <a:pt x="352392" y="186481"/>
                </a:lnTo>
                <a:lnTo>
                  <a:pt x="375467" y="186481"/>
                </a:lnTo>
                <a:lnTo>
                  <a:pt x="379776" y="197494"/>
                </a:lnTo>
                <a:lnTo>
                  <a:pt x="374483" y="201662"/>
                </a:lnTo>
                <a:lnTo>
                  <a:pt x="368130" y="204638"/>
                </a:lnTo>
                <a:lnTo>
                  <a:pt x="360717" y="206424"/>
                </a:lnTo>
                <a:lnTo>
                  <a:pt x="352243" y="207019"/>
                </a:lnTo>
                <a:close/>
              </a:path>
              <a:path w="1021080" h="263525">
                <a:moveTo>
                  <a:pt x="375467" y="186481"/>
                </a:moveTo>
                <a:lnTo>
                  <a:pt x="363802" y="186481"/>
                </a:lnTo>
                <a:lnTo>
                  <a:pt x="369011" y="184447"/>
                </a:lnTo>
                <a:lnTo>
                  <a:pt x="373079" y="180379"/>
                </a:lnTo>
                <a:lnTo>
                  <a:pt x="375467" y="186481"/>
                </a:lnTo>
                <a:close/>
              </a:path>
              <a:path w="1021080" h="263525">
                <a:moveTo>
                  <a:pt x="471174" y="207019"/>
                </a:moveTo>
                <a:lnTo>
                  <a:pt x="428255" y="194881"/>
                </a:lnTo>
                <a:lnTo>
                  <a:pt x="401373" y="160585"/>
                </a:lnTo>
                <a:lnTo>
                  <a:pt x="396164" y="129480"/>
                </a:lnTo>
                <a:lnTo>
                  <a:pt x="397457" y="113834"/>
                </a:lnTo>
                <a:lnTo>
                  <a:pt x="416851" y="74711"/>
                </a:lnTo>
                <a:lnTo>
                  <a:pt x="453882" y="53782"/>
                </a:lnTo>
                <a:lnTo>
                  <a:pt x="468792" y="52387"/>
                </a:lnTo>
                <a:lnTo>
                  <a:pt x="483880" y="53764"/>
                </a:lnTo>
                <a:lnTo>
                  <a:pt x="497442" y="57894"/>
                </a:lnTo>
                <a:lnTo>
                  <a:pt x="509478" y="64777"/>
                </a:lnTo>
                <a:lnTo>
                  <a:pt x="516580" y="71288"/>
                </a:lnTo>
                <a:lnTo>
                  <a:pt x="468495" y="71288"/>
                </a:lnTo>
                <a:lnTo>
                  <a:pt x="458663" y="72190"/>
                </a:lnTo>
                <a:lnTo>
                  <a:pt x="424107" y="101537"/>
                </a:lnTo>
                <a:lnTo>
                  <a:pt x="420274" y="120402"/>
                </a:lnTo>
                <a:lnTo>
                  <a:pt x="538684" y="120402"/>
                </a:lnTo>
                <a:lnTo>
                  <a:pt x="539486" y="131415"/>
                </a:lnTo>
                <a:lnTo>
                  <a:pt x="539486" y="137219"/>
                </a:lnTo>
                <a:lnTo>
                  <a:pt x="420274" y="137219"/>
                </a:lnTo>
                <a:lnTo>
                  <a:pt x="421735" y="147944"/>
                </a:lnTo>
                <a:lnTo>
                  <a:pt x="444487" y="180165"/>
                </a:lnTo>
                <a:lnTo>
                  <a:pt x="473257" y="188118"/>
                </a:lnTo>
                <a:lnTo>
                  <a:pt x="525121" y="188118"/>
                </a:lnTo>
                <a:lnTo>
                  <a:pt x="517580" y="194295"/>
                </a:lnTo>
                <a:lnTo>
                  <a:pt x="503804" y="201364"/>
                </a:lnTo>
                <a:lnTo>
                  <a:pt x="488335" y="205606"/>
                </a:lnTo>
                <a:lnTo>
                  <a:pt x="471174" y="207019"/>
                </a:lnTo>
                <a:close/>
              </a:path>
              <a:path w="1021080" h="263525">
                <a:moveTo>
                  <a:pt x="538684" y="120402"/>
                </a:moveTo>
                <a:lnTo>
                  <a:pt x="516864" y="120402"/>
                </a:lnTo>
                <a:lnTo>
                  <a:pt x="516027" y="110588"/>
                </a:lnTo>
                <a:lnTo>
                  <a:pt x="513515" y="101537"/>
                </a:lnTo>
                <a:lnTo>
                  <a:pt x="478773" y="72190"/>
                </a:lnTo>
                <a:lnTo>
                  <a:pt x="468495" y="71288"/>
                </a:lnTo>
                <a:lnTo>
                  <a:pt x="516580" y="71288"/>
                </a:lnTo>
                <a:lnTo>
                  <a:pt x="519989" y="74414"/>
                </a:lnTo>
                <a:lnTo>
                  <a:pt x="528519" y="86180"/>
                </a:lnTo>
                <a:lnTo>
                  <a:pt x="534612" y="99603"/>
                </a:lnTo>
                <a:lnTo>
                  <a:pt x="538267" y="114681"/>
                </a:lnTo>
                <a:lnTo>
                  <a:pt x="538684" y="120402"/>
                </a:lnTo>
                <a:close/>
              </a:path>
              <a:path w="1021080" h="263525">
                <a:moveTo>
                  <a:pt x="525121" y="188118"/>
                </a:moveTo>
                <a:lnTo>
                  <a:pt x="473257" y="188118"/>
                </a:lnTo>
                <a:lnTo>
                  <a:pt x="486205" y="186956"/>
                </a:lnTo>
                <a:lnTo>
                  <a:pt x="498111" y="183467"/>
                </a:lnTo>
                <a:lnTo>
                  <a:pt x="508976" y="177654"/>
                </a:lnTo>
                <a:lnTo>
                  <a:pt x="518799" y="169515"/>
                </a:lnTo>
                <a:lnTo>
                  <a:pt x="529663" y="184398"/>
                </a:lnTo>
                <a:lnTo>
                  <a:pt x="525121" y="188118"/>
                </a:lnTo>
                <a:close/>
              </a:path>
              <a:path w="1021080" h="263525">
                <a:moveTo>
                  <a:pt x="622452" y="77390"/>
                </a:moveTo>
                <a:lnTo>
                  <a:pt x="599170" y="77390"/>
                </a:lnTo>
                <a:lnTo>
                  <a:pt x="604202" y="72135"/>
                </a:lnTo>
                <a:lnTo>
                  <a:pt x="644051" y="52824"/>
                </a:lnTo>
                <a:lnTo>
                  <a:pt x="651557" y="52387"/>
                </a:lnTo>
                <a:lnTo>
                  <a:pt x="672133" y="55364"/>
                </a:lnTo>
                <a:lnTo>
                  <a:pt x="686829" y="64293"/>
                </a:lnTo>
                <a:lnTo>
                  <a:pt x="691856" y="72777"/>
                </a:lnTo>
                <a:lnTo>
                  <a:pt x="642776" y="72777"/>
                </a:lnTo>
                <a:lnTo>
                  <a:pt x="636405" y="73214"/>
                </a:lnTo>
                <a:lnTo>
                  <a:pt x="630089" y="74525"/>
                </a:lnTo>
                <a:lnTo>
                  <a:pt x="623829" y="76711"/>
                </a:lnTo>
                <a:lnTo>
                  <a:pt x="622452" y="77390"/>
                </a:lnTo>
                <a:close/>
              </a:path>
              <a:path w="1021080" h="263525">
                <a:moveTo>
                  <a:pt x="599170" y="203299"/>
                </a:moveTo>
                <a:lnTo>
                  <a:pt x="576399" y="203299"/>
                </a:lnTo>
                <a:lnTo>
                  <a:pt x="576399" y="56108"/>
                </a:lnTo>
                <a:lnTo>
                  <a:pt x="599170" y="56108"/>
                </a:lnTo>
                <a:lnTo>
                  <a:pt x="599170" y="77390"/>
                </a:lnTo>
                <a:lnTo>
                  <a:pt x="622452" y="77390"/>
                </a:lnTo>
                <a:lnTo>
                  <a:pt x="617624" y="79771"/>
                </a:lnTo>
                <a:lnTo>
                  <a:pt x="609389" y="84335"/>
                </a:lnTo>
                <a:lnTo>
                  <a:pt x="603238" y="89644"/>
                </a:lnTo>
                <a:lnTo>
                  <a:pt x="599170" y="95696"/>
                </a:lnTo>
                <a:lnTo>
                  <a:pt x="599170" y="203299"/>
                </a:lnTo>
                <a:close/>
              </a:path>
              <a:path w="1021080" h="263525">
                <a:moveTo>
                  <a:pt x="698587" y="203299"/>
                </a:moveTo>
                <a:lnTo>
                  <a:pt x="675667" y="203299"/>
                </a:lnTo>
                <a:lnTo>
                  <a:pt x="675667" y="107007"/>
                </a:lnTo>
                <a:lnTo>
                  <a:pt x="675100" y="98021"/>
                </a:lnTo>
                <a:lnTo>
                  <a:pt x="652698" y="72777"/>
                </a:lnTo>
                <a:lnTo>
                  <a:pt x="691856" y="72777"/>
                </a:lnTo>
                <a:lnTo>
                  <a:pt x="695647" y="79176"/>
                </a:lnTo>
                <a:lnTo>
                  <a:pt x="698587" y="100012"/>
                </a:lnTo>
                <a:lnTo>
                  <a:pt x="698587" y="203299"/>
                </a:lnTo>
                <a:close/>
              </a:path>
              <a:path w="1021080" h="263525">
                <a:moveTo>
                  <a:pt x="809233" y="207019"/>
                </a:moveTo>
                <a:lnTo>
                  <a:pt x="767319" y="194713"/>
                </a:lnTo>
                <a:lnTo>
                  <a:pt x="740847" y="160213"/>
                </a:lnTo>
                <a:lnTo>
                  <a:pt x="735712" y="129480"/>
                </a:lnTo>
                <a:lnTo>
                  <a:pt x="736996" y="113593"/>
                </a:lnTo>
                <a:lnTo>
                  <a:pt x="756250" y="74414"/>
                </a:lnTo>
                <a:lnTo>
                  <a:pt x="793811" y="53764"/>
                </a:lnTo>
                <a:lnTo>
                  <a:pt x="809233" y="52387"/>
                </a:lnTo>
                <a:lnTo>
                  <a:pt x="825381" y="53987"/>
                </a:lnTo>
                <a:lnTo>
                  <a:pt x="839743" y="58787"/>
                </a:lnTo>
                <a:lnTo>
                  <a:pt x="852319" y="66786"/>
                </a:lnTo>
                <a:lnTo>
                  <a:pt x="858090" y="72777"/>
                </a:lnTo>
                <a:lnTo>
                  <a:pt x="810424" y="72777"/>
                </a:lnTo>
                <a:lnTo>
                  <a:pt x="799643" y="73762"/>
                </a:lnTo>
                <a:lnTo>
                  <a:pt x="767478" y="96970"/>
                </a:lnTo>
                <a:lnTo>
                  <a:pt x="759525" y="129480"/>
                </a:lnTo>
                <a:lnTo>
                  <a:pt x="760399" y="141665"/>
                </a:lnTo>
                <a:lnTo>
                  <a:pt x="781067" y="177691"/>
                </a:lnTo>
                <a:lnTo>
                  <a:pt x="810424" y="186481"/>
                </a:lnTo>
                <a:lnTo>
                  <a:pt x="858234" y="186481"/>
                </a:lnTo>
                <a:lnTo>
                  <a:pt x="852319" y="192620"/>
                </a:lnTo>
                <a:lnTo>
                  <a:pt x="839743" y="200620"/>
                </a:lnTo>
                <a:lnTo>
                  <a:pt x="825381" y="205420"/>
                </a:lnTo>
                <a:lnTo>
                  <a:pt x="809233" y="207019"/>
                </a:lnTo>
                <a:close/>
              </a:path>
              <a:path w="1021080" h="263525">
                <a:moveTo>
                  <a:pt x="847928" y="91975"/>
                </a:moveTo>
                <a:lnTo>
                  <a:pt x="840338" y="83576"/>
                </a:lnTo>
                <a:lnTo>
                  <a:pt x="831557" y="77576"/>
                </a:lnTo>
                <a:lnTo>
                  <a:pt x="821586" y="73976"/>
                </a:lnTo>
                <a:lnTo>
                  <a:pt x="810424" y="72777"/>
                </a:lnTo>
                <a:lnTo>
                  <a:pt x="858090" y="72777"/>
                </a:lnTo>
                <a:lnTo>
                  <a:pt x="863109" y="77985"/>
                </a:lnTo>
                <a:lnTo>
                  <a:pt x="847928" y="91975"/>
                </a:lnTo>
                <a:close/>
              </a:path>
              <a:path w="1021080" h="263525">
                <a:moveTo>
                  <a:pt x="858234" y="186481"/>
                </a:moveTo>
                <a:lnTo>
                  <a:pt x="810424" y="186481"/>
                </a:lnTo>
                <a:lnTo>
                  <a:pt x="821474" y="185281"/>
                </a:lnTo>
                <a:lnTo>
                  <a:pt x="831409" y="181681"/>
                </a:lnTo>
                <a:lnTo>
                  <a:pt x="840227" y="175682"/>
                </a:lnTo>
                <a:lnTo>
                  <a:pt x="847928" y="167282"/>
                </a:lnTo>
                <a:lnTo>
                  <a:pt x="863109" y="181421"/>
                </a:lnTo>
                <a:lnTo>
                  <a:pt x="858234" y="186481"/>
                </a:lnTo>
                <a:close/>
              </a:path>
              <a:path w="1021080" h="263525">
                <a:moveTo>
                  <a:pt x="941677" y="242589"/>
                </a:moveTo>
                <a:lnTo>
                  <a:pt x="908168" y="242589"/>
                </a:lnTo>
                <a:lnTo>
                  <a:pt x="912435" y="241498"/>
                </a:lnTo>
                <a:lnTo>
                  <a:pt x="915907" y="239315"/>
                </a:lnTo>
                <a:lnTo>
                  <a:pt x="919380" y="237232"/>
                </a:lnTo>
                <a:lnTo>
                  <a:pt x="922406" y="233164"/>
                </a:lnTo>
                <a:lnTo>
                  <a:pt x="924986" y="227111"/>
                </a:lnTo>
                <a:lnTo>
                  <a:pt x="934809" y="204787"/>
                </a:lnTo>
                <a:lnTo>
                  <a:pt x="873194" y="56108"/>
                </a:lnTo>
                <a:lnTo>
                  <a:pt x="897899" y="56108"/>
                </a:lnTo>
                <a:lnTo>
                  <a:pt x="947012" y="176807"/>
                </a:lnTo>
                <a:lnTo>
                  <a:pt x="970475" y="176807"/>
                </a:lnTo>
                <a:lnTo>
                  <a:pt x="947012" y="233213"/>
                </a:lnTo>
                <a:lnTo>
                  <a:pt x="941677" y="242589"/>
                </a:lnTo>
                <a:close/>
              </a:path>
              <a:path w="1021080" h="263525">
                <a:moveTo>
                  <a:pt x="970475" y="176807"/>
                </a:moveTo>
                <a:lnTo>
                  <a:pt x="947012" y="176807"/>
                </a:lnTo>
                <a:lnTo>
                  <a:pt x="995679" y="56108"/>
                </a:lnTo>
                <a:lnTo>
                  <a:pt x="1020682" y="56108"/>
                </a:lnTo>
                <a:lnTo>
                  <a:pt x="970475" y="176807"/>
                </a:lnTo>
                <a:close/>
              </a:path>
              <a:path w="1021080" h="263525">
                <a:moveTo>
                  <a:pt x="903704" y="262979"/>
                </a:moveTo>
                <a:lnTo>
                  <a:pt x="897850" y="262979"/>
                </a:lnTo>
                <a:lnTo>
                  <a:pt x="892244" y="262284"/>
                </a:lnTo>
                <a:lnTo>
                  <a:pt x="886886" y="260895"/>
                </a:lnTo>
                <a:lnTo>
                  <a:pt x="890607" y="240208"/>
                </a:lnTo>
                <a:lnTo>
                  <a:pt x="893881" y="241796"/>
                </a:lnTo>
                <a:lnTo>
                  <a:pt x="898048" y="242589"/>
                </a:lnTo>
                <a:lnTo>
                  <a:pt x="941677" y="242589"/>
                </a:lnTo>
                <a:lnTo>
                  <a:pt x="939729" y="246012"/>
                </a:lnTo>
                <a:lnTo>
                  <a:pt x="930083" y="255240"/>
                </a:lnTo>
                <a:lnTo>
                  <a:pt x="918074" y="260895"/>
                </a:lnTo>
                <a:lnTo>
                  <a:pt x="903704" y="262979"/>
                </a:lnTo>
                <a:close/>
              </a:path>
            </a:pathLst>
          </a:custGeom>
          <a:solidFill>
            <a:srgbClr val="616161"/>
          </a:solidFill>
        </p:spPr>
        <p:txBody>
          <a:bodyPr wrap="square" lIns="0" tIns="0" rIns="0" bIns="0" rtlCol="0"/>
          <a:lstStyle/>
          <a:p>
            <a:endParaRPr/>
          </a:p>
        </p:txBody>
      </p:sp>
      <p:sp>
        <p:nvSpPr>
          <p:cNvPr id="7" name="object 7"/>
          <p:cNvSpPr/>
          <p:nvPr/>
        </p:nvSpPr>
        <p:spPr>
          <a:xfrm>
            <a:off x="543663" y="2285217"/>
            <a:ext cx="73660" cy="20320"/>
          </a:xfrm>
          <a:custGeom>
            <a:avLst/>
            <a:gdLst/>
            <a:ahLst/>
            <a:cxnLst/>
            <a:rect l="l" t="t" r="r" b="b"/>
            <a:pathLst>
              <a:path w="73659" h="20319">
                <a:moveTo>
                  <a:pt x="73223" y="20091"/>
                </a:moveTo>
                <a:lnTo>
                  <a:pt x="0" y="20091"/>
                </a:lnTo>
                <a:lnTo>
                  <a:pt x="0" y="0"/>
                </a:lnTo>
                <a:lnTo>
                  <a:pt x="73223" y="0"/>
                </a:lnTo>
                <a:lnTo>
                  <a:pt x="73223" y="20091"/>
                </a:lnTo>
                <a:close/>
              </a:path>
            </a:pathLst>
          </a:custGeom>
          <a:solidFill>
            <a:srgbClr val="616161"/>
          </a:solidFill>
        </p:spPr>
        <p:txBody>
          <a:bodyPr wrap="square" lIns="0" tIns="0" rIns="0" bIns="0" rtlCol="0"/>
          <a:lstStyle/>
          <a:p>
            <a:endParaRPr/>
          </a:p>
        </p:txBody>
      </p:sp>
      <p:pic>
        <p:nvPicPr>
          <p:cNvPr id="8" name="object 8"/>
          <p:cNvPicPr/>
          <p:nvPr/>
        </p:nvPicPr>
        <p:blipFill>
          <a:blip r:embed="rId4" cstate="print"/>
          <a:stretch>
            <a:fillRect/>
          </a:stretch>
        </p:blipFill>
        <p:spPr>
          <a:xfrm>
            <a:off x="870103" y="2162285"/>
            <a:ext cx="1947686" cy="266402"/>
          </a:xfrm>
          <a:prstGeom prst="rect">
            <a:avLst/>
          </a:prstGeom>
        </p:spPr>
      </p:pic>
      <p:pic>
        <p:nvPicPr>
          <p:cNvPr id="9" name="object 9"/>
          <p:cNvPicPr/>
          <p:nvPr/>
        </p:nvPicPr>
        <p:blipFill>
          <a:blip r:embed="rId5" cstate="print"/>
          <a:stretch>
            <a:fillRect/>
          </a:stretch>
        </p:blipFill>
        <p:spPr>
          <a:xfrm>
            <a:off x="7281387" y="1374573"/>
            <a:ext cx="1550935" cy="2897575"/>
          </a:xfrm>
          <a:prstGeom prst="rect">
            <a:avLst/>
          </a:prstGeom>
        </p:spPr>
      </p:pic>
      <p:pic>
        <p:nvPicPr>
          <p:cNvPr id="10" name="object 10"/>
          <p:cNvPicPr/>
          <p:nvPr/>
        </p:nvPicPr>
        <p:blipFill>
          <a:blip r:embed="rId6" cstate="print"/>
          <a:stretch>
            <a:fillRect/>
          </a:stretch>
        </p:blipFill>
        <p:spPr>
          <a:xfrm>
            <a:off x="5308387" y="1327374"/>
            <a:ext cx="1550924" cy="2991975"/>
          </a:xfrm>
          <a:prstGeom prst="rect">
            <a:avLst/>
          </a:prstGeom>
        </p:spPr>
      </p:pic>
      <p:sp>
        <p:nvSpPr>
          <p:cNvPr id="11" name="object 11"/>
          <p:cNvSpPr txBox="1"/>
          <p:nvPr/>
        </p:nvSpPr>
        <p:spPr>
          <a:xfrm>
            <a:off x="5405596" y="975688"/>
            <a:ext cx="1355725" cy="238760"/>
          </a:xfrm>
          <a:prstGeom prst="rect">
            <a:avLst/>
          </a:prstGeom>
        </p:spPr>
        <p:txBody>
          <a:bodyPr vert="horz" wrap="square" lIns="0" tIns="12700" rIns="0" bIns="0" rtlCol="0">
            <a:spAutoFit/>
          </a:bodyPr>
          <a:lstStyle/>
          <a:p>
            <a:pPr marL="12700">
              <a:lnSpc>
                <a:spcPct val="100000"/>
              </a:lnSpc>
              <a:spcBef>
                <a:spcPts val="100"/>
              </a:spcBef>
            </a:pPr>
            <a:r>
              <a:rPr sz="1400" spc="-65" dirty="0">
                <a:latin typeface="Verdana"/>
                <a:cs typeface="Verdana"/>
              </a:rPr>
              <a:t>With</a:t>
            </a:r>
            <a:r>
              <a:rPr sz="1400" spc="-150" dirty="0">
                <a:latin typeface="Verdana"/>
                <a:cs typeface="Verdana"/>
              </a:rPr>
              <a:t> </a:t>
            </a:r>
            <a:r>
              <a:rPr sz="1400" spc="-95" dirty="0">
                <a:latin typeface="Verdana"/>
                <a:cs typeface="Verdana"/>
              </a:rPr>
              <a:t>a</a:t>
            </a:r>
            <a:r>
              <a:rPr sz="1400" spc="-145" dirty="0">
                <a:latin typeface="Verdana"/>
                <a:cs typeface="Verdana"/>
              </a:rPr>
              <a:t> </a:t>
            </a:r>
            <a:r>
              <a:rPr sz="1400" spc="-85" dirty="0">
                <a:latin typeface="Verdana"/>
                <a:cs typeface="Verdana"/>
              </a:rPr>
              <a:t>scheduler</a:t>
            </a:r>
            <a:endParaRPr sz="1400">
              <a:latin typeface="Verdana"/>
              <a:cs typeface="Verdana"/>
            </a:endParaRPr>
          </a:p>
        </p:txBody>
      </p:sp>
      <p:sp>
        <p:nvSpPr>
          <p:cNvPr id="12" name="object 12"/>
          <p:cNvSpPr txBox="1"/>
          <p:nvPr/>
        </p:nvSpPr>
        <p:spPr>
          <a:xfrm>
            <a:off x="7247968" y="975688"/>
            <a:ext cx="1616075" cy="238760"/>
          </a:xfrm>
          <a:prstGeom prst="rect">
            <a:avLst/>
          </a:prstGeom>
        </p:spPr>
        <p:txBody>
          <a:bodyPr vert="horz" wrap="square" lIns="0" tIns="12700" rIns="0" bIns="0" rtlCol="0">
            <a:spAutoFit/>
          </a:bodyPr>
          <a:lstStyle/>
          <a:p>
            <a:pPr marL="12700">
              <a:lnSpc>
                <a:spcPct val="100000"/>
              </a:lnSpc>
              <a:spcBef>
                <a:spcPts val="100"/>
              </a:spcBef>
            </a:pPr>
            <a:r>
              <a:rPr sz="1400" spc="-75" dirty="0">
                <a:latin typeface="Verdana"/>
                <a:cs typeface="Verdana"/>
              </a:rPr>
              <a:t>Withou</a:t>
            </a:r>
            <a:r>
              <a:rPr sz="1400" spc="-50" dirty="0">
                <a:latin typeface="Verdana"/>
                <a:cs typeface="Verdana"/>
              </a:rPr>
              <a:t>t</a:t>
            </a:r>
            <a:r>
              <a:rPr sz="1400" spc="-150" dirty="0">
                <a:latin typeface="Verdana"/>
                <a:cs typeface="Verdana"/>
              </a:rPr>
              <a:t> </a:t>
            </a:r>
            <a:r>
              <a:rPr sz="1400" spc="-95" dirty="0">
                <a:latin typeface="Verdana"/>
                <a:cs typeface="Verdana"/>
              </a:rPr>
              <a:t>a</a:t>
            </a:r>
            <a:r>
              <a:rPr sz="1400" spc="-145" dirty="0">
                <a:latin typeface="Verdana"/>
                <a:cs typeface="Verdana"/>
              </a:rPr>
              <a:t> </a:t>
            </a:r>
            <a:r>
              <a:rPr sz="1400" spc="-85" dirty="0">
                <a:latin typeface="Verdana"/>
                <a:cs typeface="Verdana"/>
              </a:rPr>
              <a:t>scheduler</a:t>
            </a:r>
            <a:endParaRPr sz="1400">
              <a:latin typeface="Verdana"/>
              <a:cs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5433" y="633108"/>
            <a:ext cx="4959854" cy="243185"/>
          </a:xfrm>
          <a:prstGeom prst="rect">
            <a:avLst/>
          </a:prstGeom>
        </p:spPr>
      </p:pic>
      <p:sp>
        <p:nvSpPr>
          <p:cNvPr id="3" name="object 3"/>
          <p:cNvSpPr/>
          <p:nvPr/>
        </p:nvSpPr>
        <p:spPr>
          <a:xfrm>
            <a:off x="543663" y="1447017"/>
            <a:ext cx="73660" cy="20320"/>
          </a:xfrm>
          <a:custGeom>
            <a:avLst/>
            <a:gdLst/>
            <a:ahLst/>
            <a:cxnLst/>
            <a:rect l="l" t="t" r="r" b="b"/>
            <a:pathLst>
              <a:path w="73659" h="20319">
                <a:moveTo>
                  <a:pt x="73223" y="20091"/>
                </a:moveTo>
                <a:lnTo>
                  <a:pt x="0" y="20091"/>
                </a:lnTo>
                <a:lnTo>
                  <a:pt x="0" y="0"/>
                </a:lnTo>
                <a:lnTo>
                  <a:pt x="73223" y="0"/>
                </a:lnTo>
                <a:lnTo>
                  <a:pt x="73223" y="20091"/>
                </a:lnTo>
                <a:close/>
              </a:path>
            </a:pathLst>
          </a:custGeom>
          <a:solidFill>
            <a:srgbClr val="616161"/>
          </a:solidFill>
        </p:spPr>
        <p:txBody>
          <a:bodyPr wrap="square" lIns="0" tIns="0" rIns="0" bIns="0" rtlCol="0"/>
          <a:lstStyle/>
          <a:p>
            <a:endParaRPr/>
          </a:p>
        </p:txBody>
      </p:sp>
      <p:sp>
        <p:nvSpPr>
          <p:cNvPr id="4" name="object 4"/>
          <p:cNvSpPr/>
          <p:nvPr/>
        </p:nvSpPr>
        <p:spPr>
          <a:xfrm>
            <a:off x="878437" y="1327508"/>
            <a:ext cx="1696085" cy="263525"/>
          </a:xfrm>
          <a:custGeom>
            <a:avLst/>
            <a:gdLst/>
            <a:ahLst/>
            <a:cxnLst/>
            <a:rect l="l" t="t" r="r" b="b"/>
            <a:pathLst>
              <a:path w="1696085" h="263525">
                <a:moveTo>
                  <a:pt x="69502" y="203299"/>
                </a:moveTo>
                <a:lnTo>
                  <a:pt x="0" y="203299"/>
                </a:lnTo>
                <a:lnTo>
                  <a:pt x="0" y="0"/>
                </a:lnTo>
                <a:lnTo>
                  <a:pt x="69502" y="0"/>
                </a:lnTo>
                <a:lnTo>
                  <a:pt x="91557" y="1804"/>
                </a:lnTo>
                <a:lnTo>
                  <a:pt x="111435" y="7218"/>
                </a:lnTo>
                <a:lnTo>
                  <a:pt x="129136" y="16240"/>
                </a:lnTo>
                <a:lnTo>
                  <a:pt x="136978" y="22621"/>
                </a:lnTo>
                <a:lnTo>
                  <a:pt x="25300" y="22621"/>
                </a:lnTo>
                <a:lnTo>
                  <a:pt x="25300" y="180677"/>
                </a:lnTo>
                <a:lnTo>
                  <a:pt x="137244" y="180677"/>
                </a:lnTo>
                <a:lnTo>
                  <a:pt x="128940" y="187309"/>
                </a:lnTo>
                <a:lnTo>
                  <a:pt x="111249" y="196192"/>
                </a:lnTo>
                <a:lnTo>
                  <a:pt x="91436" y="201522"/>
                </a:lnTo>
                <a:lnTo>
                  <a:pt x="69502" y="203299"/>
                </a:lnTo>
                <a:close/>
              </a:path>
              <a:path w="1696085" h="263525">
                <a:moveTo>
                  <a:pt x="137244" y="180677"/>
                </a:moveTo>
                <a:lnTo>
                  <a:pt x="69502" y="180677"/>
                </a:lnTo>
                <a:lnTo>
                  <a:pt x="86022" y="179319"/>
                </a:lnTo>
                <a:lnTo>
                  <a:pt x="100905" y="175245"/>
                </a:lnTo>
                <a:lnTo>
                  <a:pt x="135266" y="147228"/>
                </a:lnTo>
                <a:lnTo>
                  <a:pt x="147488" y="101798"/>
                </a:lnTo>
                <a:lnTo>
                  <a:pt x="146149" y="84934"/>
                </a:lnTo>
                <a:lnTo>
                  <a:pt x="126057" y="44499"/>
                </a:lnTo>
                <a:lnTo>
                  <a:pt x="86264" y="23989"/>
                </a:lnTo>
                <a:lnTo>
                  <a:pt x="69502" y="22621"/>
                </a:lnTo>
                <a:lnTo>
                  <a:pt x="136978" y="22621"/>
                </a:lnTo>
                <a:lnTo>
                  <a:pt x="166427" y="61466"/>
                </a:lnTo>
                <a:lnTo>
                  <a:pt x="173682" y="101798"/>
                </a:lnTo>
                <a:lnTo>
                  <a:pt x="171859" y="123052"/>
                </a:lnTo>
                <a:lnTo>
                  <a:pt x="166389" y="142316"/>
                </a:lnTo>
                <a:lnTo>
                  <a:pt x="157274" y="159590"/>
                </a:lnTo>
                <a:lnTo>
                  <a:pt x="144512" y="174873"/>
                </a:lnTo>
                <a:lnTo>
                  <a:pt x="137244" y="180677"/>
                </a:lnTo>
                <a:close/>
              </a:path>
              <a:path w="1696085" h="263525">
                <a:moveTo>
                  <a:pt x="222141" y="92719"/>
                </a:moveTo>
                <a:lnTo>
                  <a:pt x="253395" y="53912"/>
                </a:lnTo>
                <a:lnTo>
                  <a:pt x="270361" y="52387"/>
                </a:lnTo>
                <a:lnTo>
                  <a:pt x="283142" y="53206"/>
                </a:lnTo>
                <a:lnTo>
                  <a:pt x="294397" y="55661"/>
                </a:lnTo>
                <a:lnTo>
                  <a:pt x="304126" y="59754"/>
                </a:lnTo>
                <a:lnTo>
                  <a:pt x="312331" y="65484"/>
                </a:lnTo>
                <a:lnTo>
                  <a:pt x="318448" y="72181"/>
                </a:lnTo>
                <a:lnTo>
                  <a:pt x="267236" y="72181"/>
                </a:lnTo>
                <a:lnTo>
                  <a:pt x="254706" y="73465"/>
                </a:lnTo>
                <a:lnTo>
                  <a:pt x="243014" y="77316"/>
                </a:lnTo>
                <a:lnTo>
                  <a:pt x="232159" y="83734"/>
                </a:lnTo>
                <a:lnTo>
                  <a:pt x="222141" y="92719"/>
                </a:lnTo>
                <a:close/>
              </a:path>
              <a:path w="1696085" h="263525">
                <a:moveTo>
                  <a:pt x="327362" y="129778"/>
                </a:moveTo>
                <a:lnTo>
                  <a:pt x="304443" y="129778"/>
                </a:lnTo>
                <a:lnTo>
                  <a:pt x="304443" y="93364"/>
                </a:lnTo>
                <a:lnTo>
                  <a:pt x="300920" y="85725"/>
                </a:lnTo>
                <a:lnTo>
                  <a:pt x="267236" y="72181"/>
                </a:lnTo>
                <a:lnTo>
                  <a:pt x="318448" y="72181"/>
                </a:lnTo>
                <a:lnTo>
                  <a:pt x="318912" y="72693"/>
                </a:lnTo>
                <a:lnTo>
                  <a:pt x="323604" y="81185"/>
                </a:lnTo>
                <a:lnTo>
                  <a:pt x="326423" y="90989"/>
                </a:lnTo>
                <a:lnTo>
                  <a:pt x="327362" y="102096"/>
                </a:lnTo>
                <a:lnTo>
                  <a:pt x="327362" y="129778"/>
                </a:lnTo>
                <a:close/>
              </a:path>
              <a:path w="1696085" h="263525">
                <a:moveTo>
                  <a:pt x="255627" y="207019"/>
                </a:moveTo>
                <a:lnTo>
                  <a:pt x="218718" y="193030"/>
                </a:lnTo>
                <a:lnTo>
                  <a:pt x="204133" y="158204"/>
                </a:lnTo>
                <a:lnTo>
                  <a:pt x="205035" y="148046"/>
                </a:lnTo>
                <a:lnTo>
                  <a:pt x="235126" y="113109"/>
                </a:lnTo>
                <a:lnTo>
                  <a:pt x="255627" y="109686"/>
                </a:lnTo>
                <a:lnTo>
                  <a:pt x="270566" y="110942"/>
                </a:lnTo>
                <a:lnTo>
                  <a:pt x="283681" y="114709"/>
                </a:lnTo>
                <a:lnTo>
                  <a:pt x="294974" y="120987"/>
                </a:lnTo>
                <a:lnTo>
                  <a:pt x="300595" y="126206"/>
                </a:lnTo>
                <a:lnTo>
                  <a:pt x="263961" y="126206"/>
                </a:lnTo>
                <a:lnTo>
                  <a:pt x="256232" y="126773"/>
                </a:lnTo>
                <a:lnTo>
                  <a:pt x="227647" y="148976"/>
                </a:lnTo>
                <a:lnTo>
                  <a:pt x="227647" y="167828"/>
                </a:lnTo>
                <a:lnTo>
                  <a:pt x="263961" y="190499"/>
                </a:lnTo>
                <a:lnTo>
                  <a:pt x="299958" y="190499"/>
                </a:lnTo>
                <a:lnTo>
                  <a:pt x="294415" y="195467"/>
                </a:lnTo>
                <a:lnTo>
                  <a:pt x="282937" y="201885"/>
                </a:lnTo>
                <a:lnTo>
                  <a:pt x="270008" y="205736"/>
                </a:lnTo>
                <a:lnTo>
                  <a:pt x="255627" y="207019"/>
                </a:lnTo>
                <a:close/>
              </a:path>
              <a:path w="1696085" h="263525">
                <a:moveTo>
                  <a:pt x="299958" y="190499"/>
                </a:moveTo>
                <a:lnTo>
                  <a:pt x="263961" y="190499"/>
                </a:lnTo>
                <a:lnTo>
                  <a:pt x="276649" y="189355"/>
                </a:lnTo>
                <a:lnTo>
                  <a:pt x="287625" y="185923"/>
                </a:lnTo>
                <a:lnTo>
                  <a:pt x="296890" y="180202"/>
                </a:lnTo>
                <a:lnTo>
                  <a:pt x="304443" y="172194"/>
                </a:lnTo>
                <a:lnTo>
                  <a:pt x="304443" y="144512"/>
                </a:lnTo>
                <a:lnTo>
                  <a:pt x="296890" y="136503"/>
                </a:lnTo>
                <a:lnTo>
                  <a:pt x="287625" y="130782"/>
                </a:lnTo>
                <a:lnTo>
                  <a:pt x="276649" y="127350"/>
                </a:lnTo>
                <a:lnTo>
                  <a:pt x="263961" y="126206"/>
                </a:lnTo>
                <a:lnTo>
                  <a:pt x="300595" y="126206"/>
                </a:lnTo>
                <a:lnTo>
                  <a:pt x="304443" y="129778"/>
                </a:lnTo>
                <a:lnTo>
                  <a:pt x="327362" y="129778"/>
                </a:lnTo>
                <a:lnTo>
                  <a:pt x="327362" y="186481"/>
                </a:lnTo>
                <a:lnTo>
                  <a:pt x="304443" y="186481"/>
                </a:lnTo>
                <a:lnTo>
                  <a:pt x="299958" y="190499"/>
                </a:lnTo>
                <a:close/>
              </a:path>
              <a:path w="1696085" h="263525">
                <a:moveTo>
                  <a:pt x="327362" y="203299"/>
                </a:moveTo>
                <a:lnTo>
                  <a:pt x="304443" y="203299"/>
                </a:lnTo>
                <a:lnTo>
                  <a:pt x="304443" y="186481"/>
                </a:lnTo>
                <a:lnTo>
                  <a:pt x="327362" y="186481"/>
                </a:lnTo>
                <a:lnTo>
                  <a:pt x="327362" y="203299"/>
                </a:lnTo>
                <a:close/>
              </a:path>
              <a:path w="1696085" h="263525">
                <a:moveTo>
                  <a:pt x="400481" y="56108"/>
                </a:moveTo>
                <a:lnTo>
                  <a:pt x="377562" y="56108"/>
                </a:lnTo>
                <a:lnTo>
                  <a:pt x="377562" y="15775"/>
                </a:lnTo>
                <a:lnTo>
                  <a:pt x="400481" y="15775"/>
                </a:lnTo>
                <a:lnTo>
                  <a:pt x="400481" y="56108"/>
                </a:lnTo>
                <a:close/>
              </a:path>
              <a:path w="1696085" h="263525">
                <a:moveTo>
                  <a:pt x="430396" y="76200"/>
                </a:moveTo>
                <a:lnTo>
                  <a:pt x="353154" y="76200"/>
                </a:lnTo>
                <a:lnTo>
                  <a:pt x="353154" y="56108"/>
                </a:lnTo>
                <a:lnTo>
                  <a:pt x="430396" y="56108"/>
                </a:lnTo>
                <a:lnTo>
                  <a:pt x="430396" y="76200"/>
                </a:lnTo>
                <a:close/>
              </a:path>
              <a:path w="1696085" h="263525">
                <a:moveTo>
                  <a:pt x="410155" y="207019"/>
                </a:moveTo>
                <a:lnTo>
                  <a:pt x="377649" y="173136"/>
                </a:lnTo>
                <a:lnTo>
                  <a:pt x="377562" y="76200"/>
                </a:lnTo>
                <a:lnTo>
                  <a:pt x="400481" y="76200"/>
                </a:lnTo>
                <a:lnTo>
                  <a:pt x="400481" y="173136"/>
                </a:lnTo>
                <a:lnTo>
                  <a:pt x="401672" y="177700"/>
                </a:lnTo>
                <a:lnTo>
                  <a:pt x="404053" y="181272"/>
                </a:lnTo>
                <a:lnTo>
                  <a:pt x="406533" y="184745"/>
                </a:lnTo>
                <a:lnTo>
                  <a:pt x="410304" y="186481"/>
                </a:lnTo>
                <a:lnTo>
                  <a:pt x="433379" y="186481"/>
                </a:lnTo>
                <a:lnTo>
                  <a:pt x="437688" y="197494"/>
                </a:lnTo>
                <a:lnTo>
                  <a:pt x="432396" y="201662"/>
                </a:lnTo>
                <a:lnTo>
                  <a:pt x="426042" y="204638"/>
                </a:lnTo>
                <a:lnTo>
                  <a:pt x="418629" y="206424"/>
                </a:lnTo>
                <a:lnTo>
                  <a:pt x="410155" y="207019"/>
                </a:lnTo>
                <a:close/>
              </a:path>
              <a:path w="1696085" h="263525">
                <a:moveTo>
                  <a:pt x="433379" y="186481"/>
                </a:moveTo>
                <a:lnTo>
                  <a:pt x="421714" y="186481"/>
                </a:lnTo>
                <a:lnTo>
                  <a:pt x="426923" y="184447"/>
                </a:lnTo>
                <a:lnTo>
                  <a:pt x="430991" y="180379"/>
                </a:lnTo>
                <a:lnTo>
                  <a:pt x="433379" y="186481"/>
                </a:lnTo>
                <a:close/>
              </a:path>
              <a:path w="1696085" h="263525">
                <a:moveTo>
                  <a:pt x="472382" y="92719"/>
                </a:moveTo>
                <a:lnTo>
                  <a:pt x="503636" y="53912"/>
                </a:lnTo>
                <a:lnTo>
                  <a:pt x="520602" y="52387"/>
                </a:lnTo>
                <a:lnTo>
                  <a:pt x="533383" y="53206"/>
                </a:lnTo>
                <a:lnTo>
                  <a:pt x="544638" y="55661"/>
                </a:lnTo>
                <a:lnTo>
                  <a:pt x="554368" y="59754"/>
                </a:lnTo>
                <a:lnTo>
                  <a:pt x="562572" y="65484"/>
                </a:lnTo>
                <a:lnTo>
                  <a:pt x="568689" y="72181"/>
                </a:lnTo>
                <a:lnTo>
                  <a:pt x="517477" y="72181"/>
                </a:lnTo>
                <a:lnTo>
                  <a:pt x="504947" y="73465"/>
                </a:lnTo>
                <a:lnTo>
                  <a:pt x="493255" y="77316"/>
                </a:lnTo>
                <a:lnTo>
                  <a:pt x="482400" y="83734"/>
                </a:lnTo>
                <a:lnTo>
                  <a:pt x="472382" y="92719"/>
                </a:lnTo>
                <a:close/>
              </a:path>
              <a:path w="1696085" h="263525">
                <a:moveTo>
                  <a:pt x="577604" y="129778"/>
                </a:moveTo>
                <a:lnTo>
                  <a:pt x="554684" y="129778"/>
                </a:lnTo>
                <a:lnTo>
                  <a:pt x="554684" y="93364"/>
                </a:lnTo>
                <a:lnTo>
                  <a:pt x="551162" y="85725"/>
                </a:lnTo>
                <a:lnTo>
                  <a:pt x="517477" y="72181"/>
                </a:lnTo>
                <a:lnTo>
                  <a:pt x="568689" y="72181"/>
                </a:lnTo>
                <a:lnTo>
                  <a:pt x="569153" y="72693"/>
                </a:lnTo>
                <a:lnTo>
                  <a:pt x="573846" y="81185"/>
                </a:lnTo>
                <a:lnTo>
                  <a:pt x="576664" y="90989"/>
                </a:lnTo>
                <a:lnTo>
                  <a:pt x="577604" y="102096"/>
                </a:lnTo>
                <a:lnTo>
                  <a:pt x="577604" y="129778"/>
                </a:lnTo>
                <a:close/>
              </a:path>
              <a:path w="1696085" h="263525">
                <a:moveTo>
                  <a:pt x="505868" y="207019"/>
                </a:moveTo>
                <a:lnTo>
                  <a:pt x="468959" y="193030"/>
                </a:lnTo>
                <a:lnTo>
                  <a:pt x="454374" y="158204"/>
                </a:lnTo>
                <a:lnTo>
                  <a:pt x="455276" y="148046"/>
                </a:lnTo>
                <a:lnTo>
                  <a:pt x="485367" y="113109"/>
                </a:lnTo>
                <a:lnTo>
                  <a:pt x="505868" y="109686"/>
                </a:lnTo>
                <a:lnTo>
                  <a:pt x="520807" y="110942"/>
                </a:lnTo>
                <a:lnTo>
                  <a:pt x="533922" y="114709"/>
                </a:lnTo>
                <a:lnTo>
                  <a:pt x="545215" y="120987"/>
                </a:lnTo>
                <a:lnTo>
                  <a:pt x="550836" y="126206"/>
                </a:lnTo>
                <a:lnTo>
                  <a:pt x="514203" y="126206"/>
                </a:lnTo>
                <a:lnTo>
                  <a:pt x="506473" y="126773"/>
                </a:lnTo>
                <a:lnTo>
                  <a:pt x="477889" y="148976"/>
                </a:lnTo>
                <a:lnTo>
                  <a:pt x="477889" y="167828"/>
                </a:lnTo>
                <a:lnTo>
                  <a:pt x="514203" y="190499"/>
                </a:lnTo>
                <a:lnTo>
                  <a:pt x="550200" y="190499"/>
                </a:lnTo>
                <a:lnTo>
                  <a:pt x="544657" y="195467"/>
                </a:lnTo>
                <a:lnTo>
                  <a:pt x="533178" y="201885"/>
                </a:lnTo>
                <a:lnTo>
                  <a:pt x="520249" y="205736"/>
                </a:lnTo>
                <a:lnTo>
                  <a:pt x="505868" y="207019"/>
                </a:lnTo>
                <a:close/>
              </a:path>
              <a:path w="1696085" h="263525">
                <a:moveTo>
                  <a:pt x="550200" y="190499"/>
                </a:moveTo>
                <a:lnTo>
                  <a:pt x="514203" y="190499"/>
                </a:lnTo>
                <a:lnTo>
                  <a:pt x="526890" y="189355"/>
                </a:lnTo>
                <a:lnTo>
                  <a:pt x="537866" y="185923"/>
                </a:lnTo>
                <a:lnTo>
                  <a:pt x="547131" y="180202"/>
                </a:lnTo>
                <a:lnTo>
                  <a:pt x="554684" y="172194"/>
                </a:lnTo>
                <a:lnTo>
                  <a:pt x="554684" y="144512"/>
                </a:lnTo>
                <a:lnTo>
                  <a:pt x="547131" y="136503"/>
                </a:lnTo>
                <a:lnTo>
                  <a:pt x="537866" y="130782"/>
                </a:lnTo>
                <a:lnTo>
                  <a:pt x="526890" y="127350"/>
                </a:lnTo>
                <a:lnTo>
                  <a:pt x="514203" y="126206"/>
                </a:lnTo>
                <a:lnTo>
                  <a:pt x="550836" y="126206"/>
                </a:lnTo>
                <a:lnTo>
                  <a:pt x="554684" y="129778"/>
                </a:lnTo>
                <a:lnTo>
                  <a:pt x="577604" y="129778"/>
                </a:lnTo>
                <a:lnTo>
                  <a:pt x="577604" y="186481"/>
                </a:lnTo>
                <a:lnTo>
                  <a:pt x="554684" y="186481"/>
                </a:lnTo>
                <a:lnTo>
                  <a:pt x="550200" y="190499"/>
                </a:lnTo>
                <a:close/>
              </a:path>
              <a:path w="1696085" h="263525">
                <a:moveTo>
                  <a:pt x="577604" y="203299"/>
                </a:moveTo>
                <a:lnTo>
                  <a:pt x="554684" y="203299"/>
                </a:lnTo>
                <a:lnTo>
                  <a:pt x="554684" y="186481"/>
                </a:lnTo>
                <a:lnTo>
                  <a:pt x="577604" y="186481"/>
                </a:lnTo>
                <a:lnTo>
                  <a:pt x="577604" y="203299"/>
                </a:lnTo>
                <a:close/>
              </a:path>
              <a:path w="1696085" h="263525">
                <a:moveTo>
                  <a:pt x="822676" y="203299"/>
                </a:moveTo>
                <a:lnTo>
                  <a:pt x="702870" y="203299"/>
                </a:lnTo>
                <a:lnTo>
                  <a:pt x="702870" y="0"/>
                </a:lnTo>
                <a:lnTo>
                  <a:pt x="728170" y="0"/>
                </a:lnTo>
                <a:lnTo>
                  <a:pt x="728170" y="180677"/>
                </a:lnTo>
                <a:lnTo>
                  <a:pt x="822676" y="180677"/>
                </a:lnTo>
                <a:lnTo>
                  <a:pt x="822676" y="203299"/>
                </a:lnTo>
                <a:close/>
              </a:path>
              <a:path w="1696085" h="263525">
                <a:moveTo>
                  <a:pt x="921719" y="207019"/>
                </a:moveTo>
                <a:lnTo>
                  <a:pt x="880168" y="194797"/>
                </a:lnTo>
                <a:lnTo>
                  <a:pt x="853890" y="160399"/>
                </a:lnTo>
                <a:lnTo>
                  <a:pt x="848793" y="129480"/>
                </a:lnTo>
                <a:lnTo>
                  <a:pt x="850067" y="113230"/>
                </a:lnTo>
                <a:lnTo>
                  <a:pt x="869182" y="73967"/>
                </a:lnTo>
                <a:lnTo>
                  <a:pt x="906436" y="53736"/>
                </a:lnTo>
                <a:lnTo>
                  <a:pt x="921719" y="52387"/>
                </a:lnTo>
                <a:lnTo>
                  <a:pt x="936992" y="53736"/>
                </a:lnTo>
                <a:lnTo>
                  <a:pt x="950815" y="57782"/>
                </a:lnTo>
                <a:lnTo>
                  <a:pt x="963186" y="64526"/>
                </a:lnTo>
                <a:lnTo>
                  <a:pt x="972729" y="72776"/>
                </a:lnTo>
                <a:lnTo>
                  <a:pt x="921719" y="72776"/>
                </a:lnTo>
                <a:lnTo>
                  <a:pt x="911449" y="73781"/>
                </a:lnTo>
                <a:lnTo>
                  <a:pt x="880391" y="97166"/>
                </a:lnTo>
                <a:lnTo>
                  <a:pt x="872605" y="129480"/>
                </a:lnTo>
                <a:lnTo>
                  <a:pt x="873461" y="141544"/>
                </a:lnTo>
                <a:lnTo>
                  <a:pt x="893646" y="177607"/>
                </a:lnTo>
                <a:lnTo>
                  <a:pt x="921719" y="186481"/>
                </a:lnTo>
                <a:lnTo>
                  <a:pt x="972739" y="186481"/>
                </a:lnTo>
                <a:lnTo>
                  <a:pt x="963186" y="194797"/>
                </a:lnTo>
                <a:lnTo>
                  <a:pt x="950815" y="201587"/>
                </a:lnTo>
                <a:lnTo>
                  <a:pt x="936992" y="205661"/>
                </a:lnTo>
                <a:lnTo>
                  <a:pt x="921719" y="207019"/>
                </a:lnTo>
                <a:close/>
              </a:path>
              <a:path w="1696085" h="263525">
                <a:moveTo>
                  <a:pt x="972739" y="186481"/>
                </a:moveTo>
                <a:lnTo>
                  <a:pt x="921719" y="186481"/>
                </a:lnTo>
                <a:lnTo>
                  <a:pt x="931886" y="185486"/>
                </a:lnTo>
                <a:lnTo>
                  <a:pt x="941104" y="182500"/>
                </a:lnTo>
                <a:lnTo>
                  <a:pt x="966962" y="152251"/>
                </a:lnTo>
                <a:lnTo>
                  <a:pt x="970385" y="129480"/>
                </a:lnTo>
                <a:lnTo>
                  <a:pt x="969530" y="117676"/>
                </a:lnTo>
                <a:lnTo>
                  <a:pt x="949373" y="81818"/>
                </a:lnTo>
                <a:lnTo>
                  <a:pt x="921719" y="72776"/>
                </a:lnTo>
                <a:lnTo>
                  <a:pt x="972729" y="72776"/>
                </a:lnTo>
                <a:lnTo>
                  <a:pt x="993221" y="113230"/>
                </a:lnTo>
                <a:lnTo>
                  <a:pt x="994496" y="129480"/>
                </a:lnTo>
                <a:lnTo>
                  <a:pt x="993221" y="145693"/>
                </a:lnTo>
                <a:lnTo>
                  <a:pt x="989398" y="160399"/>
                </a:lnTo>
                <a:lnTo>
                  <a:pt x="983027" y="173598"/>
                </a:lnTo>
                <a:lnTo>
                  <a:pt x="974106" y="185291"/>
                </a:lnTo>
                <a:lnTo>
                  <a:pt x="972739" y="186481"/>
                </a:lnTo>
                <a:close/>
              </a:path>
              <a:path w="1696085" h="263525">
                <a:moveTo>
                  <a:pt x="1096660" y="207019"/>
                </a:moveTo>
                <a:lnTo>
                  <a:pt x="1054746" y="194713"/>
                </a:lnTo>
                <a:lnTo>
                  <a:pt x="1028273" y="160213"/>
                </a:lnTo>
                <a:lnTo>
                  <a:pt x="1023139" y="129480"/>
                </a:lnTo>
                <a:lnTo>
                  <a:pt x="1024422" y="113593"/>
                </a:lnTo>
                <a:lnTo>
                  <a:pt x="1043677" y="74414"/>
                </a:lnTo>
                <a:lnTo>
                  <a:pt x="1081238" y="53764"/>
                </a:lnTo>
                <a:lnTo>
                  <a:pt x="1096660" y="52387"/>
                </a:lnTo>
                <a:lnTo>
                  <a:pt x="1112808" y="53987"/>
                </a:lnTo>
                <a:lnTo>
                  <a:pt x="1127170" y="58787"/>
                </a:lnTo>
                <a:lnTo>
                  <a:pt x="1139746" y="66786"/>
                </a:lnTo>
                <a:lnTo>
                  <a:pt x="1145517" y="72776"/>
                </a:lnTo>
                <a:lnTo>
                  <a:pt x="1097851" y="72776"/>
                </a:lnTo>
                <a:lnTo>
                  <a:pt x="1087070" y="73762"/>
                </a:lnTo>
                <a:lnTo>
                  <a:pt x="1054904" y="96970"/>
                </a:lnTo>
                <a:lnTo>
                  <a:pt x="1046951" y="129480"/>
                </a:lnTo>
                <a:lnTo>
                  <a:pt x="1047826" y="141665"/>
                </a:lnTo>
                <a:lnTo>
                  <a:pt x="1068494" y="177691"/>
                </a:lnTo>
                <a:lnTo>
                  <a:pt x="1097851" y="186481"/>
                </a:lnTo>
                <a:lnTo>
                  <a:pt x="1145660" y="186481"/>
                </a:lnTo>
                <a:lnTo>
                  <a:pt x="1139746" y="192620"/>
                </a:lnTo>
                <a:lnTo>
                  <a:pt x="1127170" y="200620"/>
                </a:lnTo>
                <a:lnTo>
                  <a:pt x="1112808" y="205420"/>
                </a:lnTo>
                <a:lnTo>
                  <a:pt x="1096660" y="207019"/>
                </a:lnTo>
                <a:close/>
              </a:path>
              <a:path w="1696085" h="263525">
                <a:moveTo>
                  <a:pt x="1135355" y="91975"/>
                </a:moveTo>
                <a:lnTo>
                  <a:pt x="1127765" y="83576"/>
                </a:lnTo>
                <a:lnTo>
                  <a:pt x="1118984" y="77576"/>
                </a:lnTo>
                <a:lnTo>
                  <a:pt x="1109013" y="73976"/>
                </a:lnTo>
                <a:lnTo>
                  <a:pt x="1097851" y="72776"/>
                </a:lnTo>
                <a:lnTo>
                  <a:pt x="1145517" y="72776"/>
                </a:lnTo>
                <a:lnTo>
                  <a:pt x="1150536" y="77985"/>
                </a:lnTo>
                <a:lnTo>
                  <a:pt x="1135355" y="91975"/>
                </a:lnTo>
                <a:close/>
              </a:path>
              <a:path w="1696085" h="263525">
                <a:moveTo>
                  <a:pt x="1145660" y="186481"/>
                </a:moveTo>
                <a:lnTo>
                  <a:pt x="1097851" y="186481"/>
                </a:lnTo>
                <a:lnTo>
                  <a:pt x="1108901" y="185281"/>
                </a:lnTo>
                <a:lnTo>
                  <a:pt x="1118835" y="181681"/>
                </a:lnTo>
                <a:lnTo>
                  <a:pt x="1127653" y="175682"/>
                </a:lnTo>
                <a:lnTo>
                  <a:pt x="1135355" y="167282"/>
                </a:lnTo>
                <a:lnTo>
                  <a:pt x="1150536" y="181421"/>
                </a:lnTo>
                <a:lnTo>
                  <a:pt x="1145660" y="186481"/>
                </a:lnTo>
                <a:close/>
              </a:path>
              <a:path w="1696085" h="263525">
                <a:moveTo>
                  <a:pt x="1192321" y="92719"/>
                </a:moveTo>
                <a:lnTo>
                  <a:pt x="1223575" y="53912"/>
                </a:lnTo>
                <a:lnTo>
                  <a:pt x="1240541" y="52387"/>
                </a:lnTo>
                <a:lnTo>
                  <a:pt x="1253322" y="53206"/>
                </a:lnTo>
                <a:lnTo>
                  <a:pt x="1264577" y="55661"/>
                </a:lnTo>
                <a:lnTo>
                  <a:pt x="1274307" y="59754"/>
                </a:lnTo>
                <a:lnTo>
                  <a:pt x="1282511" y="65484"/>
                </a:lnTo>
                <a:lnTo>
                  <a:pt x="1288628" y="72181"/>
                </a:lnTo>
                <a:lnTo>
                  <a:pt x="1237416" y="72181"/>
                </a:lnTo>
                <a:lnTo>
                  <a:pt x="1224886" y="73465"/>
                </a:lnTo>
                <a:lnTo>
                  <a:pt x="1213194" y="77316"/>
                </a:lnTo>
                <a:lnTo>
                  <a:pt x="1202339" y="83734"/>
                </a:lnTo>
                <a:lnTo>
                  <a:pt x="1192321" y="92719"/>
                </a:lnTo>
                <a:close/>
              </a:path>
              <a:path w="1696085" h="263525">
                <a:moveTo>
                  <a:pt x="1297542" y="129778"/>
                </a:moveTo>
                <a:lnTo>
                  <a:pt x="1274623" y="129778"/>
                </a:lnTo>
                <a:lnTo>
                  <a:pt x="1274623" y="93364"/>
                </a:lnTo>
                <a:lnTo>
                  <a:pt x="1271101" y="85725"/>
                </a:lnTo>
                <a:lnTo>
                  <a:pt x="1237416" y="72181"/>
                </a:lnTo>
                <a:lnTo>
                  <a:pt x="1288628" y="72181"/>
                </a:lnTo>
                <a:lnTo>
                  <a:pt x="1289092" y="72693"/>
                </a:lnTo>
                <a:lnTo>
                  <a:pt x="1293785" y="81185"/>
                </a:lnTo>
                <a:lnTo>
                  <a:pt x="1296603" y="90989"/>
                </a:lnTo>
                <a:lnTo>
                  <a:pt x="1297542" y="102096"/>
                </a:lnTo>
                <a:lnTo>
                  <a:pt x="1297542" y="129778"/>
                </a:lnTo>
                <a:close/>
              </a:path>
              <a:path w="1696085" h="263525">
                <a:moveTo>
                  <a:pt x="1225807" y="207019"/>
                </a:moveTo>
                <a:lnTo>
                  <a:pt x="1188898" y="193030"/>
                </a:lnTo>
                <a:lnTo>
                  <a:pt x="1174313" y="158204"/>
                </a:lnTo>
                <a:lnTo>
                  <a:pt x="1175215" y="148046"/>
                </a:lnTo>
                <a:lnTo>
                  <a:pt x="1205306" y="113109"/>
                </a:lnTo>
                <a:lnTo>
                  <a:pt x="1225807" y="109686"/>
                </a:lnTo>
                <a:lnTo>
                  <a:pt x="1240746" y="110942"/>
                </a:lnTo>
                <a:lnTo>
                  <a:pt x="1253861" y="114709"/>
                </a:lnTo>
                <a:lnTo>
                  <a:pt x="1265154" y="120987"/>
                </a:lnTo>
                <a:lnTo>
                  <a:pt x="1270775" y="126206"/>
                </a:lnTo>
                <a:lnTo>
                  <a:pt x="1234142" y="126206"/>
                </a:lnTo>
                <a:lnTo>
                  <a:pt x="1226412" y="126773"/>
                </a:lnTo>
                <a:lnTo>
                  <a:pt x="1197828" y="148976"/>
                </a:lnTo>
                <a:lnTo>
                  <a:pt x="1197828" y="167828"/>
                </a:lnTo>
                <a:lnTo>
                  <a:pt x="1234142" y="190499"/>
                </a:lnTo>
                <a:lnTo>
                  <a:pt x="1270139" y="190499"/>
                </a:lnTo>
                <a:lnTo>
                  <a:pt x="1264596" y="195467"/>
                </a:lnTo>
                <a:lnTo>
                  <a:pt x="1253117" y="201885"/>
                </a:lnTo>
                <a:lnTo>
                  <a:pt x="1240188" y="205736"/>
                </a:lnTo>
                <a:lnTo>
                  <a:pt x="1225807" y="207019"/>
                </a:lnTo>
                <a:close/>
              </a:path>
              <a:path w="1696085" h="263525">
                <a:moveTo>
                  <a:pt x="1270139" y="190499"/>
                </a:moveTo>
                <a:lnTo>
                  <a:pt x="1234142" y="190499"/>
                </a:lnTo>
                <a:lnTo>
                  <a:pt x="1246829" y="189355"/>
                </a:lnTo>
                <a:lnTo>
                  <a:pt x="1257805" y="185923"/>
                </a:lnTo>
                <a:lnTo>
                  <a:pt x="1267070" y="180202"/>
                </a:lnTo>
                <a:lnTo>
                  <a:pt x="1274623" y="172194"/>
                </a:lnTo>
                <a:lnTo>
                  <a:pt x="1274623" y="144512"/>
                </a:lnTo>
                <a:lnTo>
                  <a:pt x="1267070" y="136503"/>
                </a:lnTo>
                <a:lnTo>
                  <a:pt x="1257805" y="130782"/>
                </a:lnTo>
                <a:lnTo>
                  <a:pt x="1246829" y="127350"/>
                </a:lnTo>
                <a:lnTo>
                  <a:pt x="1234142" y="126206"/>
                </a:lnTo>
                <a:lnTo>
                  <a:pt x="1270775" y="126206"/>
                </a:lnTo>
                <a:lnTo>
                  <a:pt x="1274623" y="129778"/>
                </a:lnTo>
                <a:lnTo>
                  <a:pt x="1297542" y="129778"/>
                </a:lnTo>
                <a:lnTo>
                  <a:pt x="1297542" y="186481"/>
                </a:lnTo>
                <a:lnTo>
                  <a:pt x="1274623" y="186481"/>
                </a:lnTo>
                <a:lnTo>
                  <a:pt x="1270139" y="190499"/>
                </a:lnTo>
                <a:close/>
              </a:path>
              <a:path w="1696085" h="263525">
                <a:moveTo>
                  <a:pt x="1297542" y="203299"/>
                </a:moveTo>
                <a:lnTo>
                  <a:pt x="1274623" y="203299"/>
                </a:lnTo>
                <a:lnTo>
                  <a:pt x="1274623" y="186481"/>
                </a:lnTo>
                <a:lnTo>
                  <a:pt x="1297542" y="186481"/>
                </a:lnTo>
                <a:lnTo>
                  <a:pt x="1297542" y="203299"/>
                </a:lnTo>
                <a:close/>
              </a:path>
              <a:path w="1696085" h="263525">
                <a:moveTo>
                  <a:pt x="1366048" y="203299"/>
                </a:moveTo>
                <a:lnTo>
                  <a:pt x="1343277" y="203299"/>
                </a:lnTo>
                <a:lnTo>
                  <a:pt x="1343277" y="0"/>
                </a:lnTo>
                <a:lnTo>
                  <a:pt x="1366048" y="0"/>
                </a:lnTo>
                <a:lnTo>
                  <a:pt x="1366048" y="203299"/>
                </a:lnTo>
                <a:close/>
              </a:path>
              <a:path w="1696085" h="263525">
                <a:moveTo>
                  <a:pt x="1427286" y="35123"/>
                </a:moveTo>
                <a:lnTo>
                  <a:pt x="1418951" y="35123"/>
                </a:lnTo>
                <a:lnTo>
                  <a:pt x="1415379" y="33635"/>
                </a:lnTo>
                <a:lnTo>
                  <a:pt x="1412304" y="30658"/>
                </a:lnTo>
                <a:lnTo>
                  <a:pt x="1409327" y="27682"/>
                </a:lnTo>
                <a:lnTo>
                  <a:pt x="1407839" y="24060"/>
                </a:lnTo>
                <a:lnTo>
                  <a:pt x="1407839" y="15527"/>
                </a:lnTo>
                <a:lnTo>
                  <a:pt x="1409327" y="11906"/>
                </a:lnTo>
                <a:lnTo>
                  <a:pt x="1415379" y="5853"/>
                </a:lnTo>
                <a:lnTo>
                  <a:pt x="1418951" y="4316"/>
                </a:lnTo>
                <a:lnTo>
                  <a:pt x="1427286" y="4316"/>
                </a:lnTo>
                <a:lnTo>
                  <a:pt x="1430957" y="5853"/>
                </a:lnTo>
                <a:lnTo>
                  <a:pt x="1434032" y="8929"/>
                </a:lnTo>
                <a:lnTo>
                  <a:pt x="1437108" y="11906"/>
                </a:lnTo>
                <a:lnTo>
                  <a:pt x="1438646" y="15527"/>
                </a:lnTo>
                <a:lnTo>
                  <a:pt x="1438646" y="24060"/>
                </a:lnTo>
                <a:lnTo>
                  <a:pt x="1437108" y="27682"/>
                </a:lnTo>
                <a:lnTo>
                  <a:pt x="1430957" y="33635"/>
                </a:lnTo>
                <a:lnTo>
                  <a:pt x="1427286" y="35123"/>
                </a:lnTo>
                <a:close/>
              </a:path>
              <a:path w="1696085" h="263525">
                <a:moveTo>
                  <a:pt x="1434628" y="203299"/>
                </a:moveTo>
                <a:lnTo>
                  <a:pt x="1411857" y="203299"/>
                </a:lnTo>
                <a:lnTo>
                  <a:pt x="1411857" y="56108"/>
                </a:lnTo>
                <a:lnTo>
                  <a:pt x="1434628" y="56108"/>
                </a:lnTo>
                <a:lnTo>
                  <a:pt x="1434628" y="203299"/>
                </a:lnTo>
                <a:close/>
              </a:path>
              <a:path w="1696085" h="263525">
                <a:moveTo>
                  <a:pt x="1507822" y="56108"/>
                </a:moveTo>
                <a:lnTo>
                  <a:pt x="1484902" y="56108"/>
                </a:lnTo>
                <a:lnTo>
                  <a:pt x="1484902" y="15775"/>
                </a:lnTo>
                <a:lnTo>
                  <a:pt x="1507822" y="15775"/>
                </a:lnTo>
                <a:lnTo>
                  <a:pt x="1507822" y="56108"/>
                </a:lnTo>
                <a:close/>
              </a:path>
              <a:path w="1696085" h="263525">
                <a:moveTo>
                  <a:pt x="1537736" y="76200"/>
                </a:moveTo>
                <a:lnTo>
                  <a:pt x="1460494" y="76200"/>
                </a:lnTo>
                <a:lnTo>
                  <a:pt x="1460494" y="56108"/>
                </a:lnTo>
                <a:lnTo>
                  <a:pt x="1537736" y="56108"/>
                </a:lnTo>
                <a:lnTo>
                  <a:pt x="1537736" y="76200"/>
                </a:lnTo>
                <a:close/>
              </a:path>
              <a:path w="1696085" h="263525">
                <a:moveTo>
                  <a:pt x="1517495" y="207019"/>
                </a:moveTo>
                <a:lnTo>
                  <a:pt x="1484989" y="173136"/>
                </a:lnTo>
                <a:lnTo>
                  <a:pt x="1484902" y="76200"/>
                </a:lnTo>
                <a:lnTo>
                  <a:pt x="1507822" y="76200"/>
                </a:lnTo>
                <a:lnTo>
                  <a:pt x="1507822" y="173136"/>
                </a:lnTo>
                <a:lnTo>
                  <a:pt x="1509012" y="177700"/>
                </a:lnTo>
                <a:lnTo>
                  <a:pt x="1511393" y="181272"/>
                </a:lnTo>
                <a:lnTo>
                  <a:pt x="1513874" y="184745"/>
                </a:lnTo>
                <a:lnTo>
                  <a:pt x="1517644" y="186481"/>
                </a:lnTo>
                <a:lnTo>
                  <a:pt x="1540719" y="186481"/>
                </a:lnTo>
                <a:lnTo>
                  <a:pt x="1545029" y="197494"/>
                </a:lnTo>
                <a:lnTo>
                  <a:pt x="1539736" y="201662"/>
                </a:lnTo>
                <a:lnTo>
                  <a:pt x="1533383" y="204638"/>
                </a:lnTo>
                <a:lnTo>
                  <a:pt x="1525969" y="206424"/>
                </a:lnTo>
                <a:lnTo>
                  <a:pt x="1517495" y="207019"/>
                </a:lnTo>
                <a:close/>
              </a:path>
              <a:path w="1696085" h="263525">
                <a:moveTo>
                  <a:pt x="1540719" y="186481"/>
                </a:moveTo>
                <a:lnTo>
                  <a:pt x="1529054" y="186481"/>
                </a:lnTo>
                <a:lnTo>
                  <a:pt x="1534263" y="184447"/>
                </a:lnTo>
                <a:lnTo>
                  <a:pt x="1538331" y="180379"/>
                </a:lnTo>
                <a:lnTo>
                  <a:pt x="1540719" y="186481"/>
                </a:lnTo>
                <a:close/>
              </a:path>
              <a:path w="1696085" h="263525">
                <a:moveTo>
                  <a:pt x="1616505" y="242589"/>
                </a:moveTo>
                <a:lnTo>
                  <a:pt x="1582997" y="242589"/>
                </a:lnTo>
                <a:lnTo>
                  <a:pt x="1587263" y="241498"/>
                </a:lnTo>
                <a:lnTo>
                  <a:pt x="1590736" y="239315"/>
                </a:lnTo>
                <a:lnTo>
                  <a:pt x="1594208" y="237232"/>
                </a:lnTo>
                <a:lnTo>
                  <a:pt x="1597234" y="233164"/>
                </a:lnTo>
                <a:lnTo>
                  <a:pt x="1599814" y="227111"/>
                </a:lnTo>
                <a:lnTo>
                  <a:pt x="1609637" y="204787"/>
                </a:lnTo>
                <a:lnTo>
                  <a:pt x="1548022" y="56108"/>
                </a:lnTo>
                <a:lnTo>
                  <a:pt x="1572728" y="56108"/>
                </a:lnTo>
                <a:lnTo>
                  <a:pt x="1621841" y="176807"/>
                </a:lnTo>
                <a:lnTo>
                  <a:pt x="1645304" y="176807"/>
                </a:lnTo>
                <a:lnTo>
                  <a:pt x="1621841" y="233213"/>
                </a:lnTo>
                <a:lnTo>
                  <a:pt x="1616505" y="242589"/>
                </a:lnTo>
                <a:close/>
              </a:path>
              <a:path w="1696085" h="263525">
                <a:moveTo>
                  <a:pt x="1645304" y="176807"/>
                </a:moveTo>
                <a:lnTo>
                  <a:pt x="1621841" y="176807"/>
                </a:lnTo>
                <a:lnTo>
                  <a:pt x="1670508" y="56108"/>
                </a:lnTo>
                <a:lnTo>
                  <a:pt x="1695511" y="56108"/>
                </a:lnTo>
                <a:lnTo>
                  <a:pt x="1645304" y="176807"/>
                </a:lnTo>
                <a:close/>
              </a:path>
              <a:path w="1696085" h="263525">
                <a:moveTo>
                  <a:pt x="1578532" y="262979"/>
                </a:moveTo>
                <a:lnTo>
                  <a:pt x="1572678" y="262979"/>
                </a:lnTo>
                <a:lnTo>
                  <a:pt x="1567072" y="262284"/>
                </a:lnTo>
                <a:lnTo>
                  <a:pt x="1561714" y="260895"/>
                </a:lnTo>
                <a:lnTo>
                  <a:pt x="1565435" y="240208"/>
                </a:lnTo>
                <a:lnTo>
                  <a:pt x="1568709" y="241796"/>
                </a:lnTo>
                <a:lnTo>
                  <a:pt x="1572876" y="242589"/>
                </a:lnTo>
                <a:lnTo>
                  <a:pt x="1616505" y="242589"/>
                </a:lnTo>
                <a:lnTo>
                  <a:pt x="1614558" y="246012"/>
                </a:lnTo>
                <a:lnTo>
                  <a:pt x="1604912" y="255240"/>
                </a:lnTo>
                <a:lnTo>
                  <a:pt x="1592903" y="260895"/>
                </a:lnTo>
                <a:lnTo>
                  <a:pt x="1578532" y="262979"/>
                </a:lnTo>
                <a:close/>
              </a:path>
            </a:pathLst>
          </a:custGeom>
          <a:solidFill>
            <a:srgbClr val="616161"/>
          </a:solidFill>
        </p:spPr>
        <p:txBody>
          <a:bodyPr wrap="square" lIns="0" tIns="0" rIns="0" bIns="0" rtlCol="0"/>
          <a:lstStyle/>
          <a:p>
            <a:endParaRPr/>
          </a:p>
        </p:txBody>
      </p:sp>
      <p:sp>
        <p:nvSpPr>
          <p:cNvPr id="5" name="object 5"/>
          <p:cNvSpPr/>
          <p:nvPr/>
        </p:nvSpPr>
        <p:spPr>
          <a:xfrm>
            <a:off x="1021491" y="1813950"/>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6" name="object 6"/>
          <p:cNvPicPr/>
          <p:nvPr/>
        </p:nvPicPr>
        <p:blipFill>
          <a:blip r:embed="rId3" cstate="print"/>
          <a:stretch>
            <a:fillRect/>
          </a:stretch>
        </p:blipFill>
        <p:spPr>
          <a:xfrm>
            <a:off x="1329684" y="1724207"/>
            <a:ext cx="4012341" cy="197346"/>
          </a:xfrm>
          <a:prstGeom prst="rect">
            <a:avLst/>
          </a:prstGeom>
        </p:spPr>
      </p:pic>
      <p:sp>
        <p:nvSpPr>
          <p:cNvPr id="7" name="object 7"/>
          <p:cNvSpPr/>
          <p:nvPr/>
        </p:nvSpPr>
        <p:spPr>
          <a:xfrm>
            <a:off x="1021491" y="2128275"/>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8" name="object 8"/>
          <p:cNvPicPr/>
          <p:nvPr/>
        </p:nvPicPr>
        <p:blipFill>
          <a:blip r:embed="rId4" cstate="print"/>
          <a:stretch>
            <a:fillRect/>
          </a:stretch>
        </p:blipFill>
        <p:spPr>
          <a:xfrm>
            <a:off x="1319117" y="2038532"/>
            <a:ext cx="3632263" cy="197346"/>
          </a:xfrm>
          <a:prstGeom prst="rect">
            <a:avLst/>
          </a:prstGeom>
        </p:spPr>
      </p:pic>
      <p:sp>
        <p:nvSpPr>
          <p:cNvPr id="9" name="object 9"/>
          <p:cNvSpPr/>
          <p:nvPr/>
        </p:nvSpPr>
        <p:spPr>
          <a:xfrm>
            <a:off x="5021013" y="2038532"/>
            <a:ext cx="764540" cy="197485"/>
          </a:xfrm>
          <a:custGeom>
            <a:avLst/>
            <a:gdLst/>
            <a:ahLst/>
            <a:cxnLst/>
            <a:rect l="l" t="t" r="r" b="b"/>
            <a:pathLst>
              <a:path w="764539" h="197485">
                <a:moveTo>
                  <a:pt x="42862" y="155227"/>
                </a:moveTo>
                <a:lnTo>
                  <a:pt x="6613" y="136568"/>
                </a:lnTo>
                <a:lnTo>
                  <a:pt x="0" y="109835"/>
                </a:lnTo>
                <a:lnTo>
                  <a:pt x="1032" y="95668"/>
                </a:lnTo>
                <a:lnTo>
                  <a:pt x="16519" y="59977"/>
                </a:lnTo>
                <a:lnTo>
                  <a:pt x="57894" y="39439"/>
                </a:lnTo>
                <a:lnTo>
                  <a:pt x="66625" y="39439"/>
                </a:lnTo>
                <a:lnTo>
                  <a:pt x="74265" y="41275"/>
                </a:lnTo>
                <a:lnTo>
                  <a:pt x="80813" y="44946"/>
                </a:lnTo>
                <a:lnTo>
                  <a:pt x="87461" y="48517"/>
                </a:lnTo>
                <a:lnTo>
                  <a:pt x="92620" y="53379"/>
                </a:lnTo>
                <a:lnTo>
                  <a:pt x="93449" y="54768"/>
                </a:lnTo>
                <a:lnTo>
                  <a:pt x="60126" y="54768"/>
                </a:lnTo>
                <a:lnTo>
                  <a:pt x="51494" y="55736"/>
                </a:lnTo>
                <a:lnTo>
                  <a:pt x="21133" y="87064"/>
                </a:lnTo>
                <a:lnTo>
                  <a:pt x="18157" y="106560"/>
                </a:lnTo>
                <a:lnTo>
                  <a:pt x="18677" y="113955"/>
                </a:lnTo>
                <a:lnTo>
                  <a:pt x="39638" y="140047"/>
                </a:lnTo>
                <a:lnTo>
                  <a:pt x="76038" y="140047"/>
                </a:lnTo>
                <a:lnTo>
                  <a:pt x="71437" y="144846"/>
                </a:lnTo>
                <a:lnTo>
                  <a:pt x="62805" y="150614"/>
                </a:lnTo>
                <a:lnTo>
                  <a:pt x="53280" y="154074"/>
                </a:lnTo>
                <a:lnTo>
                  <a:pt x="42862" y="155227"/>
                </a:lnTo>
                <a:close/>
              </a:path>
              <a:path w="764539" h="197485">
                <a:moveTo>
                  <a:pt x="113427" y="59531"/>
                </a:moveTo>
                <a:lnTo>
                  <a:pt x="96291" y="59531"/>
                </a:lnTo>
                <a:lnTo>
                  <a:pt x="100161" y="42118"/>
                </a:lnTo>
                <a:lnTo>
                  <a:pt x="117276" y="42118"/>
                </a:lnTo>
                <a:lnTo>
                  <a:pt x="113427" y="59531"/>
                </a:lnTo>
                <a:close/>
              </a:path>
              <a:path w="764539" h="197485">
                <a:moveTo>
                  <a:pt x="76038" y="140047"/>
                </a:moveTo>
                <a:lnTo>
                  <a:pt x="55810" y="140047"/>
                </a:lnTo>
                <a:lnTo>
                  <a:pt x="62259" y="138211"/>
                </a:lnTo>
                <a:lnTo>
                  <a:pt x="74364" y="130869"/>
                </a:lnTo>
                <a:lnTo>
                  <a:pt x="79127" y="126454"/>
                </a:lnTo>
                <a:lnTo>
                  <a:pt x="82599" y="121294"/>
                </a:lnTo>
                <a:lnTo>
                  <a:pt x="93612" y="72479"/>
                </a:lnTo>
                <a:lnTo>
                  <a:pt x="90834" y="67617"/>
                </a:lnTo>
                <a:lnTo>
                  <a:pt x="86568" y="63450"/>
                </a:lnTo>
                <a:lnTo>
                  <a:pt x="80813" y="59977"/>
                </a:lnTo>
                <a:lnTo>
                  <a:pt x="75158" y="56505"/>
                </a:lnTo>
                <a:lnTo>
                  <a:pt x="68262" y="54768"/>
                </a:lnTo>
                <a:lnTo>
                  <a:pt x="93449" y="54768"/>
                </a:lnTo>
                <a:lnTo>
                  <a:pt x="96291" y="59531"/>
                </a:lnTo>
                <a:lnTo>
                  <a:pt x="113427" y="59531"/>
                </a:lnTo>
                <a:lnTo>
                  <a:pt x="96355" y="136773"/>
                </a:lnTo>
                <a:lnTo>
                  <a:pt x="79176" y="136773"/>
                </a:lnTo>
                <a:lnTo>
                  <a:pt x="76038" y="140047"/>
                </a:lnTo>
                <a:close/>
              </a:path>
              <a:path w="764539" h="197485">
                <a:moveTo>
                  <a:pt x="92868" y="152548"/>
                </a:moveTo>
                <a:lnTo>
                  <a:pt x="75753" y="152548"/>
                </a:lnTo>
                <a:lnTo>
                  <a:pt x="79176" y="136773"/>
                </a:lnTo>
                <a:lnTo>
                  <a:pt x="96355" y="136773"/>
                </a:lnTo>
                <a:lnTo>
                  <a:pt x="92868" y="152548"/>
                </a:lnTo>
                <a:close/>
              </a:path>
              <a:path w="764539" h="197485">
                <a:moveTo>
                  <a:pt x="144243" y="152548"/>
                </a:moveTo>
                <a:lnTo>
                  <a:pt x="127128" y="152548"/>
                </a:lnTo>
                <a:lnTo>
                  <a:pt x="160763" y="0"/>
                </a:lnTo>
                <a:lnTo>
                  <a:pt x="177878" y="0"/>
                </a:lnTo>
                <a:lnTo>
                  <a:pt x="144243" y="152548"/>
                </a:lnTo>
                <a:close/>
              </a:path>
              <a:path w="764539" h="197485">
                <a:moveTo>
                  <a:pt x="231300" y="59084"/>
                </a:moveTo>
                <a:lnTo>
                  <a:pt x="216365" y="59084"/>
                </a:lnTo>
                <a:lnTo>
                  <a:pt x="221822" y="52833"/>
                </a:lnTo>
                <a:lnTo>
                  <a:pt x="227676" y="48071"/>
                </a:lnTo>
                <a:lnTo>
                  <a:pt x="240178" y="41523"/>
                </a:lnTo>
                <a:lnTo>
                  <a:pt x="248016" y="39885"/>
                </a:lnTo>
                <a:lnTo>
                  <a:pt x="257442" y="39885"/>
                </a:lnTo>
                <a:lnTo>
                  <a:pt x="253769" y="56554"/>
                </a:lnTo>
                <a:lnTo>
                  <a:pt x="238491" y="56554"/>
                </a:lnTo>
                <a:lnTo>
                  <a:pt x="232389" y="58390"/>
                </a:lnTo>
                <a:lnTo>
                  <a:pt x="231300" y="59084"/>
                </a:lnTo>
                <a:close/>
              </a:path>
              <a:path w="764539" h="197485">
                <a:moveTo>
                  <a:pt x="195678" y="152548"/>
                </a:moveTo>
                <a:lnTo>
                  <a:pt x="178563" y="152548"/>
                </a:lnTo>
                <a:lnTo>
                  <a:pt x="203119" y="42118"/>
                </a:lnTo>
                <a:lnTo>
                  <a:pt x="220235" y="42118"/>
                </a:lnTo>
                <a:lnTo>
                  <a:pt x="216365" y="59084"/>
                </a:lnTo>
                <a:lnTo>
                  <a:pt x="231300" y="59084"/>
                </a:lnTo>
                <a:lnTo>
                  <a:pt x="226634" y="62061"/>
                </a:lnTo>
                <a:lnTo>
                  <a:pt x="220979" y="65732"/>
                </a:lnTo>
                <a:lnTo>
                  <a:pt x="216415" y="69899"/>
                </a:lnTo>
                <a:lnTo>
                  <a:pt x="212942" y="74562"/>
                </a:lnTo>
                <a:lnTo>
                  <a:pt x="195678" y="152548"/>
                </a:lnTo>
                <a:close/>
              </a:path>
              <a:path w="764539" h="197485">
                <a:moveTo>
                  <a:pt x="253572" y="57447"/>
                </a:moveTo>
                <a:lnTo>
                  <a:pt x="252084" y="56852"/>
                </a:lnTo>
                <a:lnTo>
                  <a:pt x="249207" y="56554"/>
                </a:lnTo>
                <a:lnTo>
                  <a:pt x="253769" y="56554"/>
                </a:lnTo>
                <a:lnTo>
                  <a:pt x="253572" y="57447"/>
                </a:lnTo>
                <a:close/>
              </a:path>
              <a:path w="764539" h="197485">
                <a:moveTo>
                  <a:pt x="319485" y="155227"/>
                </a:moveTo>
                <a:lnTo>
                  <a:pt x="312341" y="155227"/>
                </a:lnTo>
                <a:lnTo>
                  <a:pt x="300612" y="154409"/>
                </a:lnTo>
                <a:lnTo>
                  <a:pt x="266521" y="134987"/>
                </a:lnTo>
                <a:lnTo>
                  <a:pt x="258317" y="106412"/>
                </a:lnTo>
                <a:lnTo>
                  <a:pt x="259451" y="92952"/>
                </a:lnTo>
                <a:lnTo>
                  <a:pt x="286092" y="50406"/>
                </a:lnTo>
                <a:lnTo>
                  <a:pt x="320527" y="39439"/>
                </a:lnTo>
                <a:lnTo>
                  <a:pt x="330777" y="40267"/>
                </a:lnTo>
                <a:lnTo>
                  <a:pt x="339949" y="42750"/>
                </a:lnTo>
                <a:lnTo>
                  <a:pt x="348041" y="46890"/>
                </a:lnTo>
                <a:lnTo>
                  <a:pt x="355055" y="52685"/>
                </a:lnTo>
                <a:lnTo>
                  <a:pt x="355770" y="53578"/>
                </a:lnTo>
                <a:lnTo>
                  <a:pt x="318890" y="53578"/>
                </a:lnTo>
                <a:lnTo>
                  <a:pt x="311904" y="54229"/>
                </a:lnTo>
                <a:lnTo>
                  <a:pt x="280148" y="82720"/>
                </a:lnTo>
                <a:lnTo>
                  <a:pt x="278111" y="90338"/>
                </a:lnTo>
                <a:lnTo>
                  <a:pt x="368152" y="90338"/>
                </a:lnTo>
                <a:lnTo>
                  <a:pt x="368152" y="91132"/>
                </a:lnTo>
                <a:lnTo>
                  <a:pt x="367507" y="96242"/>
                </a:lnTo>
                <a:lnTo>
                  <a:pt x="366217" y="102989"/>
                </a:lnTo>
                <a:lnTo>
                  <a:pt x="276176" y="102989"/>
                </a:lnTo>
                <a:lnTo>
                  <a:pt x="276027" y="108198"/>
                </a:lnTo>
                <a:lnTo>
                  <a:pt x="305467" y="140503"/>
                </a:lnTo>
                <a:lnTo>
                  <a:pt x="313532" y="141089"/>
                </a:lnTo>
                <a:lnTo>
                  <a:pt x="350456" y="141089"/>
                </a:lnTo>
                <a:lnTo>
                  <a:pt x="351037" y="142279"/>
                </a:lnTo>
                <a:lnTo>
                  <a:pt x="346076" y="146248"/>
                </a:lnTo>
                <a:lnTo>
                  <a:pt x="340172" y="149423"/>
                </a:lnTo>
                <a:lnTo>
                  <a:pt x="333326" y="151804"/>
                </a:lnTo>
                <a:lnTo>
                  <a:pt x="326480" y="154086"/>
                </a:lnTo>
                <a:lnTo>
                  <a:pt x="319485" y="155227"/>
                </a:lnTo>
                <a:close/>
              </a:path>
              <a:path w="764539" h="197485">
                <a:moveTo>
                  <a:pt x="368152" y="90338"/>
                </a:moveTo>
                <a:lnTo>
                  <a:pt x="352078" y="90338"/>
                </a:lnTo>
                <a:lnTo>
                  <a:pt x="352525" y="86022"/>
                </a:lnTo>
                <a:lnTo>
                  <a:pt x="352525" y="76894"/>
                </a:lnTo>
                <a:lnTo>
                  <a:pt x="318890" y="53578"/>
                </a:lnTo>
                <a:lnTo>
                  <a:pt x="355770" y="53578"/>
                </a:lnTo>
                <a:lnTo>
                  <a:pt x="360785" y="59838"/>
                </a:lnTo>
                <a:lnTo>
                  <a:pt x="364878" y="68051"/>
                </a:lnTo>
                <a:lnTo>
                  <a:pt x="367333" y="77325"/>
                </a:lnTo>
                <a:lnTo>
                  <a:pt x="368152" y="87659"/>
                </a:lnTo>
                <a:lnTo>
                  <a:pt x="368152" y="90338"/>
                </a:lnTo>
                <a:close/>
              </a:path>
              <a:path w="764539" h="197485">
                <a:moveTo>
                  <a:pt x="350456" y="141089"/>
                </a:moveTo>
                <a:lnTo>
                  <a:pt x="313532" y="141089"/>
                </a:lnTo>
                <a:lnTo>
                  <a:pt x="322322" y="140419"/>
                </a:lnTo>
                <a:lnTo>
                  <a:pt x="330535" y="138410"/>
                </a:lnTo>
                <a:lnTo>
                  <a:pt x="338172" y="135061"/>
                </a:lnTo>
                <a:lnTo>
                  <a:pt x="345232" y="130373"/>
                </a:lnTo>
                <a:lnTo>
                  <a:pt x="350456" y="141089"/>
                </a:lnTo>
                <a:close/>
              </a:path>
              <a:path w="764539" h="197485">
                <a:moveTo>
                  <a:pt x="429881" y="155227"/>
                </a:moveTo>
                <a:lnTo>
                  <a:pt x="393632" y="136568"/>
                </a:lnTo>
                <a:lnTo>
                  <a:pt x="387018" y="109835"/>
                </a:lnTo>
                <a:lnTo>
                  <a:pt x="388051" y="95668"/>
                </a:lnTo>
                <a:lnTo>
                  <a:pt x="403538" y="59977"/>
                </a:lnTo>
                <a:lnTo>
                  <a:pt x="444912" y="39439"/>
                </a:lnTo>
                <a:lnTo>
                  <a:pt x="453644" y="39439"/>
                </a:lnTo>
                <a:lnTo>
                  <a:pt x="461283" y="41275"/>
                </a:lnTo>
                <a:lnTo>
                  <a:pt x="467832" y="44946"/>
                </a:lnTo>
                <a:lnTo>
                  <a:pt x="474480" y="48517"/>
                </a:lnTo>
                <a:lnTo>
                  <a:pt x="479639" y="53379"/>
                </a:lnTo>
                <a:lnTo>
                  <a:pt x="480468" y="54768"/>
                </a:lnTo>
                <a:lnTo>
                  <a:pt x="447145" y="54768"/>
                </a:lnTo>
                <a:lnTo>
                  <a:pt x="438513" y="55736"/>
                </a:lnTo>
                <a:lnTo>
                  <a:pt x="408152" y="87064"/>
                </a:lnTo>
                <a:lnTo>
                  <a:pt x="405175" y="106560"/>
                </a:lnTo>
                <a:lnTo>
                  <a:pt x="405696" y="113955"/>
                </a:lnTo>
                <a:lnTo>
                  <a:pt x="426656" y="140047"/>
                </a:lnTo>
                <a:lnTo>
                  <a:pt x="463056" y="140047"/>
                </a:lnTo>
                <a:lnTo>
                  <a:pt x="458456" y="144846"/>
                </a:lnTo>
                <a:lnTo>
                  <a:pt x="449824" y="150614"/>
                </a:lnTo>
                <a:lnTo>
                  <a:pt x="440299" y="154074"/>
                </a:lnTo>
                <a:lnTo>
                  <a:pt x="429881" y="155227"/>
                </a:lnTo>
                <a:close/>
              </a:path>
              <a:path w="764539" h="197485">
                <a:moveTo>
                  <a:pt x="500446" y="59531"/>
                </a:moveTo>
                <a:lnTo>
                  <a:pt x="483310" y="59531"/>
                </a:lnTo>
                <a:lnTo>
                  <a:pt x="487179" y="42118"/>
                </a:lnTo>
                <a:lnTo>
                  <a:pt x="504295" y="42118"/>
                </a:lnTo>
                <a:lnTo>
                  <a:pt x="500446" y="59531"/>
                </a:lnTo>
                <a:close/>
              </a:path>
              <a:path w="764539" h="197485">
                <a:moveTo>
                  <a:pt x="463056" y="140047"/>
                </a:moveTo>
                <a:lnTo>
                  <a:pt x="442829" y="140047"/>
                </a:lnTo>
                <a:lnTo>
                  <a:pt x="449278" y="138211"/>
                </a:lnTo>
                <a:lnTo>
                  <a:pt x="461383" y="130869"/>
                </a:lnTo>
                <a:lnTo>
                  <a:pt x="466145" y="126454"/>
                </a:lnTo>
                <a:lnTo>
                  <a:pt x="469618" y="121294"/>
                </a:lnTo>
                <a:lnTo>
                  <a:pt x="480631" y="72479"/>
                </a:lnTo>
                <a:lnTo>
                  <a:pt x="477853" y="67617"/>
                </a:lnTo>
                <a:lnTo>
                  <a:pt x="473586" y="63450"/>
                </a:lnTo>
                <a:lnTo>
                  <a:pt x="467832" y="59977"/>
                </a:lnTo>
                <a:lnTo>
                  <a:pt x="462176" y="56505"/>
                </a:lnTo>
                <a:lnTo>
                  <a:pt x="455281" y="54768"/>
                </a:lnTo>
                <a:lnTo>
                  <a:pt x="480468" y="54768"/>
                </a:lnTo>
                <a:lnTo>
                  <a:pt x="483310" y="59531"/>
                </a:lnTo>
                <a:lnTo>
                  <a:pt x="500446" y="59531"/>
                </a:lnTo>
                <a:lnTo>
                  <a:pt x="483374" y="136773"/>
                </a:lnTo>
                <a:lnTo>
                  <a:pt x="466195" y="136773"/>
                </a:lnTo>
                <a:lnTo>
                  <a:pt x="463056" y="140047"/>
                </a:lnTo>
                <a:close/>
              </a:path>
              <a:path w="764539" h="197485">
                <a:moveTo>
                  <a:pt x="479887" y="152548"/>
                </a:moveTo>
                <a:lnTo>
                  <a:pt x="462772" y="152548"/>
                </a:lnTo>
                <a:lnTo>
                  <a:pt x="466195" y="136773"/>
                </a:lnTo>
                <a:lnTo>
                  <a:pt x="483374" y="136773"/>
                </a:lnTo>
                <a:lnTo>
                  <a:pt x="479887" y="152548"/>
                </a:lnTo>
                <a:close/>
              </a:path>
              <a:path w="764539" h="197485">
                <a:moveTo>
                  <a:pt x="631932" y="59531"/>
                </a:moveTo>
                <a:lnTo>
                  <a:pt x="614755" y="59531"/>
                </a:lnTo>
                <a:lnTo>
                  <a:pt x="628000" y="0"/>
                </a:lnTo>
                <a:lnTo>
                  <a:pt x="645116" y="0"/>
                </a:lnTo>
                <a:lnTo>
                  <a:pt x="631932" y="59531"/>
                </a:lnTo>
                <a:close/>
              </a:path>
              <a:path w="764539" h="197485">
                <a:moveTo>
                  <a:pt x="561325" y="155227"/>
                </a:moveTo>
                <a:lnTo>
                  <a:pt x="525076" y="136568"/>
                </a:lnTo>
                <a:lnTo>
                  <a:pt x="518463" y="109835"/>
                </a:lnTo>
                <a:lnTo>
                  <a:pt x="519495" y="95668"/>
                </a:lnTo>
                <a:lnTo>
                  <a:pt x="534983" y="59977"/>
                </a:lnTo>
                <a:lnTo>
                  <a:pt x="576357" y="39439"/>
                </a:lnTo>
                <a:lnTo>
                  <a:pt x="585089" y="39439"/>
                </a:lnTo>
                <a:lnTo>
                  <a:pt x="592728" y="41275"/>
                </a:lnTo>
                <a:lnTo>
                  <a:pt x="599277" y="44946"/>
                </a:lnTo>
                <a:lnTo>
                  <a:pt x="605925" y="48517"/>
                </a:lnTo>
                <a:lnTo>
                  <a:pt x="611084" y="53379"/>
                </a:lnTo>
                <a:lnTo>
                  <a:pt x="611913" y="54768"/>
                </a:lnTo>
                <a:lnTo>
                  <a:pt x="578590" y="54768"/>
                </a:lnTo>
                <a:lnTo>
                  <a:pt x="569957" y="55736"/>
                </a:lnTo>
                <a:lnTo>
                  <a:pt x="539597" y="87064"/>
                </a:lnTo>
                <a:lnTo>
                  <a:pt x="536620" y="106560"/>
                </a:lnTo>
                <a:lnTo>
                  <a:pt x="537141" y="113955"/>
                </a:lnTo>
                <a:lnTo>
                  <a:pt x="558101" y="140047"/>
                </a:lnTo>
                <a:lnTo>
                  <a:pt x="594501" y="140047"/>
                </a:lnTo>
                <a:lnTo>
                  <a:pt x="589901" y="144846"/>
                </a:lnTo>
                <a:lnTo>
                  <a:pt x="581269" y="150614"/>
                </a:lnTo>
                <a:lnTo>
                  <a:pt x="571744" y="154074"/>
                </a:lnTo>
                <a:lnTo>
                  <a:pt x="561325" y="155227"/>
                </a:lnTo>
                <a:close/>
              </a:path>
              <a:path w="764539" h="197485">
                <a:moveTo>
                  <a:pt x="675206" y="181421"/>
                </a:moveTo>
                <a:lnTo>
                  <a:pt x="650006" y="181421"/>
                </a:lnTo>
                <a:lnTo>
                  <a:pt x="652785" y="180627"/>
                </a:lnTo>
                <a:lnTo>
                  <a:pt x="655265" y="179040"/>
                </a:lnTo>
                <a:lnTo>
                  <a:pt x="657845" y="177551"/>
                </a:lnTo>
                <a:lnTo>
                  <a:pt x="660573" y="174674"/>
                </a:lnTo>
                <a:lnTo>
                  <a:pt x="663451" y="170408"/>
                </a:lnTo>
                <a:lnTo>
                  <a:pt x="674613" y="153292"/>
                </a:lnTo>
                <a:lnTo>
                  <a:pt x="653628" y="42118"/>
                </a:lnTo>
                <a:lnTo>
                  <a:pt x="671636" y="42118"/>
                </a:lnTo>
                <a:lnTo>
                  <a:pt x="688156" y="132605"/>
                </a:lnTo>
                <a:lnTo>
                  <a:pt x="706348" y="132605"/>
                </a:lnTo>
                <a:lnTo>
                  <a:pt x="679226" y="175021"/>
                </a:lnTo>
                <a:lnTo>
                  <a:pt x="675206" y="181421"/>
                </a:lnTo>
                <a:close/>
              </a:path>
              <a:path w="764539" h="197485">
                <a:moveTo>
                  <a:pt x="706348" y="132605"/>
                </a:moveTo>
                <a:lnTo>
                  <a:pt x="688156" y="132605"/>
                </a:lnTo>
                <a:lnTo>
                  <a:pt x="745008" y="42118"/>
                </a:lnTo>
                <a:lnTo>
                  <a:pt x="764207" y="42118"/>
                </a:lnTo>
                <a:lnTo>
                  <a:pt x="706348" y="132605"/>
                </a:lnTo>
                <a:close/>
              </a:path>
              <a:path w="764539" h="197485">
                <a:moveTo>
                  <a:pt x="594501" y="140047"/>
                </a:moveTo>
                <a:lnTo>
                  <a:pt x="574274" y="140047"/>
                </a:lnTo>
                <a:lnTo>
                  <a:pt x="580723" y="138211"/>
                </a:lnTo>
                <a:lnTo>
                  <a:pt x="592828" y="130869"/>
                </a:lnTo>
                <a:lnTo>
                  <a:pt x="597590" y="126454"/>
                </a:lnTo>
                <a:lnTo>
                  <a:pt x="601063" y="121294"/>
                </a:lnTo>
                <a:lnTo>
                  <a:pt x="612076" y="72479"/>
                </a:lnTo>
                <a:lnTo>
                  <a:pt x="609298" y="67617"/>
                </a:lnTo>
                <a:lnTo>
                  <a:pt x="605031" y="63450"/>
                </a:lnTo>
                <a:lnTo>
                  <a:pt x="599277" y="59977"/>
                </a:lnTo>
                <a:lnTo>
                  <a:pt x="593621" y="56505"/>
                </a:lnTo>
                <a:lnTo>
                  <a:pt x="586726" y="54768"/>
                </a:lnTo>
                <a:lnTo>
                  <a:pt x="611913" y="54768"/>
                </a:lnTo>
                <a:lnTo>
                  <a:pt x="614755" y="59531"/>
                </a:lnTo>
                <a:lnTo>
                  <a:pt x="631932" y="59531"/>
                </a:lnTo>
                <a:lnTo>
                  <a:pt x="614825" y="136773"/>
                </a:lnTo>
                <a:lnTo>
                  <a:pt x="597640" y="136773"/>
                </a:lnTo>
                <a:lnTo>
                  <a:pt x="594501" y="140047"/>
                </a:lnTo>
                <a:close/>
              </a:path>
              <a:path w="764539" h="197485">
                <a:moveTo>
                  <a:pt x="611332" y="152548"/>
                </a:moveTo>
                <a:lnTo>
                  <a:pt x="594217" y="152548"/>
                </a:lnTo>
                <a:lnTo>
                  <a:pt x="597640" y="136773"/>
                </a:lnTo>
                <a:lnTo>
                  <a:pt x="614825" y="136773"/>
                </a:lnTo>
                <a:lnTo>
                  <a:pt x="611332" y="152548"/>
                </a:lnTo>
                <a:close/>
              </a:path>
              <a:path w="764539" h="197485">
                <a:moveTo>
                  <a:pt x="652040" y="197346"/>
                </a:moveTo>
                <a:lnTo>
                  <a:pt x="639538" y="197346"/>
                </a:lnTo>
                <a:lnTo>
                  <a:pt x="634727" y="196502"/>
                </a:lnTo>
                <a:lnTo>
                  <a:pt x="630262" y="194816"/>
                </a:lnTo>
                <a:lnTo>
                  <a:pt x="636215" y="179486"/>
                </a:lnTo>
                <a:lnTo>
                  <a:pt x="638994" y="180776"/>
                </a:lnTo>
                <a:lnTo>
                  <a:pt x="642566" y="181421"/>
                </a:lnTo>
                <a:lnTo>
                  <a:pt x="675206" y="181421"/>
                </a:lnTo>
                <a:lnTo>
                  <a:pt x="674365" y="182760"/>
                </a:lnTo>
                <a:lnTo>
                  <a:pt x="669205" y="188416"/>
                </a:lnTo>
                <a:lnTo>
                  <a:pt x="663748" y="191988"/>
                </a:lnTo>
                <a:lnTo>
                  <a:pt x="658390" y="195560"/>
                </a:lnTo>
                <a:lnTo>
                  <a:pt x="652040" y="197346"/>
                </a:lnTo>
                <a:close/>
              </a:path>
            </a:pathLst>
          </a:custGeom>
          <a:solidFill>
            <a:srgbClr val="616161"/>
          </a:solidFill>
        </p:spPr>
        <p:txBody>
          <a:bodyPr wrap="square" lIns="0" tIns="0" rIns="0" bIns="0" rtlCol="0"/>
          <a:lstStyle/>
          <a:p>
            <a:endParaRPr/>
          </a:p>
        </p:txBody>
      </p:sp>
      <p:pic>
        <p:nvPicPr>
          <p:cNvPr id="10" name="object 10"/>
          <p:cNvPicPr/>
          <p:nvPr/>
        </p:nvPicPr>
        <p:blipFill>
          <a:blip r:embed="rId5" cstate="print"/>
          <a:stretch>
            <a:fillRect/>
          </a:stretch>
        </p:blipFill>
        <p:spPr>
          <a:xfrm>
            <a:off x="5849950" y="2036299"/>
            <a:ext cx="2872568" cy="199578"/>
          </a:xfrm>
          <a:prstGeom prst="rect">
            <a:avLst/>
          </a:prstGeom>
        </p:spPr>
      </p:pic>
      <p:sp>
        <p:nvSpPr>
          <p:cNvPr id="11" name="object 11"/>
          <p:cNvSpPr/>
          <p:nvPr/>
        </p:nvSpPr>
        <p:spPr>
          <a:xfrm>
            <a:off x="1021491" y="2442600"/>
            <a:ext cx="55244" cy="15240"/>
          </a:xfrm>
          <a:custGeom>
            <a:avLst/>
            <a:gdLst/>
            <a:ahLst/>
            <a:cxnLst/>
            <a:rect l="l" t="t" r="r" b="b"/>
            <a:pathLst>
              <a:path w="55244"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2" name="object 12"/>
          <p:cNvPicPr/>
          <p:nvPr/>
        </p:nvPicPr>
        <p:blipFill>
          <a:blip r:embed="rId6" cstate="print"/>
          <a:stretch>
            <a:fillRect/>
          </a:stretch>
        </p:blipFill>
        <p:spPr>
          <a:xfrm>
            <a:off x="1315099" y="2350624"/>
            <a:ext cx="6610563" cy="19957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7126"/>
            <a:ext cx="2372562" cy="239166"/>
          </a:xfrm>
          <a:prstGeom prst="rect">
            <a:avLst/>
          </a:prstGeom>
        </p:spPr>
      </p:pic>
      <p:sp>
        <p:nvSpPr>
          <p:cNvPr id="3" name="object 3"/>
          <p:cNvSpPr/>
          <p:nvPr/>
        </p:nvSpPr>
        <p:spPr>
          <a:xfrm>
            <a:off x="550554" y="1430521"/>
            <a:ext cx="66675" cy="18415"/>
          </a:xfrm>
          <a:custGeom>
            <a:avLst/>
            <a:gdLst/>
            <a:ahLst/>
            <a:cxnLst/>
            <a:rect l="l" t="t" r="r" b="b"/>
            <a:pathLst>
              <a:path w="66675" h="18415">
                <a:moveTo>
                  <a:pt x="66228" y="18157"/>
                </a:moveTo>
                <a:lnTo>
                  <a:pt x="0" y="18157"/>
                </a:lnTo>
                <a:lnTo>
                  <a:pt x="0" y="0"/>
                </a:lnTo>
                <a:lnTo>
                  <a:pt x="66228" y="0"/>
                </a:lnTo>
                <a:lnTo>
                  <a:pt x="66228" y="18157"/>
                </a:lnTo>
                <a:close/>
              </a:path>
            </a:pathLst>
          </a:custGeom>
          <a:solidFill>
            <a:srgbClr val="616161"/>
          </a:solidFill>
        </p:spPr>
        <p:txBody>
          <a:bodyPr wrap="square" lIns="0" tIns="0" rIns="0" bIns="0" rtlCol="0"/>
          <a:lstStyle/>
          <a:p>
            <a:endParaRPr/>
          </a:p>
        </p:txBody>
      </p:sp>
      <p:sp>
        <p:nvSpPr>
          <p:cNvPr id="4" name="object 4"/>
          <p:cNvSpPr/>
          <p:nvPr/>
        </p:nvSpPr>
        <p:spPr>
          <a:xfrm>
            <a:off x="876205" y="1322174"/>
            <a:ext cx="1541780" cy="187960"/>
          </a:xfrm>
          <a:custGeom>
            <a:avLst/>
            <a:gdLst/>
            <a:ahLst/>
            <a:cxnLst/>
            <a:rect l="l" t="t" r="r" b="b"/>
            <a:pathLst>
              <a:path w="1541780" h="187959">
                <a:moveTo>
                  <a:pt x="22919" y="184249"/>
                </a:moveTo>
                <a:lnTo>
                  <a:pt x="0" y="184249"/>
                </a:lnTo>
                <a:lnTo>
                  <a:pt x="0" y="0"/>
                </a:lnTo>
                <a:lnTo>
                  <a:pt x="23514" y="0"/>
                </a:lnTo>
                <a:lnTo>
                  <a:pt x="51019" y="37355"/>
                </a:lnTo>
                <a:lnTo>
                  <a:pt x="22919" y="37355"/>
                </a:lnTo>
                <a:lnTo>
                  <a:pt x="22919" y="184249"/>
                </a:lnTo>
                <a:close/>
              </a:path>
              <a:path w="1541780" h="187959">
                <a:moveTo>
                  <a:pt x="152400" y="143916"/>
                </a:moveTo>
                <a:lnTo>
                  <a:pt x="129480" y="143916"/>
                </a:lnTo>
                <a:lnTo>
                  <a:pt x="129480" y="0"/>
                </a:lnTo>
                <a:lnTo>
                  <a:pt x="152400" y="0"/>
                </a:lnTo>
                <a:lnTo>
                  <a:pt x="152400" y="143916"/>
                </a:lnTo>
                <a:close/>
              </a:path>
              <a:path w="1541780" h="187959">
                <a:moveTo>
                  <a:pt x="152400" y="184249"/>
                </a:moveTo>
                <a:lnTo>
                  <a:pt x="130373" y="184249"/>
                </a:lnTo>
                <a:lnTo>
                  <a:pt x="22919" y="37355"/>
                </a:lnTo>
                <a:lnTo>
                  <a:pt x="51019" y="37355"/>
                </a:lnTo>
                <a:lnTo>
                  <a:pt x="129480" y="143916"/>
                </a:lnTo>
                <a:lnTo>
                  <a:pt x="152400" y="143916"/>
                </a:lnTo>
                <a:lnTo>
                  <a:pt x="152400" y="184249"/>
                </a:lnTo>
                <a:close/>
              </a:path>
              <a:path w="1541780" h="187959">
                <a:moveTo>
                  <a:pt x="255227" y="187523"/>
                </a:moveTo>
                <a:lnTo>
                  <a:pt x="217555" y="176472"/>
                </a:lnTo>
                <a:lnTo>
                  <a:pt x="193761" y="145367"/>
                </a:lnTo>
                <a:lnTo>
                  <a:pt x="189147" y="117425"/>
                </a:lnTo>
                <a:lnTo>
                  <a:pt x="190301" y="102663"/>
                </a:lnTo>
                <a:lnTo>
                  <a:pt x="207602" y="66972"/>
                </a:lnTo>
                <a:lnTo>
                  <a:pt x="241367" y="48694"/>
                </a:lnTo>
                <a:lnTo>
                  <a:pt x="255227" y="47476"/>
                </a:lnTo>
                <a:lnTo>
                  <a:pt x="269077" y="48694"/>
                </a:lnTo>
                <a:lnTo>
                  <a:pt x="281607" y="52350"/>
                </a:lnTo>
                <a:lnTo>
                  <a:pt x="292816" y="58442"/>
                </a:lnTo>
                <a:lnTo>
                  <a:pt x="301668" y="66079"/>
                </a:lnTo>
                <a:lnTo>
                  <a:pt x="255227" y="66079"/>
                </a:lnTo>
                <a:lnTo>
                  <a:pt x="245943" y="66991"/>
                </a:lnTo>
                <a:lnTo>
                  <a:pt x="213853" y="96887"/>
                </a:lnTo>
                <a:lnTo>
                  <a:pt x="210728" y="117425"/>
                </a:lnTo>
                <a:lnTo>
                  <a:pt x="211500" y="128354"/>
                </a:lnTo>
                <a:lnTo>
                  <a:pt x="237368" y="165496"/>
                </a:lnTo>
                <a:lnTo>
                  <a:pt x="255227" y="169068"/>
                </a:lnTo>
                <a:lnTo>
                  <a:pt x="301334" y="169068"/>
                </a:lnTo>
                <a:lnTo>
                  <a:pt x="292816" y="176472"/>
                </a:lnTo>
                <a:lnTo>
                  <a:pt x="281607" y="182612"/>
                </a:lnTo>
                <a:lnTo>
                  <a:pt x="269077" y="186295"/>
                </a:lnTo>
                <a:lnTo>
                  <a:pt x="255227" y="187523"/>
                </a:lnTo>
                <a:close/>
              </a:path>
              <a:path w="1541780" h="187959">
                <a:moveTo>
                  <a:pt x="301334" y="169068"/>
                </a:moveTo>
                <a:lnTo>
                  <a:pt x="255227" y="169068"/>
                </a:lnTo>
                <a:lnTo>
                  <a:pt x="264464" y="168166"/>
                </a:lnTo>
                <a:lnTo>
                  <a:pt x="272826" y="165459"/>
                </a:lnTo>
                <a:lnTo>
                  <a:pt x="298648" y="128234"/>
                </a:lnTo>
                <a:lnTo>
                  <a:pt x="299429" y="117425"/>
                </a:lnTo>
                <a:lnTo>
                  <a:pt x="298648" y="106756"/>
                </a:lnTo>
                <a:lnTo>
                  <a:pt x="272826" y="69725"/>
                </a:lnTo>
                <a:lnTo>
                  <a:pt x="255227" y="66079"/>
                </a:lnTo>
                <a:lnTo>
                  <a:pt x="301668" y="66079"/>
                </a:lnTo>
                <a:lnTo>
                  <a:pt x="320005" y="102663"/>
                </a:lnTo>
                <a:lnTo>
                  <a:pt x="321158" y="117425"/>
                </a:lnTo>
                <a:lnTo>
                  <a:pt x="320005" y="132075"/>
                </a:lnTo>
                <a:lnTo>
                  <a:pt x="316544" y="145367"/>
                </a:lnTo>
                <a:lnTo>
                  <a:pt x="310777" y="157302"/>
                </a:lnTo>
                <a:lnTo>
                  <a:pt x="302703" y="167878"/>
                </a:lnTo>
                <a:lnTo>
                  <a:pt x="301334" y="169068"/>
                </a:lnTo>
                <a:close/>
              </a:path>
              <a:path w="1541780" h="187959">
                <a:moveTo>
                  <a:pt x="474100" y="70991"/>
                </a:moveTo>
                <a:lnTo>
                  <a:pt x="453413" y="70991"/>
                </a:lnTo>
                <a:lnTo>
                  <a:pt x="453413" y="0"/>
                </a:lnTo>
                <a:lnTo>
                  <a:pt x="474100" y="0"/>
                </a:lnTo>
                <a:lnTo>
                  <a:pt x="474100" y="70991"/>
                </a:lnTo>
                <a:close/>
              </a:path>
              <a:path w="1541780" h="187959">
                <a:moveTo>
                  <a:pt x="408318" y="187523"/>
                </a:moveTo>
                <a:lnTo>
                  <a:pt x="365158" y="168473"/>
                </a:lnTo>
                <a:lnTo>
                  <a:pt x="349950" y="132782"/>
                </a:lnTo>
                <a:lnTo>
                  <a:pt x="348936" y="117723"/>
                </a:lnTo>
                <a:lnTo>
                  <a:pt x="349959" y="102468"/>
                </a:lnTo>
                <a:lnTo>
                  <a:pt x="365307" y="66526"/>
                </a:lnTo>
                <a:lnTo>
                  <a:pt x="408318" y="47476"/>
                </a:lnTo>
                <a:lnTo>
                  <a:pt x="414978" y="47866"/>
                </a:lnTo>
                <a:lnTo>
                  <a:pt x="449162" y="65782"/>
                </a:lnTo>
                <a:lnTo>
                  <a:pt x="449405" y="66079"/>
                </a:lnTo>
                <a:lnTo>
                  <a:pt x="413378" y="66079"/>
                </a:lnTo>
                <a:lnTo>
                  <a:pt x="404179" y="66963"/>
                </a:lnTo>
                <a:lnTo>
                  <a:pt x="373455" y="96589"/>
                </a:lnTo>
                <a:lnTo>
                  <a:pt x="370516" y="117723"/>
                </a:lnTo>
                <a:lnTo>
                  <a:pt x="371241" y="128643"/>
                </a:lnTo>
                <a:lnTo>
                  <a:pt x="395742" y="165534"/>
                </a:lnTo>
                <a:lnTo>
                  <a:pt x="413378" y="169068"/>
                </a:lnTo>
                <a:lnTo>
                  <a:pt x="449536" y="169068"/>
                </a:lnTo>
                <a:lnTo>
                  <a:pt x="449423" y="169208"/>
                </a:lnTo>
                <a:lnTo>
                  <a:pt x="415239" y="187123"/>
                </a:lnTo>
                <a:lnTo>
                  <a:pt x="408318" y="187523"/>
                </a:lnTo>
                <a:close/>
              </a:path>
              <a:path w="1541780" h="187959">
                <a:moveTo>
                  <a:pt x="449536" y="169068"/>
                </a:moveTo>
                <a:lnTo>
                  <a:pt x="421614" y="169068"/>
                </a:lnTo>
                <a:lnTo>
                  <a:pt x="429402" y="167034"/>
                </a:lnTo>
                <a:lnTo>
                  <a:pt x="444186" y="158898"/>
                </a:lnTo>
                <a:lnTo>
                  <a:pt x="449742" y="153937"/>
                </a:lnTo>
                <a:lnTo>
                  <a:pt x="453413" y="148083"/>
                </a:lnTo>
                <a:lnTo>
                  <a:pt x="453413" y="87510"/>
                </a:lnTo>
                <a:lnTo>
                  <a:pt x="449742" y="81657"/>
                </a:lnTo>
                <a:lnTo>
                  <a:pt x="444186" y="76646"/>
                </a:lnTo>
                <a:lnTo>
                  <a:pt x="436744" y="72479"/>
                </a:lnTo>
                <a:lnTo>
                  <a:pt x="429402" y="68212"/>
                </a:lnTo>
                <a:lnTo>
                  <a:pt x="421613" y="66079"/>
                </a:lnTo>
                <a:lnTo>
                  <a:pt x="449405" y="66079"/>
                </a:lnTo>
                <a:lnTo>
                  <a:pt x="453413" y="70991"/>
                </a:lnTo>
                <a:lnTo>
                  <a:pt x="474100" y="70991"/>
                </a:lnTo>
                <a:lnTo>
                  <a:pt x="474100" y="164306"/>
                </a:lnTo>
                <a:lnTo>
                  <a:pt x="453413" y="164306"/>
                </a:lnTo>
                <a:lnTo>
                  <a:pt x="449536" y="169068"/>
                </a:lnTo>
                <a:close/>
              </a:path>
              <a:path w="1541780" h="187959">
                <a:moveTo>
                  <a:pt x="474100" y="184249"/>
                </a:moveTo>
                <a:lnTo>
                  <a:pt x="453413" y="184249"/>
                </a:lnTo>
                <a:lnTo>
                  <a:pt x="453413" y="164306"/>
                </a:lnTo>
                <a:lnTo>
                  <a:pt x="474100" y="164306"/>
                </a:lnTo>
                <a:lnTo>
                  <a:pt x="474100" y="184249"/>
                </a:lnTo>
                <a:close/>
              </a:path>
              <a:path w="1541780" h="187959">
                <a:moveTo>
                  <a:pt x="577577" y="187523"/>
                </a:moveTo>
                <a:lnTo>
                  <a:pt x="538677" y="176556"/>
                </a:lnTo>
                <a:lnTo>
                  <a:pt x="514287" y="145553"/>
                </a:lnTo>
                <a:lnTo>
                  <a:pt x="509562" y="117425"/>
                </a:lnTo>
                <a:lnTo>
                  <a:pt x="510734" y="103212"/>
                </a:lnTo>
                <a:lnTo>
                  <a:pt x="528315" y="67716"/>
                </a:lnTo>
                <a:lnTo>
                  <a:pt x="561857" y="48741"/>
                </a:lnTo>
                <a:lnTo>
                  <a:pt x="575344" y="47476"/>
                </a:lnTo>
                <a:lnTo>
                  <a:pt x="589018" y="48722"/>
                </a:lnTo>
                <a:lnTo>
                  <a:pt x="601315" y="52461"/>
                </a:lnTo>
                <a:lnTo>
                  <a:pt x="612235" y="58694"/>
                </a:lnTo>
                <a:lnTo>
                  <a:pt x="618686" y="64591"/>
                </a:lnTo>
                <a:lnTo>
                  <a:pt x="575047" y="64591"/>
                </a:lnTo>
                <a:lnTo>
                  <a:pt x="566201" y="65409"/>
                </a:lnTo>
                <a:lnTo>
                  <a:pt x="534937" y="92012"/>
                </a:lnTo>
                <a:lnTo>
                  <a:pt x="531440" y="109091"/>
                </a:lnTo>
                <a:lnTo>
                  <a:pt x="638759" y="109091"/>
                </a:lnTo>
                <a:lnTo>
                  <a:pt x="639369" y="117425"/>
                </a:lnTo>
                <a:lnTo>
                  <a:pt x="639489" y="124271"/>
                </a:lnTo>
                <a:lnTo>
                  <a:pt x="531440" y="124271"/>
                </a:lnTo>
                <a:lnTo>
                  <a:pt x="532751" y="134056"/>
                </a:lnTo>
                <a:lnTo>
                  <a:pt x="561354" y="167208"/>
                </a:lnTo>
                <a:lnTo>
                  <a:pt x="579511" y="170408"/>
                </a:lnTo>
                <a:lnTo>
                  <a:pt x="626537" y="170408"/>
                </a:lnTo>
                <a:lnTo>
                  <a:pt x="619602" y="176054"/>
                </a:lnTo>
                <a:lnTo>
                  <a:pt x="607119" y="182426"/>
                </a:lnTo>
                <a:lnTo>
                  <a:pt x="593111" y="186249"/>
                </a:lnTo>
                <a:lnTo>
                  <a:pt x="577577" y="187523"/>
                </a:lnTo>
                <a:close/>
              </a:path>
              <a:path w="1541780" h="187959">
                <a:moveTo>
                  <a:pt x="638759" y="109091"/>
                </a:moveTo>
                <a:lnTo>
                  <a:pt x="618951" y="109091"/>
                </a:lnTo>
                <a:lnTo>
                  <a:pt x="618188" y="100207"/>
                </a:lnTo>
                <a:lnTo>
                  <a:pt x="615900" y="92012"/>
                </a:lnTo>
                <a:lnTo>
                  <a:pt x="584395" y="65409"/>
                </a:lnTo>
                <a:lnTo>
                  <a:pt x="575047" y="64591"/>
                </a:lnTo>
                <a:lnTo>
                  <a:pt x="618686" y="64591"/>
                </a:lnTo>
                <a:lnTo>
                  <a:pt x="621779" y="67419"/>
                </a:lnTo>
                <a:lnTo>
                  <a:pt x="629527" y="78125"/>
                </a:lnTo>
                <a:lnTo>
                  <a:pt x="635061" y="90301"/>
                </a:lnTo>
                <a:lnTo>
                  <a:pt x="638382" y="103947"/>
                </a:lnTo>
                <a:lnTo>
                  <a:pt x="638759" y="109091"/>
                </a:lnTo>
                <a:close/>
              </a:path>
              <a:path w="1541780" h="187959">
                <a:moveTo>
                  <a:pt x="626537" y="170408"/>
                </a:moveTo>
                <a:lnTo>
                  <a:pt x="579511" y="170408"/>
                </a:lnTo>
                <a:lnTo>
                  <a:pt x="591176" y="169357"/>
                </a:lnTo>
                <a:lnTo>
                  <a:pt x="601910" y="166203"/>
                </a:lnTo>
                <a:lnTo>
                  <a:pt x="611714" y="160948"/>
                </a:lnTo>
                <a:lnTo>
                  <a:pt x="620588" y="153590"/>
                </a:lnTo>
                <a:lnTo>
                  <a:pt x="630559" y="167133"/>
                </a:lnTo>
                <a:lnTo>
                  <a:pt x="626537" y="170408"/>
                </a:lnTo>
                <a:close/>
              </a:path>
              <a:path w="1541780" h="187959">
                <a:moveTo>
                  <a:pt x="770460" y="184249"/>
                </a:moveTo>
                <a:lnTo>
                  <a:pt x="747541" y="184249"/>
                </a:lnTo>
                <a:lnTo>
                  <a:pt x="747541" y="0"/>
                </a:lnTo>
                <a:lnTo>
                  <a:pt x="868240" y="0"/>
                </a:lnTo>
                <a:lnTo>
                  <a:pt x="868240" y="20389"/>
                </a:lnTo>
                <a:lnTo>
                  <a:pt x="770460" y="20389"/>
                </a:lnTo>
                <a:lnTo>
                  <a:pt x="770460" y="79771"/>
                </a:lnTo>
                <a:lnTo>
                  <a:pt x="866305" y="79771"/>
                </a:lnTo>
                <a:lnTo>
                  <a:pt x="866305" y="100310"/>
                </a:lnTo>
                <a:lnTo>
                  <a:pt x="770460" y="100310"/>
                </a:lnTo>
                <a:lnTo>
                  <a:pt x="770460" y="184249"/>
                </a:lnTo>
                <a:close/>
              </a:path>
              <a:path w="1541780" h="187959">
                <a:moveTo>
                  <a:pt x="909220" y="83939"/>
                </a:moveTo>
                <a:lnTo>
                  <a:pt x="937497" y="48862"/>
                </a:lnTo>
                <a:lnTo>
                  <a:pt x="952827" y="47476"/>
                </a:lnTo>
                <a:lnTo>
                  <a:pt x="964417" y="48220"/>
                </a:lnTo>
                <a:lnTo>
                  <a:pt x="974630" y="50452"/>
                </a:lnTo>
                <a:lnTo>
                  <a:pt x="983467" y="54173"/>
                </a:lnTo>
                <a:lnTo>
                  <a:pt x="990927" y="59382"/>
                </a:lnTo>
                <a:lnTo>
                  <a:pt x="996456" y="65484"/>
                </a:lnTo>
                <a:lnTo>
                  <a:pt x="949999" y="65484"/>
                </a:lnTo>
                <a:lnTo>
                  <a:pt x="938688" y="66637"/>
                </a:lnTo>
                <a:lnTo>
                  <a:pt x="928121" y="70098"/>
                </a:lnTo>
                <a:lnTo>
                  <a:pt x="918299" y="75865"/>
                </a:lnTo>
                <a:lnTo>
                  <a:pt x="909220" y="83939"/>
                </a:lnTo>
                <a:close/>
              </a:path>
              <a:path w="1541780" h="187959">
                <a:moveTo>
                  <a:pt x="1004470" y="117723"/>
                </a:moveTo>
                <a:lnTo>
                  <a:pt x="983783" y="117723"/>
                </a:lnTo>
                <a:lnTo>
                  <a:pt x="983783" y="84583"/>
                </a:lnTo>
                <a:lnTo>
                  <a:pt x="980608" y="77638"/>
                </a:lnTo>
                <a:lnTo>
                  <a:pt x="967908" y="67915"/>
                </a:lnTo>
                <a:lnTo>
                  <a:pt x="959822" y="65484"/>
                </a:lnTo>
                <a:lnTo>
                  <a:pt x="996456" y="65484"/>
                </a:lnTo>
                <a:lnTo>
                  <a:pt x="996852" y="65921"/>
                </a:lnTo>
                <a:lnTo>
                  <a:pt x="1001084" y="73632"/>
                </a:lnTo>
                <a:lnTo>
                  <a:pt x="1003624" y="82515"/>
                </a:lnTo>
                <a:lnTo>
                  <a:pt x="1004470" y="92571"/>
                </a:lnTo>
                <a:lnTo>
                  <a:pt x="1004470" y="117723"/>
                </a:lnTo>
                <a:close/>
              </a:path>
              <a:path w="1541780" h="187959">
                <a:moveTo>
                  <a:pt x="939581" y="187523"/>
                </a:moveTo>
                <a:lnTo>
                  <a:pt x="900300" y="168157"/>
                </a:lnTo>
                <a:lnTo>
                  <a:pt x="892849" y="143321"/>
                </a:lnTo>
                <a:lnTo>
                  <a:pt x="893668" y="134094"/>
                </a:lnTo>
                <a:lnTo>
                  <a:pt x="920903" y="102505"/>
                </a:lnTo>
                <a:lnTo>
                  <a:pt x="939581" y="99417"/>
                </a:lnTo>
                <a:lnTo>
                  <a:pt x="953115" y="100561"/>
                </a:lnTo>
                <a:lnTo>
                  <a:pt x="964993" y="103993"/>
                </a:lnTo>
                <a:lnTo>
                  <a:pt x="975216" y="109714"/>
                </a:lnTo>
                <a:lnTo>
                  <a:pt x="980121" y="114300"/>
                </a:lnTo>
                <a:lnTo>
                  <a:pt x="937200" y="114300"/>
                </a:lnTo>
                <a:lnTo>
                  <a:pt x="929262" y="117028"/>
                </a:lnTo>
                <a:lnTo>
                  <a:pt x="917158" y="127942"/>
                </a:lnTo>
                <a:lnTo>
                  <a:pt x="914131" y="134987"/>
                </a:lnTo>
                <a:lnTo>
                  <a:pt x="914231" y="152381"/>
                </a:lnTo>
                <a:lnTo>
                  <a:pt x="917158" y="159146"/>
                </a:lnTo>
                <a:lnTo>
                  <a:pt x="923210" y="164603"/>
                </a:lnTo>
                <a:lnTo>
                  <a:pt x="929262" y="169961"/>
                </a:lnTo>
                <a:lnTo>
                  <a:pt x="937200" y="172640"/>
                </a:lnTo>
                <a:lnTo>
                  <a:pt x="979746" y="172640"/>
                </a:lnTo>
                <a:lnTo>
                  <a:pt x="974658" y="177142"/>
                </a:lnTo>
                <a:lnTo>
                  <a:pt x="964249" y="182909"/>
                </a:lnTo>
                <a:lnTo>
                  <a:pt x="952557" y="186370"/>
                </a:lnTo>
                <a:lnTo>
                  <a:pt x="939581" y="187523"/>
                </a:lnTo>
                <a:close/>
              </a:path>
              <a:path w="1541780" h="187959">
                <a:moveTo>
                  <a:pt x="979746" y="172640"/>
                </a:moveTo>
                <a:lnTo>
                  <a:pt x="947022" y="172640"/>
                </a:lnTo>
                <a:lnTo>
                  <a:pt x="958529" y="171608"/>
                </a:lnTo>
                <a:lnTo>
                  <a:pt x="968491" y="168510"/>
                </a:lnTo>
                <a:lnTo>
                  <a:pt x="976909" y="163348"/>
                </a:lnTo>
                <a:lnTo>
                  <a:pt x="983783" y="156120"/>
                </a:lnTo>
                <a:lnTo>
                  <a:pt x="983783" y="130968"/>
                </a:lnTo>
                <a:lnTo>
                  <a:pt x="976909" y="123676"/>
                </a:lnTo>
                <a:lnTo>
                  <a:pt x="968491" y="118467"/>
                </a:lnTo>
                <a:lnTo>
                  <a:pt x="958529" y="115341"/>
                </a:lnTo>
                <a:lnTo>
                  <a:pt x="947022" y="114300"/>
                </a:lnTo>
                <a:lnTo>
                  <a:pt x="980121" y="114300"/>
                </a:lnTo>
                <a:lnTo>
                  <a:pt x="983783" y="117723"/>
                </a:lnTo>
                <a:lnTo>
                  <a:pt x="1004470" y="117723"/>
                </a:lnTo>
                <a:lnTo>
                  <a:pt x="1004470" y="169068"/>
                </a:lnTo>
                <a:lnTo>
                  <a:pt x="983783" y="169068"/>
                </a:lnTo>
                <a:lnTo>
                  <a:pt x="979746" y="172640"/>
                </a:lnTo>
                <a:close/>
              </a:path>
              <a:path w="1541780" h="187959">
                <a:moveTo>
                  <a:pt x="1004470" y="184249"/>
                </a:moveTo>
                <a:lnTo>
                  <a:pt x="983783" y="184249"/>
                </a:lnTo>
                <a:lnTo>
                  <a:pt x="983783" y="169068"/>
                </a:lnTo>
                <a:lnTo>
                  <a:pt x="1004470" y="169068"/>
                </a:lnTo>
                <a:lnTo>
                  <a:pt x="1004470" y="184249"/>
                </a:lnTo>
                <a:close/>
              </a:path>
              <a:path w="1541780" h="187959">
                <a:moveTo>
                  <a:pt x="1061647" y="31700"/>
                </a:moveTo>
                <a:lnTo>
                  <a:pt x="1054106" y="31700"/>
                </a:lnTo>
                <a:lnTo>
                  <a:pt x="1050881" y="30410"/>
                </a:lnTo>
                <a:lnTo>
                  <a:pt x="1048103" y="27830"/>
                </a:lnTo>
                <a:lnTo>
                  <a:pt x="1045325" y="25151"/>
                </a:lnTo>
                <a:lnTo>
                  <a:pt x="1043936" y="21877"/>
                </a:lnTo>
                <a:lnTo>
                  <a:pt x="1043936" y="14138"/>
                </a:lnTo>
                <a:lnTo>
                  <a:pt x="1045325" y="10814"/>
                </a:lnTo>
                <a:lnTo>
                  <a:pt x="1050881" y="5258"/>
                </a:lnTo>
                <a:lnTo>
                  <a:pt x="1054106" y="3869"/>
                </a:lnTo>
                <a:lnTo>
                  <a:pt x="1061647" y="3869"/>
                </a:lnTo>
                <a:lnTo>
                  <a:pt x="1064970" y="5258"/>
                </a:lnTo>
                <a:lnTo>
                  <a:pt x="1070527" y="10814"/>
                </a:lnTo>
                <a:lnTo>
                  <a:pt x="1071916" y="14138"/>
                </a:lnTo>
                <a:lnTo>
                  <a:pt x="1071916" y="21877"/>
                </a:lnTo>
                <a:lnTo>
                  <a:pt x="1070527" y="25151"/>
                </a:lnTo>
                <a:lnTo>
                  <a:pt x="1067749" y="27830"/>
                </a:lnTo>
                <a:lnTo>
                  <a:pt x="1064970" y="30410"/>
                </a:lnTo>
                <a:lnTo>
                  <a:pt x="1061647" y="31700"/>
                </a:lnTo>
                <a:close/>
              </a:path>
              <a:path w="1541780" h="187959">
                <a:moveTo>
                  <a:pt x="1068195" y="184249"/>
                </a:moveTo>
                <a:lnTo>
                  <a:pt x="1047508" y="184249"/>
                </a:lnTo>
                <a:lnTo>
                  <a:pt x="1047508" y="50899"/>
                </a:lnTo>
                <a:lnTo>
                  <a:pt x="1068195" y="50899"/>
                </a:lnTo>
                <a:lnTo>
                  <a:pt x="1068195" y="184249"/>
                </a:lnTo>
                <a:close/>
              </a:path>
              <a:path w="1541780" h="187959">
                <a:moveTo>
                  <a:pt x="1131049" y="184249"/>
                </a:moveTo>
                <a:lnTo>
                  <a:pt x="1110362" y="184249"/>
                </a:lnTo>
                <a:lnTo>
                  <a:pt x="1110362" y="0"/>
                </a:lnTo>
                <a:lnTo>
                  <a:pt x="1131049" y="0"/>
                </a:lnTo>
                <a:lnTo>
                  <a:pt x="1131049" y="184249"/>
                </a:lnTo>
                <a:close/>
              </a:path>
              <a:path w="1541780" h="187959">
                <a:moveTo>
                  <a:pt x="1215781" y="187523"/>
                </a:moveTo>
                <a:lnTo>
                  <a:pt x="1197158" y="184863"/>
                </a:lnTo>
                <a:lnTo>
                  <a:pt x="1183857" y="176882"/>
                </a:lnTo>
                <a:lnTo>
                  <a:pt x="1175876" y="163580"/>
                </a:lnTo>
                <a:lnTo>
                  <a:pt x="1173216" y="144958"/>
                </a:lnTo>
                <a:lnTo>
                  <a:pt x="1173216" y="50899"/>
                </a:lnTo>
                <a:lnTo>
                  <a:pt x="1193903" y="50899"/>
                </a:lnTo>
                <a:lnTo>
                  <a:pt x="1193903" y="149225"/>
                </a:lnTo>
                <a:lnTo>
                  <a:pt x="1196284" y="156914"/>
                </a:lnTo>
                <a:lnTo>
                  <a:pt x="1201047" y="161776"/>
                </a:lnTo>
                <a:lnTo>
                  <a:pt x="1205908" y="166637"/>
                </a:lnTo>
                <a:lnTo>
                  <a:pt x="1213499" y="169068"/>
                </a:lnTo>
                <a:lnTo>
                  <a:pt x="1259763" y="169068"/>
                </a:lnTo>
                <a:lnTo>
                  <a:pt x="1259090" y="169757"/>
                </a:lnTo>
                <a:lnTo>
                  <a:pt x="1223064" y="187114"/>
                </a:lnTo>
                <a:lnTo>
                  <a:pt x="1215781" y="187523"/>
                </a:lnTo>
                <a:close/>
              </a:path>
              <a:path w="1541780" h="187959">
                <a:moveTo>
                  <a:pt x="1259763" y="169068"/>
                </a:moveTo>
                <a:lnTo>
                  <a:pt x="1231953" y="169068"/>
                </a:lnTo>
                <a:lnTo>
                  <a:pt x="1239593" y="167034"/>
                </a:lnTo>
                <a:lnTo>
                  <a:pt x="1253881" y="158898"/>
                </a:lnTo>
                <a:lnTo>
                  <a:pt x="1259387" y="154185"/>
                </a:lnTo>
                <a:lnTo>
                  <a:pt x="1263257" y="148828"/>
                </a:lnTo>
                <a:lnTo>
                  <a:pt x="1263257" y="50899"/>
                </a:lnTo>
                <a:lnTo>
                  <a:pt x="1283944" y="50899"/>
                </a:lnTo>
                <a:lnTo>
                  <a:pt x="1283944" y="165496"/>
                </a:lnTo>
                <a:lnTo>
                  <a:pt x="1263257" y="165496"/>
                </a:lnTo>
                <a:lnTo>
                  <a:pt x="1259763" y="169068"/>
                </a:lnTo>
                <a:close/>
              </a:path>
              <a:path w="1541780" h="187959">
                <a:moveTo>
                  <a:pt x="1283944" y="184249"/>
                </a:moveTo>
                <a:lnTo>
                  <a:pt x="1263257" y="184249"/>
                </a:lnTo>
                <a:lnTo>
                  <a:pt x="1263257" y="165496"/>
                </a:lnTo>
                <a:lnTo>
                  <a:pt x="1283944" y="165496"/>
                </a:lnTo>
                <a:lnTo>
                  <a:pt x="1283944" y="184249"/>
                </a:lnTo>
                <a:close/>
              </a:path>
              <a:path w="1541780" h="187959">
                <a:moveTo>
                  <a:pt x="1368221" y="72330"/>
                </a:moveTo>
                <a:lnTo>
                  <a:pt x="1347825" y="72330"/>
                </a:lnTo>
                <a:lnTo>
                  <a:pt x="1357582" y="61717"/>
                </a:lnTo>
                <a:lnTo>
                  <a:pt x="1368251" y="54136"/>
                </a:lnTo>
                <a:lnTo>
                  <a:pt x="1379832" y="49587"/>
                </a:lnTo>
                <a:lnTo>
                  <a:pt x="1392324" y="48071"/>
                </a:lnTo>
                <a:lnTo>
                  <a:pt x="1392324" y="68460"/>
                </a:lnTo>
                <a:lnTo>
                  <a:pt x="1377789" y="68460"/>
                </a:lnTo>
                <a:lnTo>
                  <a:pt x="1370843" y="70742"/>
                </a:lnTo>
                <a:lnTo>
                  <a:pt x="1368221" y="72330"/>
                </a:lnTo>
                <a:close/>
              </a:path>
              <a:path w="1541780" h="187959">
                <a:moveTo>
                  <a:pt x="1347825" y="184249"/>
                </a:moveTo>
                <a:lnTo>
                  <a:pt x="1327138" y="184249"/>
                </a:lnTo>
                <a:lnTo>
                  <a:pt x="1327138" y="50899"/>
                </a:lnTo>
                <a:lnTo>
                  <a:pt x="1347825" y="50899"/>
                </a:lnTo>
                <a:lnTo>
                  <a:pt x="1347825" y="72330"/>
                </a:lnTo>
                <a:lnTo>
                  <a:pt x="1368221" y="72330"/>
                </a:lnTo>
                <a:lnTo>
                  <a:pt x="1363303" y="75307"/>
                </a:lnTo>
                <a:lnTo>
                  <a:pt x="1355762" y="79771"/>
                </a:lnTo>
                <a:lnTo>
                  <a:pt x="1350603" y="84583"/>
                </a:lnTo>
                <a:lnTo>
                  <a:pt x="1347825" y="89743"/>
                </a:lnTo>
                <a:lnTo>
                  <a:pt x="1347825" y="184249"/>
                </a:lnTo>
                <a:close/>
              </a:path>
              <a:path w="1541780" h="187959">
                <a:moveTo>
                  <a:pt x="1392324" y="69353"/>
                </a:moveTo>
                <a:lnTo>
                  <a:pt x="1384139" y="68460"/>
                </a:lnTo>
                <a:lnTo>
                  <a:pt x="1392324" y="68460"/>
                </a:lnTo>
                <a:lnTo>
                  <a:pt x="1392324" y="69353"/>
                </a:lnTo>
                <a:close/>
              </a:path>
              <a:path w="1541780" h="187959">
                <a:moveTo>
                  <a:pt x="1479599" y="187523"/>
                </a:moveTo>
                <a:lnTo>
                  <a:pt x="1440699" y="176556"/>
                </a:lnTo>
                <a:lnTo>
                  <a:pt x="1416309" y="145553"/>
                </a:lnTo>
                <a:lnTo>
                  <a:pt x="1411584" y="117425"/>
                </a:lnTo>
                <a:lnTo>
                  <a:pt x="1412756" y="103212"/>
                </a:lnTo>
                <a:lnTo>
                  <a:pt x="1430337" y="67716"/>
                </a:lnTo>
                <a:lnTo>
                  <a:pt x="1463879" y="48741"/>
                </a:lnTo>
                <a:lnTo>
                  <a:pt x="1477366" y="47476"/>
                </a:lnTo>
                <a:lnTo>
                  <a:pt x="1491040" y="48722"/>
                </a:lnTo>
                <a:lnTo>
                  <a:pt x="1503337" y="52461"/>
                </a:lnTo>
                <a:lnTo>
                  <a:pt x="1514257" y="58694"/>
                </a:lnTo>
                <a:lnTo>
                  <a:pt x="1520708" y="64591"/>
                </a:lnTo>
                <a:lnTo>
                  <a:pt x="1477069" y="64591"/>
                </a:lnTo>
                <a:lnTo>
                  <a:pt x="1468223" y="65409"/>
                </a:lnTo>
                <a:lnTo>
                  <a:pt x="1436959" y="92012"/>
                </a:lnTo>
                <a:lnTo>
                  <a:pt x="1433462" y="109091"/>
                </a:lnTo>
                <a:lnTo>
                  <a:pt x="1540781" y="109091"/>
                </a:lnTo>
                <a:lnTo>
                  <a:pt x="1541391" y="117425"/>
                </a:lnTo>
                <a:lnTo>
                  <a:pt x="1541511" y="124271"/>
                </a:lnTo>
                <a:lnTo>
                  <a:pt x="1433462" y="124271"/>
                </a:lnTo>
                <a:lnTo>
                  <a:pt x="1434773" y="134056"/>
                </a:lnTo>
                <a:lnTo>
                  <a:pt x="1463376" y="167208"/>
                </a:lnTo>
                <a:lnTo>
                  <a:pt x="1481533" y="170408"/>
                </a:lnTo>
                <a:lnTo>
                  <a:pt x="1528560" y="170408"/>
                </a:lnTo>
                <a:lnTo>
                  <a:pt x="1521624" y="176054"/>
                </a:lnTo>
                <a:lnTo>
                  <a:pt x="1509141" y="182426"/>
                </a:lnTo>
                <a:lnTo>
                  <a:pt x="1495133" y="186249"/>
                </a:lnTo>
                <a:lnTo>
                  <a:pt x="1479599" y="187523"/>
                </a:lnTo>
                <a:close/>
              </a:path>
              <a:path w="1541780" h="187959">
                <a:moveTo>
                  <a:pt x="1540781" y="109091"/>
                </a:moveTo>
                <a:lnTo>
                  <a:pt x="1520973" y="109091"/>
                </a:lnTo>
                <a:lnTo>
                  <a:pt x="1520210" y="100207"/>
                </a:lnTo>
                <a:lnTo>
                  <a:pt x="1517922" y="92012"/>
                </a:lnTo>
                <a:lnTo>
                  <a:pt x="1486417" y="65409"/>
                </a:lnTo>
                <a:lnTo>
                  <a:pt x="1477069" y="64591"/>
                </a:lnTo>
                <a:lnTo>
                  <a:pt x="1520708" y="64591"/>
                </a:lnTo>
                <a:lnTo>
                  <a:pt x="1523801" y="67419"/>
                </a:lnTo>
                <a:lnTo>
                  <a:pt x="1531549" y="78125"/>
                </a:lnTo>
                <a:lnTo>
                  <a:pt x="1537083" y="90301"/>
                </a:lnTo>
                <a:lnTo>
                  <a:pt x="1540404" y="103947"/>
                </a:lnTo>
                <a:lnTo>
                  <a:pt x="1540781" y="109091"/>
                </a:lnTo>
                <a:close/>
              </a:path>
              <a:path w="1541780" h="187959">
                <a:moveTo>
                  <a:pt x="1528560" y="170408"/>
                </a:moveTo>
                <a:lnTo>
                  <a:pt x="1481533" y="170408"/>
                </a:lnTo>
                <a:lnTo>
                  <a:pt x="1493198" y="169357"/>
                </a:lnTo>
                <a:lnTo>
                  <a:pt x="1503932" y="166203"/>
                </a:lnTo>
                <a:lnTo>
                  <a:pt x="1513736" y="160948"/>
                </a:lnTo>
                <a:lnTo>
                  <a:pt x="1522610" y="153590"/>
                </a:lnTo>
                <a:lnTo>
                  <a:pt x="1532581" y="167133"/>
                </a:lnTo>
                <a:lnTo>
                  <a:pt x="1528560" y="170408"/>
                </a:lnTo>
                <a:close/>
              </a:path>
            </a:pathLst>
          </a:custGeom>
          <a:solidFill>
            <a:srgbClr val="616161"/>
          </a:solidFill>
        </p:spPr>
        <p:txBody>
          <a:bodyPr wrap="square" lIns="0" tIns="0" rIns="0" bIns="0" rtlCol="0"/>
          <a:lstStyle/>
          <a:p>
            <a:endParaRPr/>
          </a:p>
        </p:txBody>
      </p:sp>
      <p:sp>
        <p:nvSpPr>
          <p:cNvPr id="5" name="object 5"/>
          <p:cNvSpPr/>
          <p:nvPr/>
        </p:nvSpPr>
        <p:spPr>
          <a:xfrm>
            <a:off x="1028232" y="1755038"/>
            <a:ext cx="48260" cy="21590"/>
          </a:xfrm>
          <a:custGeom>
            <a:avLst/>
            <a:gdLst/>
            <a:ahLst/>
            <a:cxnLst/>
            <a:rect l="l" t="t" r="r" b="b"/>
            <a:pathLst>
              <a:path w="48259" h="21589">
                <a:moveTo>
                  <a:pt x="48071" y="21580"/>
                </a:moveTo>
                <a:lnTo>
                  <a:pt x="0" y="21580"/>
                </a:lnTo>
                <a:lnTo>
                  <a:pt x="0" y="0"/>
                </a:lnTo>
                <a:lnTo>
                  <a:pt x="48071" y="0"/>
                </a:lnTo>
                <a:lnTo>
                  <a:pt x="48071" y="21580"/>
                </a:lnTo>
                <a:close/>
              </a:path>
            </a:pathLst>
          </a:custGeom>
          <a:solidFill>
            <a:srgbClr val="616161"/>
          </a:solidFill>
        </p:spPr>
        <p:txBody>
          <a:bodyPr wrap="square" lIns="0" tIns="0" rIns="0" bIns="0" rtlCol="0"/>
          <a:lstStyle/>
          <a:p>
            <a:endParaRPr/>
          </a:p>
        </p:txBody>
      </p:sp>
      <p:pic>
        <p:nvPicPr>
          <p:cNvPr id="6" name="object 6"/>
          <p:cNvPicPr/>
          <p:nvPr/>
        </p:nvPicPr>
        <p:blipFill>
          <a:blip r:embed="rId3" cstate="print"/>
          <a:stretch>
            <a:fillRect/>
          </a:stretch>
        </p:blipFill>
        <p:spPr>
          <a:xfrm>
            <a:off x="1325070" y="1678838"/>
            <a:ext cx="2628848" cy="137814"/>
          </a:xfrm>
          <a:prstGeom prst="rect">
            <a:avLst/>
          </a:prstGeom>
        </p:spPr>
      </p:pic>
      <p:sp>
        <p:nvSpPr>
          <p:cNvPr id="7" name="object 7"/>
          <p:cNvSpPr/>
          <p:nvPr/>
        </p:nvSpPr>
        <p:spPr>
          <a:xfrm>
            <a:off x="1485432" y="2035430"/>
            <a:ext cx="48260" cy="13335"/>
          </a:xfrm>
          <a:custGeom>
            <a:avLst/>
            <a:gdLst/>
            <a:ahLst/>
            <a:cxnLst/>
            <a:rect l="l" t="t" r="r" b="b"/>
            <a:pathLst>
              <a:path w="48259" h="13335">
                <a:moveTo>
                  <a:pt x="48071" y="13245"/>
                </a:moveTo>
                <a:lnTo>
                  <a:pt x="0" y="13245"/>
                </a:lnTo>
                <a:lnTo>
                  <a:pt x="0" y="0"/>
                </a:lnTo>
                <a:lnTo>
                  <a:pt x="48071" y="0"/>
                </a:lnTo>
                <a:lnTo>
                  <a:pt x="48071" y="13245"/>
                </a:lnTo>
                <a:close/>
              </a:path>
            </a:pathLst>
          </a:custGeom>
          <a:solidFill>
            <a:srgbClr val="616161"/>
          </a:solidFill>
        </p:spPr>
        <p:txBody>
          <a:bodyPr wrap="square" lIns="0" tIns="0" rIns="0" bIns="0" rtlCol="0"/>
          <a:lstStyle/>
          <a:p>
            <a:endParaRPr/>
          </a:p>
        </p:txBody>
      </p:sp>
      <p:sp>
        <p:nvSpPr>
          <p:cNvPr id="8" name="object 8"/>
          <p:cNvSpPr/>
          <p:nvPr/>
        </p:nvSpPr>
        <p:spPr>
          <a:xfrm>
            <a:off x="1784651" y="1957147"/>
            <a:ext cx="1769745" cy="135890"/>
          </a:xfrm>
          <a:custGeom>
            <a:avLst/>
            <a:gdLst/>
            <a:ahLst/>
            <a:cxnLst/>
            <a:rect l="l" t="t" r="r" b="b"/>
            <a:pathLst>
              <a:path w="1769745" h="135889">
                <a:moveTo>
                  <a:pt x="16519" y="133350"/>
                </a:moveTo>
                <a:lnTo>
                  <a:pt x="0" y="133350"/>
                </a:lnTo>
                <a:lnTo>
                  <a:pt x="0" y="0"/>
                </a:lnTo>
                <a:lnTo>
                  <a:pt x="53578" y="0"/>
                </a:lnTo>
                <a:lnTo>
                  <a:pt x="62498" y="697"/>
                </a:lnTo>
                <a:lnTo>
                  <a:pt x="70507" y="2790"/>
                </a:lnTo>
                <a:lnTo>
                  <a:pt x="77604" y="6278"/>
                </a:lnTo>
                <a:lnTo>
                  <a:pt x="83790" y="11162"/>
                </a:lnTo>
                <a:lnTo>
                  <a:pt x="86813" y="14733"/>
                </a:lnTo>
                <a:lnTo>
                  <a:pt x="16519" y="14733"/>
                </a:lnTo>
                <a:lnTo>
                  <a:pt x="16519" y="65782"/>
                </a:lnTo>
                <a:lnTo>
                  <a:pt x="86861" y="65782"/>
                </a:lnTo>
                <a:lnTo>
                  <a:pt x="85725" y="67270"/>
                </a:lnTo>
                <a:lnTo>
                  <a:pt x="80534" y="71846"/>
                </a:lnTo>
                <a:lnTo>
                  <a:pt x="74637" y="75307"/>
                </a:lnTo>
                <a:lnTo>
                  <a:pt x="68033" y="77651"/>
                </a:lnTo>
                <a:lnTo>
                  <a:pt x="60721" y="78878"/>
                </a:lnTo>
                <a:lnTo>
                  <a:pt x="61705" y="80367"/>
                </a:lnTo>
                <a:lnTo>
                  <a:pt x="16519" y="80367"/>
                </a:lnTo>
                <a:lnTo>
                  <a:pt x="16519" y="133350"/>
                </a:lnTo>
                <a:close/>
              </a:path>
              <a:path w="1769745" h="135889">
                <a:moveTo>
                  <a:pt x="86861" y="65782"/>
                </a:moveTo>
                <a:lnTo>
                  <a:pt x="59580" y="65782"/>
                </a:lnTo>
                <a:lnTo>
                  <a:pt x="65980" y="63400"/>
                </a:lnTo>
                <a:lnTo>
                  <a:pt x="75704" y="53875"/>
                </a:lnTo>
                <a:lnTo>
                  <a:pt x="78134" y="47724"/>
                </a:lnTo>
                <a:lnTo>
                  <a:pt x="78134" y="32543"/>
                </a:lnTo>
                <a:lnTo>
                  <a:pt x="75704" y="26392"/>
                </a:lnTo>
                <a:lnTo>
                  <a:pt x="65980" y="17065"/>
                </a:lnTo>
                <a:lnTo>
                  <a:pt x="59580" y="14733"/>
                </a:lnTo>
                <a:lnTo>
                  <a:pt x="86813" y="14733"/>
                </a:lnTo>
                <a:lnTo>
                  <a:pt x="88869" y="17161"/>
                </a:lnTo>
                <a:lnTo>
                  <a:pt x="92496" y="23998"/>
                </a:lnTo>
                <a:lnTo>
                  <a:pt x="94673" y="31672"/>
                </a:lnTo>
                <a:lnTo>
                  <a:pt x="95398" y="40183"/>
                </a:lnTo>
                <a:lnTo>
                  <a:pt x="94794" y="48183"/>
                </a:lnTo>
                <a:lnTo>
                  <a:pt x="92980" y="55364"/>
                </a:lnTo>
                <a:lnTo>
                  <a:pt x="89957" y="61726"/>
                </a:lnTo>
                <a:lnTo>
                  <a:pt x="86861" y="65782"/>
                </a:lnTo>
                <a:close/>
              </a:path>
              <a:path w="1769745" h="135889">
                <a:moveTo>
                  <a:pt x="96738" y="133350"/>
                </a:moveTo>
                <a:lnTo>
                  <a:pt x="77241" y="133350"/>
                </a:lnTo>
                <a:lnTo>
                  <a:pt x="43160" y="80367"/>
                </a:lnTo>
                <a:lnTo>
                  <a:pt x="61705" y="80367"/>
                </a:lnTo>
                <a:lnTo>
                  <a:pt x="96738" y="133350"/>
                </a:lnTo>
                <a:close/>
              </a:path>
              <a:path w="1769745" h="135889">
                <a:moveTo>
                  <a:pt x="140035" y="133350"/>
                </a:moveTo>
                <a:lnTo>
                  <a:pt x="123516" y="133350"/>
                </a:lnTo>
                <a:lnTo>
                  <a:pt x="123516" y="0"/>
                </a:lnTo>
                <a:lnTo>
                  <a:pt x="147328" y="0"/>
                </a:lnTo>
                <a:lnTo>
                  <a:pt x="157027" y="23514"/>
                </a:lnTo>
                <a:lnTo>
                  <a:pt x="140035" y="23514"/>
                </a:lnTo>
                <a:lnTo>
                  <a:pt x="140035" y="133350"/>
                </a:lnTo>
                <a:close/>
              </a:path>
              <a:path w="1769745" h="135889">
                <a:moveTo>
                  <a:pt x="205780" y="100310"/>
                </a:moveTo>
                <a:lnTo>
                  <a:pt x="188702" y="100310"/>
                </a:lnTo>
                <a:lnTo>
                  <a:pt x="230374" y="0"/>
                </a:lnTo>
                <a:lnTo>
                  <a:pt x="254038" y="0"/>
                </a:lnTo>
                <a:lnTo>
                  <a:pt x="254038" y="23514"/>
                </a:lnTo>
                <a:lnTo>
                  <a:pt x="237518" y="23514"/>
                </a:lnTo>
                <a:lnTo>
                  <a:pt x="205780" y="100310"/>
                </a:lnTo>
                <a:close/>
              </a:path>
              <a:path w="1769745" h="135889">
                <a:moveTo>
                  <a:pt x="192125" y="133350"/>
                </a:moveTo>
                <a:lnTo>
                  <a:pt x="185279" y="133350"/>
                </a:lnTo>
                <a:lnTo>
                  <a:pt x="140035" y="23514"/>
                </a:lnTo>
                <a:lnTo>
                  <a:pt x="157027" y="23514"/>
                </a:lnTo>
                <a:lnTo>
                  <a:pt x="188702" y="100310"/>
                </a:lnTo>
                <a:lnTo>
                  <a:pt x="205780" y="100310"/>
                </a:lnTo>
                <a:lnTo>
                  <a:pt x="192125" y="133350"/>
                </a:lnTo>
                <a:close/>
              </a:path>
              <a:path w="1769745" h="135889">
                <a:moveTo>
                  <a:pt x="254038" y="133350"/>
                </a:moveTo>
                <a:lnTo>
                  <a:pt x="237518" y="133350"/>
                </a:lnTo>
                <a:lnTo>
                  <a:pt x="237518" y="23514"/>
                </a:lnTo>
                <a:lnTo>
                  <a:pt x="254038" y="23514"/>
                </a:lnTo>
                <a:lnTo>
                  <a:pt x="254038" y="133350"/>
                </a:lnTo>
                <a:close/>
              </a:path>
              <a:path w="1769745" h="135889">
                <a:moveTo>
                  <a:pt x="354714" y="133350"/>
                </a:moveTo>
                <a:lnTo>
                  <a:pt x="339683" y="133350"/>
                </a:lnTo>
                <a:lnTo>
                  <a:pt x="339683" y="0"/>
                </a:lnTo>
                <a:lnTo>
                  <a:pt x="354714" y="0"/>
                </a:lnTo>
                <a:lnTo>
                  <a:pt x="354714" y="133350"/>
                </a:lnTo>
                <a:close/>
              </a:path>
              <a:path w="1769745" h="135889">
                <a:moveTo>
                  <a:pt x="428998" y="135731"/>
                </a:moveTo>
                <a:lnTo>
                  <a:pt x="393428" y="121592"/>
                </a:lnTo>
                <a:lnTo>
                  <a:pt x="379736" y="84980"/>
                </a:lnTo>
                <a:lnTo>
                  <a:pt x="380583" y="74693"/>
                </a:lnTo>
                <a:lnTo>
                  <a:pt x="408646" y="38025"/>
                </a:lnTo>
                <a:lnTo>
                  <a:pt x="427361" y="34379"/>
                </a:lnTo>
                <a:lnTo>
                  <a:pt x="437307" y="35290"/>
                </a:lnTo>
                <a:lnTo>
                  <a:pt x="446188" y="37988"/>
                </a:lnTo>
                <a:lnTo>
                  <a:pt x="454094" y="42499"/>
                </a:lnTo>
                <a:lnTo>
                  <a:pt x="458719" y="46732"/>
                </a:lnTo>
                <a:lnTo>
                  <a:pt x="418283" y="46732"/>
                </a:lnTo>
                <a:lnTo>
                  <a:pt x="410841" y="49857"/>
                </a:lnTo>
                <a:lnTo>
                  <a:pt x="398935" y="62358"/>
                </a:lnTo>
                <a:lnTo>
                  <a:pt x="395810" y="69949"/>
                </a:lnTo>
                <a:lnTo>
                  <a:pt x="395512" y="78878"/>
                </a:lnTo>
                <a:lnTo>
                  <a:pt x="473264" y="78878"/>
                </a:lnTo>
                <a:lnTo>
                  <a:pt x="473709" y="84980"/>
                </a:lnTo>
                <a:lnTo>
                  <a:pt x="473795" y="89892"/>
                </a:lnTo>
                <a:lnTo>
                  <a:pt x="395512" y="89892"/>
                </a:lnTo>
                <a:lnTo>
                  <a:pt x="396516" y="96989"/>
                </a:lnTo>
                <a:lnTo>
                  <a:pt x="430338" y="123378"/>
                </a:lnTo>
                <a:lnTo>
                  <a:pt x="464448" y="123378"/>
                </a:lnTo>
                <a:lnTo>
                  <a:pt x="459415" y="127443"/>
                </a:lnTo>
                <a:lnTo>
                  <a:pt x="450355" y="132047"/>
                </a:lnTo>
                <a:lnTo>
                  <a:pt x="440216" y="134810"/>
                </a:lnTo>
                <a:lnTo>
                  <a:pt x="428998" y="135731"/>
                </a:lnTo>
                <a:close/>
              </a:path>
              <a:path w="1769745" h="135889">
                <a:moveTo>
                  <a:pt x="473264" y="78878"/>
                </a:moveTo>
                <a:lnTo>
                  <a:pt x="458913" y="78878"/>
                </a:lnTo>
                <a:lnTo>
                  <a:pt x="458913" y="69949"/>
                </a:lnTo>
                <a:lnTo>
                  <a:pt x="455986" y="62358"/>
                </a:lnTo>
                <a:lnTo>
                  <a:pt x="444278" y="49857"/>
                </a:lnTo>
                <a:lnTo>
                  <a:pt x="436638" y="46732"/>
                </a:lnTo>
                <a:lnTo>
                  <a:pt x="458719" y="46732"/>
                </a:lnTo>
                <a:lnTo>
                  <a:pt x="460996" y="48815"/>
                </a:lnTo>
                <a:lnTo>
                  <a:pt x="466596" y="56508"/>
                </a:lnTo>
                <a:lnTo>
                  <a:pt x="470596" y="65298"/>
                </a:lnTo>
                <a:lnTo>
                  <a:pt x="472996" y="75186"/>
                </a:lnTo>
                <a:lnTo>
                  <a:pt x="473264" y="78878"/>
                </a:lnTo>
                <a:close/>
              </a:path>
              <a:path w="1769745" h="135889">
                <a:moveTo>
                  <a:pt x="464448" y="123378"/>
                </a:moveTo>
                <a:lnTo>
                  <a:pt x="430338" y="123378"/>
                </a:lnTo>
                <a:lnTo>
                  <a:pt x="438784" y="122615"/>
                </a:lnTo>
                <a:lnTo>
                  <a:pt x="446560" y="120327"/>
                </a:lnTo>
                <a:lnTo>
                  <a:pt x="453667" y="116513"/>
                </a:lnTo>
                <a:lnTo>
                  <a:pt x="460103" y="111174"/>
                </a:lnTo>
                <a:lnTo>
                  <a:pt x="467396" y="120997"/>
                </a:lnTo>
                <a:lnTo>
                  <a:pt x="464448" y="123378"/>
                </a:lnTo>
                <a:close/>
              </a:path>
              <a:path w="1769745" h="135889">
                <a:moveTo>
                  <a:pt x="517774" y="36760"/>
                </a:moveTo>
                <a:lnTo>
                  <a:pt x="502742" y="36760"/>
                </a:lnTo>
                <a:lnTo>
                  <a:pt x="502742" y="10269"/>
                </a:lnTo>
                <a:lnTo>
                  <a:pt x="517774" y="10269"/>
                </a:lnTo>
                <a:lnTo>
                  <a:pt x="517774" y="36760"/>
                </a:lnTo>
                <a:close/>
              </a:path>
              <a:path w="1769745" h="135889">
                <a:moveTo>
                  <a:pt x="537270" y="50006"/>
                </a:moveTo>
                <a:lnTo>
                  <a:pt x="486669" y="50006"/>
                </a:lnTo>
                <a:lnTo>
                  <a:pt x="486669" y="36760"/>
                </a:lnTo>
                <a:lnTo>
                  <a:pt x="537270" y="36760"/>
                </a:lnTo>
                <a:lnTo>
                  <a:pt x="537270" y="50006"/>
                </a:lnTo>
                <a:close/>
              </a:path>
              <a:path w="1769745" h="135889">
                <a:moveTo>
                  <a:pt x="532012" y="135731"/>
                </a:moveTo>
                <a:lnTo>
                  <a:pt x="524174" y="135731"/>
                </a:lnTo>
                <a:lnTo>
                  <a:pt x="514797" y="134317"/>
                </a:lnTo>
                <a:lnTo>
                  <a:pt x="508100" y="130075"/>
                </a:lnTo>
                <a:lnTo>
                  <a:pt x="504082" y="123006"/>
                </a:lnTo>
                <a:lnTo>
                  <a:pt x="502803" y="113555"/>
                </a:lnTo>
                <a:lnTo>
                  <a:pt x="502742" y="50006"/>
                </a:lnTo>
                <a:lnTo>
                  <a:pt x="517774" y="50006"/>
                </a:lnTo>
                <a:lnTo>
                  <a:pt x="517774" y="113555"/>
                </a:lnTo>
                <a:lnTo>
                  <a:pt x="518568" y="116532"/>
                </a:lnTo>
                <a:lnTo>
                  <a:pt x="520155" y="118913"/>
                </a:lnTo>
                <a:lnTo>
                  <a:pt x="521743" y="121195"/>
                </a:lnTo>
                <a:lnTo>
                  <a:pt x="524223" y="122336"/>
                </a:lnTo>
                <a:lnTo>
                  <a:pt x="539324" y="122336"/>
                </a:lnTo>
                <a:lnTo>
                  <a:pt x="542182" y="129480"/>
                </a:lnTo>
                <a:lnTo>
                  <a:pt x="538015" y="133647"/>
                </a:lnTo>
                <a:lnTo>
                  <a:pt x="532012" y="135731"/>
                </a:lnTo>
                <a:close/>
              </a:path>
              <a:path w="1769745" h="135889">
                <a:moveTo>
                  <a:pt x="539324" y="122336"/>
                </a:moveTo>
                <a:lnTo>
                  <a:pt x="531665" y="122336"/>
                </a:lnTo>
                <a:lnTo>
                  <a:pt x="535038" y="120997"/>
                </a:lnTo>
                <a:lnTo>
                  <a:pt x="537717" y="118318"/>
                </a:lnTo>
                <a:lnTo>
                  <a:pt x="539324" y="122336"/>
                </a:lnTo>
                <a:close/>
              </a:path>
              <a:path w="1769745" h="135889">
                <a:moveTo>
                  <a:pt x="618305" y="60721"/>
                </a:moveTo>
                <a:lnTo>
                  <a:pt x="649856" y="34379"/>
                </a:lnTo>
                <a:lnTo>
                  <a:pt x="658275" y="34918"/>
                </a:lnTo>
                <a:lnTo>
                  <a:pt x="665669" y="36537"/>
                </a:lnTo>
                <a:lnTo>
                  <a:pt x="672041" y="39234"/>
                </a:lnTo>
                <a:lnTo>
                  <a:pt x="677390" y="43011"/>
                </a:lnTo>
                <a:lnTo>
                  <a:pt x="681354" y="47327"/>
                </a:lnTo>
                <a:lnTo>
                  <a:pt x="647922" y="47327"/>
                </a:lnTo>
                <a:lnTo>
                  <a:pt x="639652" y="48164"/>
                </a:lnTo>
                <a:lnTo>
                  <a:pt x="631960" y="50675"/>
                </a:lnTo>
                <a:lnTo>
                  <a:pt x="624844" y="54861"/>
                </a:lnTo>
                <a:lnTo>
                  <a:pt x="618305" y="60721"/>
                </a:lnTo>
                <a:close/>
              </a:path>
              <a:path w="1769745" h="135889">
                <a:moveTo>
                  <a:pt x="687212" y="85129"/>
                </a:moveTo>
                <a:lnTo>
                  <a:pt x="672329" y="85129"/>
                </a:lnTo>
                <a:lnTo>
                  <a:pt x="672329" y="61168"/>
                </a:lnTo>
                <a:lnTo>
                  <a:pt x="669998" y="56157"/>
                </a:lnTo>
                <a:lnTo>
                  <a:pt x="665335" y="52685"/>
                </a:lnTo>
                <a:lnTo>
                  <a:pt x="660770" y="49113"/>
                </a:lnTo>
                <a:lnTo>
                  <a:pt x="654966" y="47327"/>
                </a:lnTo>
                <a:lnTo>
                  <a:pt x="681354" y="47327"/>
                </a:lnTo>
                <a:lnTo>
                  <a:pt x="681687" y="47690"/>
                </a:lnTo>
                <a:lnTo>
                  <a:pt x="684757" y="53243"/>
                </a:lnTo>
                <a:lnTo>
                  <a:pt x="686598" y="59670"/>
                </a:lnTo>
                <a:lnTo>
                  <a:pt x="687212" y="66972"/>
                </a:lnTo>
                <a:lnTo>
                  <a:pt x="687212" y="85129"/>
                </a:lnTo>
                <a:close/>
              </a:path>
              <a:path w="1769745" h="135889">
                <a:moveTo>
                  <a:pt x="640331" y="135731"/>
                </a:moveTo>
                <a:lnTo>
                  <a:pt x="606630" y="112960"/>
                </a:lnTo>
                <a:lnTo>
                  <a:pt x="606547" y="94406"/>
                </a:lnTo>
                <a:lnTo>
                  <a:pt x="609673" y="86766"/>
                </a:lnTo>
                <a:lnTo>
                  <a:pt x="640331" y="71883"/>
                </a:lnTo>
                <a:lnTo>
                  <a:pt x="650089" y="72711"/>
                </a:lnTo>
                <a:lnTo>
                  <a:pt x="658675" y="75195"/>
                </a:lnTo>
                <a:lnTo>
                  <a:pt x="666088" y="79334"/>
                </a:lnTo>
                <a:lnTo>
                  <a:pt x="669765" y="82748"/>
                </a:lnTo>
                <a:lnTo>
                  <a:pt x="638645" y="82748"/>
                </a:lnTo>
                <a:lnTo>
                  <a:pt x="632890" y="84732"/>
                </a:lnTo>
                <a:lnTo>
                  <a:pt x="624060" y="92571"/>
                </a:lnTo>
                <a:lnTo>
                  <a:pt x="621877" y="97631"/>
                </a:lnTo>
                <a:lnTo>
                  <a:pt x="621877" y="110033"/>
                </a:lnTo>
                <a:lnTo>
                  <a:pt x="624060" y="115093"/>
                </a:lnTo>
                <a:lnTo>
                  <a:pt x="628425" y="119062"/>
                </a:lnTo>
                <a:lnTo>
                  <a:pt x="632890" y="123031"/>
                </a:lnTo>
                <a:lnTo>
                  <a:pt x="638645" y="125015"/>
                </a:lnTo>
                <a:lnTo>
                  <a:pt x="669323" y="125015"/>
                </a:lnTo>
                <a:lnTo>
                  <a:pt x="665753" y="128196"/>
                </a:lnTo>
                <a:lnTo>
                  <a:pt x="658228" y="132382"/>
                </a:lnTo>
                <a:lnTo>
                  <a:pt x="649754" y="134894"/>
                </a:lnTo>
                <a:lnTo>
                  <a:pt x="640331" y="135731"/>
                </a:lnTo>
                <a:close/>
              </a:path>
              <a:path w="1769745" h="135889">
                <a:moveTo>
                  <a:pt x="669323" y="125015"/>
                </a:moveTo>
                <a:lnTo>
                  <a:pt x="645689" y="125015"/>
                </a:lnTo>
                <a:lnTo>
                  <a:pt x="654052" y="124262"/>
                </a:lnTo>
                <a:lnTo>
                  <a:pt x="661279" y="122001"/>
                </a:lnTo>
                <a:lnTo>
                  <a:pt x="667372" y="118234"/>
                </a:lnTo>
                <a:lnTo>
                  <a:pt x="672329" y="112960"/>
                </a:lnTo>
                <a:lnTo>
                  <a:pt x="672329" y="94803"/>
                </a:lnTo>
                <a:lnTo>
                  <a:pt x="667372" y="89529"/>
                </a:lnTo>
                <a:lnTo>
                  <a:pt x="661279" y="85762"/>
                </a:lnTo>
                <a:lnTo>
                  <a:pt x="654052" y="83501"/>
                </a:lnTo>
                <a:lnTo>
                  <a:pt x="645689" y="82748"/>
                </a:lnTo>
                <a:lnTo>
                  <a:pt x="669765" y="82748"/>
                </a:lnTo>
                <a:lnTo>
                  <a:pt x="672329" y="85129"/>
                </a:lnTo>
                <a:lnTo>
                  <a:pt x="687212" y="85129"/>
                </a:lnTo>
                <a:lnTo>
                  <a:pt x="687212" y="122336"/>
                </a:lnTo>
                <a:lnTo>
                  <a:pt x="672329" y="122336"/>
                </a:lnTo>
                <a:lnTo>
                  <a:pt x="669323" y="125015"/>
                </a:lnTo>
                <a:close/>
              </a:path>
              <a:path w="1769745" h="135889">
                <a:moveTo>
                  <a:pt x="687212" y="133350"/>
                </a:moveTo>
                <a:lnTo>
                  <a:pt x="672329" y="133350"/>
                </a:lnTo>
                <a:lnTo>
                  <a:pt x="672329" y="122336"/>
                </a:lnTo>
                <a:lnTo>
                  <a:pt x="687212" y="122336"/>
                </a:lnTo>
                <a:lnTo>
                  <a:pt x="687212" y="133350"/>
                </a:lnTo>
                <a:close/>
              </a:path>
              <a:path w="1769745" h="135889">
                <a:moveTo>
                  <a:pt x="733998" y="133350"/>
                </a:moveTo>
                <a:lnTo>
                  <a:pt x="718966" y="133350"/>
                </a:lnTo>
                <a:lnTo>
                  <a:pt x="718966" y="0"/>
                </a:lnTo>
                <a:lnTo>
                  <a:pt x="733998" y="0"/>
                </a:lnTo>
                <a:lnTo>
                  <a:pt x="733998" y="133350"/>
                </a:lnTo>
                <a:close/>
              </a:path>
              <a:path w="1769745" h="135889">
                <a:moveTo>
                  <a:pt x="779706" y="133350"/>
                </a:moveTo>
                <a:lnTo>
                  <a:pt x="764675" y="133350"/>
                </a:lnTo>
                <a:lnTo>
                  <a:pt x="764675" y="0"/>
                </a:lnTo>
                <a:lnTo>
                  <a:pt x="779706" y="0"/>
                </a:lnTo>
                <a:lnTo>
                  <a:pt x="779706" y="133350"/>
                </a:lnTo>
                <a:close/>
              </a:path>
              <a:path w="1769745" h="135889">
                <a:moveTo>
                  <a:pt x="868601" y="133350"/>
                </a:moveTo>
                <a:lnTo>
                  <a:pt x="849551" y="133350"/>
                </a:lnTo>
                <a:lnTo>
                  <a:pt x="903129" y="0"/>
                </a:lnTo>
                <a:lnTo>
                  <a:pt x="923816" y="0"/>
                </a:lnTo>
                <a:lnTo>
                  <a:pt x="930712" y="17115"/>
                </a:lnTo>
                <a:lnTo>
                  <a:pt x="913547" y="17115"/>
                </a:lnTo>
                <a:lnTo>
                  <a:pt x="885121" y="88999"/>
                </a:lnTo>
                <a:lnTo>
                  <a:pt x="959674" y="88999"/>
                </a:lnTo>
                <a:lnTo>
                  <a:pt x="965611" y="103733"/>
                </a:lnTo>
                <a:lnTo>
                  <a:pt x="880359" y="103733"/>
                </a:lnTo>
                <a:lnTo>
                  <a:pt x="868601" y="133350"/>
                </a:lnTo>
                <a:close/>
              </a:path>
              <a:path w="1769745" h="135889">
                <a:moveTo>
                  <a:pt x="959674" y="88999"/>
                </a:moveTo>
                <a:lnTo>
                  <a:pt x="941825" y="88999"/>
                </a:lnTo>
                <a:lnTo>
                  <a:pt x="913547" y="17115"/>
                </a:lnTo>
                <a:lnTo>
                  <a:pt x="930712" y="17115"/>
                </a:lnTo>
                <a:lnTo>
                  <a:pt x="959674" y="88999"/>
                </a:lnTo>
                <a:close/>
              </a:path>
              <a:path w="1769745" h="135889">
                <a:moveTo>
                  <a:pt x="977543" y="133350"/>
                </a:moveTo>
                <a:lnTo>
                  <a:pt x="958642" y="133350"/>
                </a:lnTo>
                <a:lnTo>
                  <a:pt x="946736" y="103733"/>
                </a:lnTo>
                <a:lnTo>
                  <a:pt x="965611" y="103733"/>
                </a:lnTo>
                <a:lnTo>
                  <a:pt x="977543" y="133350"/>
                </a:lnTo>
                <a:close/>
              </a:path>
              <a:path w="1769745" h="135889">
                <a:moveTo>
                  <a:pt x="1013586" y="133350"/>
                </a:moveTo>
                <a:lnTo>
                  <a:pt x="997066" y="133350"/>
                </a:lnTo>
                <a:lnTo>
                  <a:pt x="997066" y="0"/>
                </a:lnTo>
                <a:lnTo>
                  <a:pt x="1020878" y="0"/>
                </a:lnTo>
                <a:lnTo>
                  <a:pt x="1030577" y="23514"/>
                </a:lnTo>
                <a:lnTo>
                  <a:pt x="1013586" y="23514"/>
                </a:lnTo>
                <a:lnTo>
                  <a:pt x="1013586" y="133350"/>
                </a:lnTo>
                <a:close/>
              </a:path>
              <a:path w="1769745" h="135889">
                <a:moveTo>
                  <a:pt x="1079330" y="100310"/>
                </a:moveTo>
                <a:lnTo>
                  <a:pt x="1062252" y="100310"/>
                </a:lnTo>
                <a:lnTo>
                  <a:pt x="1103924" y="0"/>
                </a:lnTo>
                <a:lnTo>
                  <a:pt x="1127588" y="0"/>
                </a:lnTo>
                <a:lnTo>
                  <a:pt x="1127588" y="23514"/>
                </a:lnTo>
                <a:lnTo>
                  <a:pt x="1111068" y="23514"/>
                </a:lnTo>
                <a:lnTo>
                  <a:pt x="1079330" y="100310"/>
                </a:lnTo>
                <a:close/>
              </a:path>
              <a:path w="1769745" h="135889">
                <a:moveTo>
                  <a:pt x="1065675" y="133350"/>
                </a:moveTo>
                <a:lnTo>
                  <a:pt x="1058829" y="133350"/>
                </a:lnTo>
                <a:lnTo>
                  <a:pt x="1013586" y="23514"/>
                </a:lnTo>
                <a:lnTo>
                  <a:pt x="1030577" y="23514"/>
                </a:lnTo>
                <a:lnTo>
                  <a:pt x="1062252" y="100310"/>
                </a:lnTo>
                <a:lnTo>
                  <a:pt x="1079330" y="100310"/>
                </a:lnTo>
                <a:lnTo>
                  <a:pt x="1065675" y="133350"/>
                </a:lnTo>
                <a:close/>
              </a:path>
              <a:path w="1769745" h="135889">
                <a:moveTo>
                  <a:pt x="1127588" y="133350"/>
                </a:moveTo>
                <a:lnTo>
                  <a:pt x="1111068" y="133350"/>
                </a:lnTo>
                <a:lnTo>
                  <a:pt x="1111068" y="23514"/>
                </a:lnTo>
                <a:lnTo>
                  <a:pt x="1127588" y="23514"/>
                </a:lnTo>
                <a:lnTo>
                  <a:pt x="1127588" y="133350"/>
                </a:lnTo>
                <a:close/>
              </a:path>
              <a:path w="1769745" h="135889">
                <a:moveTo>
                  <a:pt x="1224712" y="123527"/>
                </a:moveTo>
                <a:lnTo>
                  <a:pt x="1199465" y="123527"/>
                </a:lnTo>
                <a:lnTo>
                  <a:pt x="1205171" y="121989"/>
                </a:lnTo>
                <a:lnTo>
                  <a:pt x="1209040" y="118913"/>
                </a:lnTo>
                <a:lnTo>
                  <a:pt x="1212910" y="115738"/>
                </a:lnTo>
                <a:lnTo>
                  <a:pt x="1214844" y="111769"/>
                </a:lnTo>
                <a:lnTo>
                  <a:pt x="1214844" y="102741"/>
                </a:lnTo>
                <a:lnTo>
                  <a:pt x="1212711" y="99367"/>
                </a:lnTo>
                <a:lnTo>
                  <a:pt x="1208445" y="96887"/>
                </a:lnTo>
                <a:lnTo>
                  <a:pt x="1204277" y="94406"/>
                </a:lnTo>
                <a:lnTo>
                  <a:pt x="1196439" y="91826"/>
                </a:lnTo>
                <a:lnTo>
                  <a:pt x="1184930" y="89148"/>
                </a:lnTo>
                <a:lnTo>
                  <a:pt x="1175206" y="87163"/>
                </a:lnTo>
                <a:lnTo>
                  <a:pt x="1167765" y="83988"/>
                </a:lnTo>
                <a:lnTo>
                  <a:pt x="1162606" y="79623"/>
                </a:lnTo>
                <a:lnTo>
                  <a:pt x="1157546" y="75257"/>
                </a:lnTo>
                <a:lnTo>
                  <a:pt x="1155015" y="69453"/>
                </a:lnTo>
                <a:lnTo>
                  <a:pt x="1155089" y="53925"/>
                </a:lnTo>
                <a:lnTo>
                  <a:pt x="1191032" y="34379"/>
                </a:lnTo>
                <a:lnTo>
                  <a:pt x="1201413" y="35253"/>
                </a:lnTo>
                <a:lnTo>
                  <a:pt x="1210826" y="37876"/>
                </a:lnTo>
                <a:lnTo>
                  <a:pt x="1219295" y="42267"/>
                </a:lnTo>
                <a:lnTo>
                  <a:pt x="1224568" y="46583"/>
                </a:lnTo>
                <a:lnTo>
                  <a:pt x="1184384" y="46583"/>
                </a:lnTo>
                <a:lnTo>
                  <a:pt x="1179126" y="48071"/>
                </a:lnTo>
                <a:lnTo>
                  <a:pt x="1171486" y="53925"/>
                </a:lnTo>
                <a:lnTo>
                  <a:pt x="1169601" y="57497"/>
                </a:lnTo>
                <a:lnTo>
                  <a:pt x="1169601" y="65633"/>
                </a:lnTo>
                <a:lnTo>
                  <a:pt x="1171734" y="68708"/>
                </a:lnTo>
                <a:lnTo>
                  <a:pt x="1180266" y="73273"/>
                </a:lnTo>
                <a:lnTo>
                  <a:pt x="1188155" y="75604"/>
                </a:lnTo>
                <a:lnTo>
                  <a:pt x="1199664" y="77985"/>
                </a:lnTo>
                <a:lnTo>
                  <a:pt x="1209387" y="80267"/>
                </a:lnTo>
                <a:lnTo>
                  <a:pt x="1216779" y="83691"/>
                </a:lnTo>
                <a:lnTo>
                  <a:pt x="1226899" y="92819"/>
                </a:lnTo>
                <a:lnTo>
                  <a:pt x="1229429" y="98921"/>
                </a:lnTo>
                <a:lnTo>
                  <a:pt x="1229308" y="115738"/>
                </a:lnTo>
                <a:lnTo>
                  <a:pt x="1225957" y="122584"/>
                </a:lnTo>
                <a:lnTo>
                  <a:pt x="1224712" y="123527"/>
                </a:lnTo>
                <a:close/>
              </a:path>
              <a:path w="1769745" h="135889">
                <a:moveTo>
                  <a:pt x="1219756" y="58787"/>
                </a:moveTo>
                <a:lnTo>
                  <a:pt x="1216878" y="55314"/>
                </a:lnTo>
                <a:lnTo>
                  <a:pt x="1212910" y="52437"/>
                </a:lnTo>
                <a:lnTo>
                  <a:pt x="1207849" y="50155"/>
                </a:lnTo>
                <a:lnTo>
                  <a:pt x="1202888" y="47773"/>
                </a:lnTo>
                <a:lnTo>
                  <a:pt x="1197283" y="46583"/>
                </a:lnTo>
                <a:lnTo>
                  <a:pt x="1224568" y="46583"/>
                </a:lnTo>
                <a:lnTo>
                  <a:pt x="1226751" y="48369"/>
                </a:lnTo>
                <a:lnTo>
                  <a:pt x="1219756" y="58787"/>
                </a:lnTo>
                <a:close/>
              </a:path>
              <a:path w="1769745" h="135889">
                <a:moveTo>
                  <a:pt x="1191329" y="135731"/>
                </a:moveTo>
                <a:lnTo>
                  <a:pt x="1179684" y="134782"/>
                </a:lnTo>
                <a:lnTo>
                  <a:pt x="1169303" y="131936"/>
                </a:lnTo>
                <a:lnTo>
                  <a:pt x="1160187" y="127192"/>
                </a:lnTo>
                <a:lnTo>
                  <a:pt x="1152337" y="120550"/>
                </a:lnTo>
                <a:lnTo>
                  <a:pt x="1160224" y="109686"/>
                </a:lnTo>
                <a:lnTo>
                  <a:pt x="1163400" y="113456"/>
                </a:lnTo>
                <a:lnTo>
                  <a:pt x="1167815" y="116730"/>
                </a:lnTo>
                <a:lnTo>
                  <a:pt x="1173470" y="119508"/>
                </a:lnTo>
                <a:lnTo>
                  <a:pt x="1179126" y="122187"/>
                </a:lnTo>
                <a:lnTo>
                  <a:pt x="1185277" y="123527"/>
                </a:lnTo>
                <a:lnTo>
                  <a:pt x="1224712" y="123527"/>
                </a:lnTo>
                <a:lnTo>
                  <a:pt x="1219012" y="127843"/>
                </a:lnTo>
                <a:lnTo>
                  <a:pt x="1213375" y="131294"/>
                </a:lnTo>
                <a:lnTo>
                  <a:pt x="1206882" y="133759"/>
                </a:lnTo>
                <a:lnTo>
                  <a:pt x="1199534" y="135238"/>
                </a:lnTo>
                <a:lnTo>
                  <a:pt x="1191329" y="135731"/>
                </a:lnTo>
                <a:close/>
              </a:path>
              <a:path w="1769745" h="135889">
                <a:moveTo>
                  <a:pt x="1322730" y="133350"/>
                </a:moveTo>
                <a:lnTo>
                  <a:pt x="1307698" y="133350"/>
                </a:lnTo>
                <a:lnTo>
                  <a:pt x="1307698" y="0"/>
                </a:lnTo>
                <a:lnTo>
                  <a:pt x="1322730" y="0"/>
                </a:lnTo>
                <a:lnTo>
                  <a:pt x="1322730" y="88106"/>
                </a:lnTo>
                <a:lnTo>
                  <a:pt x="1355847" y="88106"/>
                </a:lnTo>
                <a:lnTo>
                  <a:pt x="1357301" y="89892"/>
                </a:lnTo>
                <a:lnTo>
                  <a:pt x="1338654" y="89892"/>
                </a:lnTo>
                <a:lnTo>
                  <a:pt x="1322730" y="105816"/>
                </a:lnTo>
                <a:lnTo>
                  <a:pt x="1322730" y="133350"/>
                </a:lnTo>
                <a:close/>
              </a:path>
              <a:path w="1769745" h="135889">
                <a:moveTo>
                  <a:pt x="1355847" y="88106"/>
                </a:moveTo>
                <a:lnTo>
                  <a:pt x="1322730" y="88106"/>
                </a:lnTo>
                <a:lnTo>
                  <a:pt x="1373480" y="36760"/>
                </a:lnTo>
                <a:lnTo>
                  <a:pt x="1392530" y="36760"/>
                </a:lnTo>
                <a:lnTo>
                  <a:pt x="1349668" y="80516"/>
                </a:lnTo>
                <a:lnTo>
                  <a:pt x="1355847" y="88106"/>
                </a:lnTo>
                <a:close/>
              </a:path>
              <a:path w="1769745" h="135889">
                <a:moveTo>
                  <a:pt x="1392679" y="133350"/>
                </a:moveTo>
                <a:lnTo>
                  <a:pt x="1373480" y="133350"/>
                </a:lnTo>
                <a:lnTo>
                  <a:pt x="1338654" y="89892"/>
                </a:lnTo>
                <a:lnTo>
                  <a:pt x="1357301" y="89892"/>
                </a:lnTo>
                <a:lnTo>
                  <a:pt x="1392679" y="133350"/>
                </a:lnTo>
                <a:close/>
              </a:path>
              <a:path w="1769745" h="135889">
                <a:moveTo>
                  <a:pt x="1441784" y="50750"/>
                </a:moveTo>
                <a:lnTo>
                  <a:pt x="1427150" y="50750"/>
                </a:lnTo>
                <a:lnTo>
                  <a:pt x="1431218" y="45987"/>
                </a:lnTo>
                <a:lnTo>
                  <a:pt x="1436278" y="42068"/>
                </a:lnTo>
                <a:lnTo>
                  <a:pt x="1448482" y="35917"/>
                </a:lnTo>
                <a:lnTo>
                  <a:pt x="1454881" y="34379"/>
                </a:lnTo>
                <a:lnTo>
                  <a:pt x="1461529" y="34379"/>
                </a:lnTo>
                <a:lnTo>
                  <a:pt x="1475007" y="36323"/>
                </a:lnTo>
                <a:lnTo>
                  <a:pt x="1484635" y="42155"/>
                </a:lnTo>
                <a:lnTo>
                  <a:pt x="1487973" y="47773"/>
                </a:lnTo>
                <a:lnTo>
                  <a:pt x="1450069" y="47773"/>
                </a:lnTo>
                <a:lnTo>
                  <a:pt x="1444513" y="49262"/>
                </a:lnTo>
                <a:lnTo>
                  <a:pt x="1441784" y="50750"/>
                </a:lnTo>
                <a:close/>
              </a:path>
              <a:path w="1769745" h="135889">
                <a:moveTo>
                  <a:pt x="1427150" y="133350"/>
                </a:moveTo>
                <a:lnTo>
                  <a:pt x="1412118" y="133350"/>
                </a:lnTo>
                <a:lnTo>
                  <a:pt x="1412118" y="36760"/>
                </a:lnTo>
                <a:lnTo>
                  <a:pt x="1427150" y="36760"/>
                </a:lnTo>
                <a:lnTo>
                  <a:pt x="1427150" y="50750"/>
                </a:lnTo>
                <a:lnTo>
                  <a:pt x="1441784" y="50750"/>
                </a:lnTo>
                <a:lnTo>
                  <a:pt x="1439056" y="52238"/>
                </a:lnTo>
                <a:lnTo>
                  <a:pt x="1433698" y="55215"/>
                </a:lnTo>
                <a:lnTo>
                  <a:pt x="1429729" y="58737"/>
                </a:lnTo>
                <a:lnTo>
                  <a:pt x="1427150" y="62805"/>
                </a:lnTo>
                <a:lnTo>
                  <a:pt x="1427150" y="133350"/>
                </a:lnTo>
                <a:close/>
              </a:path>
              <a:path w="1769745" h="135889">
                <a:moveTo>
                  <a:pt x="1492336" y="133350"/>
                </a:moveTo>
                <a:lnTo>
                  <a:pt x="1477305" y="133350"/>
                </a:lnTo>
                <a:lnTo>
                  <a:pt x="1477305" y="61565"/>
                </a:lnTo>
                <a:lnTo>
                  <a:pt x="1475320" y="55711"/>
                </a:lnTo>
                <a:lnTo>
                  <a:pt x="1471352" y="52536"/>
                </a:lnTo>
                <a:lnTo>
                  <a:pt x="1467482" y="49361"/>
                </a:lnTo>
                <a:lnTo>
                  <a:pt x="1462273" y="47773"/>
                </a:lnTo>
                <a:lnTo>
                  <a:pt x="1487973" y="47773"/>
                </a:lnTo>
                <a:lnTo>
                  <a:pt x="1490411" y="51875"/>
                </a:lnTo>
                <a:lnTo>
                  <a:pt x="1492336" y="65484"/>
                </a:lnTo>
                <a:lnTo>
                  <a:pt x="1492336" y="133350"/>
                </a:lnTo>
                <a:close/>
              </a:path>
              <a:path w="1769745" h="135889">
                <a:moveTo>
                  <a:pt x="1566173" y="135731"/>
                </a:moveTo>
                <a:lnTo>
                  <a:pt x="1525933" y="113807"/>
                </a:lnTo>
                <a:lnTo>
                  <a:pt x="1518399" y="84980"/>
                </a:lnTo>
                <a:lnTo>
                  <a:pt x="1519236" y="74274"/>
                </a:lnTo>
                <a:lnTo>
                  <a:pt x="1547085" y="37913"/>
                </a:lnTo>
                <a:lnTo>
                  <a:pt x="1566173" y="34379"/>
                </a:lnTo>
                <a:lnTo>
                  <a:pt x="1576256" y="35262"/>
                </a:lnTo>
                <a:lnTo>
                  <a:pt x="1585371" y="37913"/>
                </a:lnTo>
                <a:lnTo>
                  <a:pt x="1593520" y="42332"/>
                </a:lnTo>
                <a:lnTo>
                  <a:pt x="1599837" y="47773"/>
                </a:lnTo>
                <a:lnTo>
                  <a:pt x="1556846" y="47773"/>
                </a:lnTo>
                <a:lnTo>
                  <a:pt x="1549157" y="51246"/>
                </a:lnTo>
                <a:lnTo>
                  <a:pt x="1534026" y="84980"/>
                </a:lnTo>
                <a:lnTo>
                  <a:pt x="1534584" y="92859"/>
                </a:lnTo>
                <a:lnTo>
                  <a:pt x="1566173" y="122336"/>
                </a:lnTo>
                <a:lnTo>
                  <a:pt x="1599675" y="122336"/>
                </a:lnTo>
                <a:lnTo>
                  <a:pt x="1593520" y="127694"/>
                </a:lnTo>
                <a:lnTo>
                  <a:pt x="1585371" y="132159"/>
                </a:lnTo>
                <a:lnTo>
                  <a:pt x="1576256" y="134838"/>
                </a:lnTo>
                <a:lnTo>
                  <a:pt x="1566173" y="135731"/>
                </a:lnTo>
                <a:close/>
              </a:path>
              <a:path w="1769745" h="135889">
                <a:moveTo>
                  <a:pt x="1599675" y="122336"/>
                </a:moveTo>
                <a:lnTo>
                  <a:pt x="1575499" y="122336"/>
                </a:lnTo>
                <a:lnTo>
                  <a:pt x="1583139" y="118864"/>
                </a:lnTo>
                <a:lnTo>
                  <a:pt x="1589092" y="111918"/>
                </a:lnTo>
                <a:lnTo>
                  <a:pt x="1593064" y="106272"/>
                </a:lnTo>
                <a:lnTo>
                  <a:pt x="1595901" y="99900"/>
                </a:lnTo>
                <a:lnTo>
                  <a:pt x="1597603" y="92803"/>
                </a:lnTo>
                <a:lnTo>
                  <a:pt x="1598171" y="84980"/>
                </a:lnTo>
                <a:lnTo>
                  <a:pt x="1597587" y="77167"/>
                </a:lnTo>
                <a:lnTo>
                  <a:pt x="1575499" y="47773"/>
                </a:lnTo>
                <a:lnTo>
                  <a:pt x="1599837" y="47773"/>
                </a:lnTo>
                <a:lnTo>
                  <a:pt x="1614095" y="84980"/>
                </a:lnTo>
                <a:lnTo>
                  <a:pt x="1613258" y="95575"/>
                </a:lnTo>
                <a:lnTo>
                  <a:pt x="1610747" y="105184"/>
                </a:lnTo>
                <a:lnTo>
                  <a:pt x="1606561" y="113807"/>
                </a:lnTo>
                <a:lnTo>
                  <a:pt x="1600701" y="121443"/>
                </a:lnTo>
                <a:lnTo>
                  <a:pt x="1599675" y="122336"/>
                </a:lnTo>
                <a:close/>
              </a:path>
              <a:path w="1769745" h="135889">
                <a:moveTo>
                  <a:pt x="1673445" y="133350"/>
                </a:moveTo>
                <a:lnTo>
                  <a:pt x="1658414" y="133350"/>
                </a:lnTo>
                <a:lnTo>
                  <a:pt x="1627606" y="36760"/>
                </a:lnTo>
                <a:lnTo>
                  <a:pt x="1643233" y="36760"/>
                </a:lnTo>
                <a:lnTo>
                  <a:pt x="1666897" y="113704"/>
                </a:lnTo>
                <a:lnTo>
                  <a:pt x="1679818" y="113704"/>
                </a:lnTo>
                <a:lnTo>
                  <a:pt x="1673445" y="133350"/>
                </a:lnTo>
                <a:close/>
              </a:path>
              <a:path w="1769745" h="135889">
                <a:moveTo>
                  <a:pt x="1679818" y="113704"/>
                </a:moveTo>
                <a:lnTo>
                  <a:pt x="1666897" y="113704"/>
                </a:lnTo>
                <a:lnTo>
                  <a:pt x="1692198" y="36760"/>
                </a:lnTo>
                <a:lnTo>
                  <a:pt x="1704997" y="36760"/>
                </a:lnTo>
                <a:lnTo>
                  <a:pt x="1711298" y="55810"/>
                </a:lnTo>
                <a:lnTo>
                  <a:pt x="1698597" y="55810"/>
                </a:lnTo>
                <a:lnTo>
                  <a:pt x="1679818" y="113704"/>
                </a:lnTo>
                <a:close/>
              </a:path>
              <a:path w="1769745" h="135889">
                <a:moveTo>
                  <a:pt x="1745047" y="113704"/>
                </a:moveTo>
                <a:lnTo>
                  <a:pt x="1730447" y="113704"/>
                </a:lnTo>
                <a:lnTo>
                  <a:pt x="1754110" y="36760"/>
                </a:lnTo>
                <a:lnTo>
                  <a:pt x="1769588" y="36760"/>
                </a:lnTo>
                <a:lnTo>
                  <a:pt x="1745047" y="113704"/>
                </a:lnTo>
                <a:close/>
              </a:path>
              <a:path w="1769745" h="135889">
                <a:moveTo>
                  <a:pt x="1738781" y="133350"/>
                </a:moveTo>
                <a:lnTo>
                  <a:pt x="1723898" y="133350"/>
                </a:lnTo>
                <a:lnTo>
                  <a:pt x="1698597" y="55810"/>
                </a:lnTo>
                <a:lnTo>
                  <a:pt x="1711298" y="55810"/>
                </a:lnTo>
                <a:lnTo>
                  <a:pt x="1730447" y="113704"/>
                </a:lnTo>
                <a:lnTo>
                  <a:pt x="1745047" y="113704"/>
                </a:lnTo>
                <a:lnTo>
                  <a:pt x="1738781" y="133350"/>
                </a:lnTo>
                <a:close/>
              </a:path>
            </a:pathLst>
          </a:custGeom>
          <a:solidFill>
            <a:srgbClr val="616161"/>
          </a:solidFill>
        </p:spPr>
        <p:txBody>
          <a:bodyPr wrap="square" lIns="0" tIns="0" rIns="0" bIns="0" rtlCol="0"/>
          <a:lstStyle/>
          <a:p>
            <a:endParaRPr/>
          </a:p>
        </p:txBody>
      </p:sp>
      <p:sp>
        <p:nvSpPr>
          <p:cNvPr id="9" name="object 9"/>
          <p:cNvSpPr/>
          <p:nvPr/>
        </p:nvSpPr>
        <p:spPr>
          <a:xfrm>
            <a:off x="1028232" y="2307488"/>
            <a:ext cx="48260" cy="21590"/>
          </a:xfrm>
          <a:custGeom>
            <a:avLst/>
            <a:gdLst/>
            <a:ahLst/>
            <a:cxnLst/>
            <a:rect l="l" t="t" r="r" b="b"/>
            <a:pathLst>
              <a:path w="48259" h="21589">
                <a:moveTo>
                  <a:pt x="48071" y="21580"/>
                </a:moveTo>
                <a:lnTo>
                  <a:pt x="0" y="21580"/>
                </a:lnTo>
                <a:lnTo>
                  <a:pt x="0" y="0"/>
                </a:lnTo>
                <a:lnTo>
                  <a:pt x="48071" y="0"/>
                </a:lnTo>
                <a:lnTo>
                  <a:pt x="48071" y="21580"/>
                </a:lnTo>
                <a:close/>
              </a:path>
            </a:pathLst>
          </a:custGeom>
          <a:solidFill>
            <a:srgbClr val="616161"/>
          </a:solidFill>
        </p:spPr>
        <p:txBody>
          <a:bodyPr wrap="square" lIns="0" tIns="0" rIns="0" bIns="0" rtlCol="0"/>
          <a:lstStyle/>
          <a:p>
            <a:endParaRPr/>
          </a:p>
        </p:txBody>
      </p:sp>
      <p:pic>
        <p:nvPicPr>
          <p:cNvPr id="10" name="object 10"/>
          <p:cNvPicPr/>
          <p:nvPr/>
        </p:nvPicPr>
        <p:blipFill>
          <a:blip r:embed="rId4" cstate="print"/>
          <a:stretch>
            <a:fillRect/>
          </a:stretch>
        </p:blipFill>
        <p:spPr>
          <a:xfrm>
            <a:off x="1325070" y="2229502"/>
            <a:ext cx="4239674" cy="173980"/>
          </a:xfrm>
          <a:prstGeom prst="rect">
            <a:avLst/>
          </a:prstGeom>
        </p:spPr>
      </p:pic>
      <p:sp>
        <p:nvSpPr>
          <p:cNvPr id="11" name="object 11"/>
          <p:cNvSpPr/>
          <p:nvPr/>
        </p:nvSpPr>
        <p:spPr>
          <a:xfrm>
            <a:off x="1485432" y="2587880"/>
            <a:ext cx="48260" cy="13335"/>
          </a:xfrm>
          <a:custGeom>
            <a:avLst/>
            <a:gdLst/>
            <a:ahLst/>
            <a:cxnLst/>
            <a:rect l="l" t="t" r="r" b="b"/>
            <a:pathLst>
              <a:path w="48259" h="13335">
                <a:moveTo>
                  <a:pt x="48071" y="13245"/>
                </a:moveTo>
                <a:lnTo>
                  <a:pt x="0" y="13245"/>
                </a:lnTo>
                <a:lnTo>
                  <a:pt x="0" y="0"/>
                </a:lnTo>
                <a:lnTo>
                  <a:pt x="48071" y="0"/>
                </a:lnTo>
                <a:lnTo>
                  <a:pt x="48071" y="13245"/>
                </a:lnTo>
                <a:close/>
              </a:path>
            </a:pathLst>
          </a:custGeom>
          <a:solidFill>
            <a:srgbClr val="616161"/>
          </a:solidFill>
        </p:spPr>
        <p:txBody>
          <a:bodyPr wrap="square" lIns="0" tIns="0" rIns="0" bIns="0" rtlCol="0"/>
          <a:lstStyle/>
          <a:p>
            <a:endParaRPr/>
          </a:p>
        </p:txBody>
      </p:sp>
      <p:pic>
        <p:nvPicPr>
          <p:cNvPr id="12" name="object 12"/>
          <p:cNvPicPr/>
          <p:nvPr/>
        </p:nvPicPr>
        <p:blipFill>
          <a:blip r:embed="rId5" cstate="print"/>
          <a:stretch>
            <a:fillRect/>
          </a:stretch>
        </p:blipFill>
        <p:spPr>
          <a:xfrm>
            <a:off x="1784651" y="2507513"/>
            <a:ext cx="5911028" cy="174575"/>
          </a:xfrm>
          <a:prstGeom prst="rect">
            <a:avLst/>
          </a:prstGeom>
        </p:spPr>
      </p:pic>
      <p:sp>
        <p:nvSpPr>
          <p:cNvPr id="13" name="object 13"/>
          <p:cNvSpPr/>
          <p:nvPr/>
        </p:nvSpPr>
        <p:spPr>
          <a:xfrm>
            <a:off x="1028232" y="2859938"/>
            <a:ext cx="48260" cy="21590"/>
          </a:xfrm>
          <a:custGeom>
            <a:avLst/>
            <a:gdLst/>
            <a:ahLst/>
            <a:cxnLst/>
            <a:rect l="l" t="t" r="r" b="b"/>
            <a:pathLst>
              <a:path w="48259" h="21589">
                <a:moveTo>
                  <a:pt x="48071" y="21580"/>
                </a:moveTo>
                <a:lnTo>
                  <a:pt x="0" y="21580"/>
                </a:lnTo>
                <a:lnTo>
                  <a:pt x="0" y="0"/>
                </a:lnTo>
                <a:lnTo>
                  <a:pt x="48071" y="0"/>
                </a:lnTo>
                <a:lnTo>
                  <a:pt x="48071" y="21580"/>
                </a:lnTo>
                <a:close/>
              </a:path>
            </a:pathLst>
          </a:custGeom>
          <a:solidFill>
            <a:srgbClr val="616161"/>
          </a:solidFill>
        </p:spPr>
        <p:txBody>
          <a:bodyPr wrap="square" lIns="0" tIns="0" rIns="0" bIns="0" rtlCol="0"/>
          <a:lstStyle/>
          <a:p>
            <a:endParaRPr/>
          </a:p>
        </p:txBody>
      </p:sp>
      <p:pic>
        <p:nvPicPr>
          <p:cNvPr id="14" name="object 14"/>
          <p:cNvPicPr/>
          <p:nvPr/>
        </p:nvPicPr>
        <p:blipFill>
          <a:blip r:embed="rId6" cstate="print"/>
          <a:stretch>
            <a:fillRect/>
          </a:stretch>
        </p:blipFill>
        <p:spPr>
          <a:xfrm>
            <a:off x="1325070" y="2783738"/>
            <a:ext cx="2619706" cy="137814"/>
          </a:xfrm>
          <a:prstGeom prst="rect">
            <a:avLst/>
          </a:prstGeom>
        </p:spPr>
      </p:pic>
      <p:sp>
        <p:nvSpPr>
          <p:cNvPr id="15" name="object 15"/>
          <p:cNvSpPr/>
          <p:nvPr/>
        </p:nvSpPr>
        <p:spPr>
          <a:xfrm>
            <a:off x="1485432" y="3140330"/>
            <a:ext cx="48260" cy="13335"/>
          </a:xfrm>
          <a:custGeom>
            <a:avLst/>
            <a:gdLst/>
            <a:ahLst/>
            <a:cxnLst/>
            <a:rect l="l" t="t" r="r" b="b"/>
            <a:pathLst>
              <a:path w="48259" h="13335">
                <a:moveTo>
                  <a:pt x="48071" y="13245"/>
                </a:moveTo>
                <a:lnTo>
                  <a:pt x="0" y="13245"/>
                </a:lnTo>
                <a:lnTo>
                  <a:pt x="0" y="0"/>
                </a:lnTo>
                <a:lnTo>
                  <a:pt x="48071" y="0"/>
                </a:lnTo>
                <a:lnTo>
                  <a:pt x="48071" y="13245"/>
                </a:lnTo>
                <a:close/>
              </a:path>
            </a:pathLst>
          </a:custGeom>
          <a:solidFill>
            <a:srgbClr val="616161"/>
          </a:solidFill>
        </p:spPr>
        <p:txBody>
          <a:bodyPr wrap="square" lIns="0" tIns="0" rIns="0" bIns="0" rtlCol="0"/>
          <a:lstStyle/>
          <a:p>
            <a:endParaRPr/>
          </a:p>
        </p:txBody>
      </p:sp>
      <p:pic>
        <p:nvPicPr>
          <p:cNvPr id="16" name="object 16"/>
          <p:cNvPicPr/>
          <p:nvPr/>
        </p:nvPicPr>
        <p:blipFill>
          <a:blip r:embed="rId7" cstate="print"/>
          <a:stretch>
            <a:fillRect/>
          </a:stretch>
        </p:blipFill>
        <p:spPr>
          <a:xfrm>
            <a:off x="1784651" y="3062047"/>
            <a:ext cx="4122303" cy="172491"/>
          </a:xfrm>
          <a:prstGeom prst="rect">
            <a:avLst/>
          </a:prstGeom>
        </p:spPr>
      </p:pic>
      <p:sp>
        <p:nvSpPr>
          <p:cNvPr id="17" name="object 17"/>
          <p:cNvSpPr/>
          <p:nvPr/>
        </p:nvSpPr>
        <p:spPr>
          <a:xfrm>
            <a:off x="550554" y="3468871"/>
            <a:ext cx="66675" cy="18415"/>
          </a:xfrm>
          <a:custGeom>
            <a:avLst/>
            <a:gdLst/>
            <a:ahLst/>
            <a:cxnLst/>
            <a:rect l="l" t="t" r="r" b="b"/>
            <a:pathLst>
              <a:path w="66675" h="18414">
                <a:moveTo>
                  <a:pt x="66228" y="18157"/>
                </a:moveTo>
                <a:lnTo>
                  <a:pt x="0" y="18157"/>
                </a:lnTo>
                <a:lnTo>
                  <a:pt x="0" y="0"/>
                </a:lnTo>
                <a:lnTo>
                  <a:pt x="66228" y="0"/>
                </a:lnTo>
                <a:lnTo>
                  <a:pt x="66228" y="18157"/>
                </a:lnTo>
                <a:close/>
              </a:path>
            </a:pathLst>
          </a:custGeom>
          <a:solidFill>
            <a:srgbClr val="616161"/>
          </a:solidFill>
        </p:spPr>
        <p:txBody>
          <a:bodyPr wrap="square" lIns="0" tIns="0" rIns="0" bIns="0" rtlCol="0"/>
          <a:lstStyle/>
          <a:p>
            <a:endParaRPr/>
          </a:p>
        </p:txBody>
      </p:sp>
      <p:pic>
        <p:nvPicPr>
          <p:cNvPr id="18" name="object 18"/>
          <p:cNvPicPr/>
          <p:nvPr/>
        </p:nvPicPr>
        <p:blipFill>
          <a:blip r:embed="rId8" cstate="print"/>
          <a:stretch>
            <a:fillRect/>
          </a:stretch>
        </p:blipFill>
        <p:spPr>
          <a:xfrm>
            <a:off x="876205" y="3355613"/>
            <a:ext cx="4521191" cy="244078"/>
          </a:xfrm>
          <a:prstGeom prst="rect">
            <a:avLst/>
          </a:prstGeom>
        </p:spPr>
      </p:pic>
      <p:sp>
        <p:nvSpPr>
          <p:cNvPr id="19" name="object 19"/>
          <p:cNvSpPr/>
          <p:nvPr/>
        </p:nvSpPr>
        <p:spPr>
          <a:xfrm>
            <a:off x="1028232" y="3797555"/>
            <a:ext cx="48260" cy="13335"/>
          </a:xfrm>
          <a:custGeom>
            <a:avLst/>
            <a:gdLst/>
            <a:ahLst/>
            <a:cxnLst/>
            <a:rect l="l" t="t" r="r" b="b"/>
            <a:pathLst>
              <a:path w="48259" h="13335">
                <a:moveTo>
                  <a:pt x="48071" y="13245"/>
                </a:moveTo>
                <a:lnTo>
                  <a:pt x="0" y="13245"/>
                </a:lnTo>
                <a:lnTo>
                  <a:pt x="0" y="0"/>
                </a:lnTo>
                <a:lnTo>
                  <a:pt x="48071" y="0"/>
                </a:lnTo>
                <a:lnTo>
                  <a:pt x="48071" y="13245"/>
                </a:lnTo>
                <a:close/>
              </a:path>
            </a:pathLst>
          </a:custGeom>
          <a:solidFill>
            <a:srgbClr val="616161"/>
          </a:solidFill>
        </p:spPr>
        <p:txBody>
          <a:bodyPr wrap="square" lIns="0" tIns="0" rIns="0" bIns="0" rtlCol="0"/>
          <a:lstStyle/>
          <a:p>
            <a:endParaRPr/>
          </a:p>
        </p:txBody>
      </p:sp>
      <p:pic>
        <p:nvPicPr>
          <p:cNvPr id="20" name="object 20"/>
          <p:cNvPicPr/>
          <p:nvPr/>
        </p:nvPicPr>
        <p:blipFill>
          <a:blip r:embed="rId9" cstate="print"/>
          <a:stretch>
            <a:fillRect/>
          </a:stretch>
        </p:blipFill>
        <p:spPr>
          <a:xfrm>
            <a:off x="1319415" y="3717188"/>
            <a:ext cx="2524290" cy="174575"/>
          </a:xfrm>
          <a:prstGeom prst="rect">
            <a:avLst/>
          </a:prstGeom>
        </p:spPr>
      </p:pic>
      <p:sp>
        <p:nvSpPr>
          <p:cNvPr id="21" name="object 21"/>
          <p:cNvSpPr/>
          <p:nvPr/>
        </p:nvSpPr>
        <p:spPr>
          <a:xfrm>
            <a:off x="1028232" y="4073780"/>
            <a:ext cx="48260" cy="13335"/>
          </a:xfrm>
          <a:custGeom>
            <a:avLst/>
            <a:gdLst/>
            <a:ahLst/>
            <a:cxnLst/>
            <a:rect l="l" t="t" r="r" b="b"/>
            <a:pathLst>
              <a:path w="48259" h="13335">
                <a:moveTo>
                  <a:pt x="48071" y="13245"/>
                </a:moveTo>
                <a:lnTo>
                  <a:pt x="0" y="13245"/>
                </a:lnTo>
                <a:lnTo>
                  <a:pt x="0" y="0"/>
                </a:lnTo>
                <a:lnTo>
                  <a:pt x="48071" y="0"/>
                </a:lnTo>
                <a:lnTo>
                  <a:pt x="48071" y="13245"/>
                </a:lnTo>
                <a:close/>
              </a:path>
            </a:pathLst>
          </a:custGeom>
          <a:solidFill>
            <a:srgbClr val="616161"/>
          </a:solidFill>
        </p:spPr>
        <p:txBody>
          <a:bodyPr wrap="square" lIns="0" tIns="0" rIns="0" bIns="0" rtlCol="0"/>
          <a:lstStyle/>
          <a:p>
            <a:endParaRPr/>
          </a:p>
        </p:txBody>
      </p:sp>
      <p:pic>
        <p:nvPicPr>
          <p:cNvPr id="22" name="object 22"/>
          <p:cNvPicPr/>
          <p:nvPr/>
        </p:nvPicPr>
        <p:blipFill>
          <a:blip r:embed="rId10" cstate="print"/>
          <a:stretch>
            <a:fillRect/>
          </a:stretch>
        </p:blipFill>
        <p:spPr>
          <a:xfrm>
            <a:off x="1327452" y="3995497"/>
            <a:ext cx="2890661" cy="172492"/>
          </a:xfrm>
          <a:prstGeom prst="rect">
            <a:avLst/>
          </a:prstGeom>
        </p:spPr>
      </p:pic>
      <p:sp>
        <p:nvSpPr>
          <p:cNvPr id="23" name="object 23"/>
          <p:cNvSpPr txBox="1"/>
          <p:nvPr/>
        </p:nvSpPr>
        <p:spPr>
          <a:xfrm>
            <a:off x="6010674" y="417131"/>
            <a:ext cx="2654300" cy="852169"/>
          </a:xfrm>
          <a:prstGeom prst="rect">
            <a:avLst/>
          </a:prstGeom>
        </p:spPr>
        <p:txBody>
          <a:bodyPr vert="horz" wrap="square" lIns="0" tIns="10795" rIns="0" bIns="0" rtlCol="0">
            <a:spAutoFit/>
          </a:bodyPr>
          <a:lstStyle/>
          <a:p>
            <a:pPr marL="12700" marR="5080">
              <a:lnSpc>
                <a:spcPct val="100699"/>
              </a:lnSpc>
              <a:spcBef>
                <a:spcPts val="85"/>
              </a:spcBef>
            </a:pPr>
            <a:r>
              <a:rPr sz="1800" dirty="0">
                <a:latin typeface="SimSun"/>
                <a:cs typeface="SimSun"/>
              </a:rPr>
              <a:t>RM =</a:t>
            </a:r>
            <a:r>
              <a:rPr sz="1800" spc="5" dirty="0">
                <a:latin typeface="SimSun"/>
                <a:cs typeface="SimSun"/>
              </a:rPr>
              <a:t> </a:t>
            </a:r>
            <a:r>
              <a:rPr sz="1800" dirty="0">
                <a:latin typeface="SimSun"/>
                <a:cs typeface="SimSun"/>
              </a:rPr>
              <a:t>Resource</a:t>
            </a:r>
            <a:r>
              <a:rPr sz="1800" spc="5" dirty="0">
                <a:latin typeface="SimSun"/>
                <a:cs typeface="SimSun"/>
              </a:rPr>
              <a:t> </a:t>
            </a:r>
            <a:r>
              <a:rPr sz="1800" dirty="0">
                <a:latin typeface="SimSun"/>
                <a:cs typeface="SimSun"/>
              </a:rPr>
              <a:t>Manager </a:t>
            </a:r>
            <a:r>
              <a:rPr sz="1800" spc="5" dirty="0">
                <a:latin typeface="SimSun"/>
                <a:cs typeface="SimSun"/>
              </a:rPr>
              <a:t> </a:t>
            </a:r>
            <a:r>
              <a:rPr sz="1800" dirty="0">
                <a:latin typeface="SimSun"/>
                <a:cs typeface="SimSun"/>
              </a:rPr>
              <a:t>AM</a:t>
            </a:r>
            <a:r>
              <a:rPr sz="1800" spc="-35" dirty="0">
                <a:latin typeface="SimSun"/>
                <a:cs typeface="SimSun"/>
              </a:rPr>
              <a:t> </a:t>
            </a:r>
            <a:r>
              <a:rPr sz="1800" dirty="0">
                <a:latin typeface="SimSun"/>
                <a:cs typeface="SimSun"/>
              </a:rPr>
              <a:t>=</a:t>
            </a:r>
            <a:r>
              <a:rPr sz="1800" spc="-35" dirty="0">
                <a:latin typeface="SimSun"/>
                <a:cs typeface="SimSun"/>
              </a:rPr>
              <a:t> </a:t>
            </a:r>
            <a:r>
              <a:rPr sz="1800" dirty="0">
                <a:latin typeface="SimSun"/>
                <a:cs typeface="SimSun"/>
              </a:rPr>
              <a:t>Application</a:t>
            </a:r>
            <a:r>
              <a:rPr sz="1800" spc="-30" dirty="0">
                <a:latin typeface="SimSun"/>
                <a:cs typeface="SimSun"/>
              </a:rPr>
              <a:t> </a:t>
            </a:r>
            <a:r>
              <a:rPr sz="1800" dirty="0">
                <a:latin typeface="SimSun"/>
                <a:cs typeface="SimSun"/>
              </a:rPr>
              <a:t>Master  NM</a:t>
            </a:r>
            <a:r>
              <a:rPr sz="1800" spc="-15" dirty="0">
                <a:latin typeface="SimSun"/>
                <a:cs typeface="SimSun"/>
              </a:rPr>
              <a:t> </a:t>
            </a:r>
            <a:r>
              <a:rPr sz="1800" dirty="0">
                <a:latin typeface="SimSun"/>
                <a:cs typeface="SimSun"/>
              </a:rPr>
              <a:t>=</a:t>
            </a:r>
            <a:r>
              <a:rPr sz="1800" spc="-10" dirty="0">
                <a:latin typeface="SimSun"/>
                <a:cs typeface="SimSun"/>
              </a:rPr>
              <a:t> </a:t>
            </a:r>
            <a:r>
              <a:rPr sz="1800" dirty="0">
                <a:latin typeface="SimSun"/>
                <a:cs typeface="SimSun"/>
              </a:rPr>
              <a:t>Node</a:t>
            </a:r>
            <a:r>
              <a:rPr sz="1800" spc="-10" dirty="0">
                <a:latin typeface="SimSun"/>
                <a:cs typeface="SimSun"/>
              </a:rPr>
              <a:t> </a:t>
            </a:r>
            <a:r>
              <a:rPr sz="1800" dirty="0">
                <a:latin typeface="SimSun"/>
                <a:cs typeface="SimSun"/>
              </a:rPr>
              <a:t>Manager</a:t>
            </a:r>
            <a:endParaRPr sz="1800">
              <a:latin typeface="SimSun"/>
              <a:cs typeface="SimSun"/>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AE914DBE-73BD-BF37-8C76-5F72C812A88D}"/>
              </a:ext>
            </a:extLst>
          </p:cNvPr>
          <p:cNvSpPr txBox="1">
            <a:spLocks/>
          </p:cNvSpPr>
          <p:nvPr/>
        </p:nvSpPr>
        <p:spPr>
          <a:xfrm>
            <a:off x="867250" y="151459"/>
            <a:ext cx="6219349" cy="380873"/>
          </a:xfrm>
          <a:prstGeom prst="rect">
            <a:avLst/>
          </a:prstGeom>
        </p:spPr>
        <p:txBody>
          <a:bodyPr vert="horz" wrap="square" lIns="0" tIns="11430" rIns="0" bIns="0" rtlCol="0">
            <a:spAutoFit/>
          </a:bodyPr>
          <a:lstStyle>
            <a:lvl1pPr>
              <a:defRPr>
                <a:latin typeface="+mj-lt"/>
                <a:ea typeface="+mj-ea"/>
                <a:cs typeface="+mj-cs"/>
              </a:defRPr>
            </a:lvl1pPr>
          </a:lstStyle>
          <a:p>
            <a:pPr marL="11430">
              <a:spcBef>
                <a:spcPts val="90"/>
              </a:spcBef>
            </a:pPr>
            <a:r>
              <a:rPr lang="en-US" sz="2400" kern="0" spc="-9" dirty="0" err="1">
                <a:solidFill>
                  <a:sysClr val="windowText" lastClr="000000"/>
                </a:solidFill>
                <a:latin typeface="Trebuchet MS" panose="020B0603020202020204" pitchFamily="34" charset="0"/>
              </a:rPr>
              <a:t>ResourceManager</a:t>
            </a:r>
            <a:r>
              <a:rPr lang="en-US" sz="2400" kern="0" spc="-9" dirty="0">
                <a:solidFill>
                  <a:sysClr val="windowText" lastClr="000000"/>
                </a:solidFill>
                <a:latin typeface="Trebuchet MS" panose="020B0603020202020204" pitchFamily="34" charset="0"/>
              </a:rPr>
              <a:t> </a:t>
            </a:r>
            <a:r>
              <a:rPr lang="en-US" sz="2400" kern="0" spc="-9" dirty="0" err="1">
                <a:solidFill>
                  <a:sysClr val="windowText" lastClr="000000"/>
                </a:solidFill>
                <a:latin typeface="Trebuchet MS" panose="020B0603020202020204" pitchFamily="34" charset="0"/>
              </a:rPr>
              <a:t>HighAvailability</a:t>
            </a:r>
            <a:endParaRPr lang="en-US" sz="2400" kern="0" spc="-5" dirty="0">
              <a:solidFill>
                <a:sysClr val="windowText" lastClr="000000"/>
              </a:solidFill>
              <a:latin typeface="Trebuchet MS" panose="020B0603020202020204" pitchFamily="34" charset="0"/>
            </a:endParaRPr>
          </a:p>
        </p:txBody>
      </p:sp>
      <p:pic>
        <p:nvPicPr>
          <p:cNvPr id="5" name="Picture 4">
            <a:extLst>
              <a:ext uri="{FF2B5EF4-FFF2-40B4-BE49-F238E27FC236}">
                <a16:creationId xmlns:a16="http://schemas.microsoft.com/office/drawing/2014/main" id="{34D749F1-3053-C9AF-F407-9D0EED798B3A}"/>
              </a:ext>
            </a:extLst>
          </p:cNvPr>
          <p:cNvPicPr>
            <a:picLocks noChangeAspect="1"/>
          </p:cNvPicPr>
          <p:nvPr/>
        </p:nvPicPr>
        <p:blipFill>
          <a:blip r:embed="rId3"/>
          <a:stretch>
            <a:fillRect/>
          </a:stretch>
        </p:blipFill>
        <p:spPr>
          <a:xfrm>
            <a:off x="1143000" y="895350"/>
            <a:ext cx="5268060" cy="3162741"/>
          </a:xfrm>
          <a:prstGeom prst="rect">
            <a:avLst/>
          </a:prstGeom>
        </p:spPr>
      </p:pic>
    </p:spTree>
    <p:extLst>
      <p:ext uri="{BB962C8B-B14F-4D97-AF65-F5344CB8AC3E}">
        <p14:creationId xmlns:p14="http://schemas.microsoft.com/office/powerpoint/2010/main" val="2193558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3085023" y="2218663"/>
            <a:ext cx="2753360" cy="1629410"/>
            <a:chOff x="3085023" y="2218663"/>
            <a:chExt cx="2753360" cy="1629410"/>
          </a:xfrm>
        </p:grpSpPr>
        <p:sp>
          <p:nvSpPr>
            <p:cNvPr id="4" name="object 4"/>
            <p:cNvSpPr/>
            <p:nvPr/>
          </p:nvSpPr>
          <p:spPr>
            <a:xfrm>
              <a:off x="3089786" y="2223426"/>
              <a:ext cx="2743835" cy="1619885"/>
            </a:xfrm>
            <a:custGeom>
              <a:avLst/>
              <a:gdLst/>
              <a:ahLst/>
              <a:cxnLst/>
              <a:rect l="l" t="t" r="r" b="b"/>
              <a:pathLst>
                <a:path w="2743835" h="1619885">
                  <a:moveTo>
                    <a:pt x="2743823" y="1619464"/>
                  </a:moveTo>
                  <a:lnTo>
                    <a:pt x="0" y="1619464"/>
                  </a:lnTo>
                  <a:lnTo>
                    <a:pt x="0" y="0"/>
                  </a:lnTo>
                  <a:lnTo>
                    <a:pt x="2743823" y="0"/>
                  </a:lnTo>
                  <a:lnTo>
                    <a:pt x="2743823" y="1619464"/>
                  </a:lnTo>
                  <a:close/>
                </a:path>
              </a:pathLst>
            </a:custGeom>
            <a:solidFill>
              <a:srgbClr val="F9CB9B"/>
            </a:solidFill>
          </p:spPr>
          <p:txBody>
            <a:bodyPr wrap="square" lIns="0" tIns="0" rIns="0" bIns="0" rtlCol="0"/>
            <a:lstStyle/>
            <a:p>
              <a:endParaRPr/>
            </a:p>
          </p:txBody>
        </p:sp>
        <p:sp>
          <p:nvSpPr>
            <p:cNvPr id="5" name="object 5"/>
            <p:cNvSpPr/>
            <p:nvPr/>
          </p:nvSpPr>
          <p:spPr>
            <a:xfrm>
              <a:off x="3089786" y="2223426"/>
              <a:ext cx="2743835" cy="1619885"/>
            </a:xfrm>
            <a:custGeom>
              <a:avLst/>
              <a:gdLst/>
              <a:ahLst/>
              <a:cxnLst/>
              <a:rect l="l" t="t" r="r" b="b"/>
              <a:pathLst>
                <a:path w="2743835" h="1619885">
                  <a:moveTo>
                    <a:pt x="0" y="0"/>
                  </a:moveTo>
                  <a:lnTo>
                    <a:pt x="2743823" y="0"/>
                  </a:lnTo>
                  <a:lnTo>
                    <a:pt x="2743823" y="1619464"/>
                  </a:lnTo>
                  <a:lnTo>
                    <a:pt x="0" y="1619464"/>
                  </a:lnTo>
                  <a:lnTo>
                    <a:pt x="0" y="0"/>
                  </a:lnTo>
                  <a:close/>
                </a:path>
              </a:pathLst>
            </a:custGeom>
            <a:ln w="9524">
              <a:solidFill>
                <a:srgbClr val="595959"/>
              </a:solidFill>
            </a:ln>
          </p:spPr>
          <p:txBody>
            <a:bodyPr wrap="square" lIns="0" tIns="0" rIns="0" bIns="0" rtlCol="0"/>
            <a:lstStyle/>
            <a:p>
              <a:endParaRPr/>
            </a:p>
          </p:txBody>
        </p:sp>
      </p:grpSp>
      <p:sp>
        <p:nvSpPr>
          <p:cNvPr id="49" name="object 49"/>
          <p:cNvSpPr txBox="1">
            <a:spLocks noGrp="1"/>
          </p:cNvSpPr>
          <p:nvPr>
            <p:ph type="title"/>
          </p:nvPr>
        </p:nvSpPr>
        <p:spPr>
          <a:xfrm>
            <a:off x="311699" y="1237625"/>
            <a:ext cx="2205990" cy="1306195"/>
          </a:xfrm>
          <a:prstGeom prst="rect">
            <a:avLst/>
          </a:prstGeom>
          <a:solidFill>
            <a:srgbClr val="B6D7A8"/>
          </a:solidFill>
          <a:ln w="9524">
            <a:solidFill>
              <a:srgbClr val="4BA173"/>
            </a:solidFill>
          </a:ln>
        </p:spPr>
        <p:txBody>
          <a:bodyPr vert="horz" wrap="square" lIns="0" tIns="151130" rIns="0" bIns="0" rtlCol="0">
            <a:spAutoFit/>
          </a:bodyPr>
          <a:lstStyle/>
          <a:p>
            <a:pPr marL="116839">
              <a:lnSpc>
                <a:spcPct val="100000"/>
              </a:lnSpc>
              <a:spcBef>
                <a:spcPts val="1190"/>
              </a:spcBef>
            </a:pPr>
            <a:r>
              <a:rPr spc="-105" dirty="0">
                <a:latin typeface="Verdana"/>
                <a:cs typeface="Verdana"/>
              </a:rPr>
              <a:t>Task</a:t>
            </a:r>
            <a:r>
              <a:rPr spc="-150" dirty="0">
                <a:latin typeface="Verdana"/>
                <a:cs typeface="Verdana"/>
              </a:rPr>
              <a:t> </a:t>
            </a:r>
            <a:r>
              <a:rPr spc="-80" dirty="0">
                <a:latin typeface="Verdana"/>
                <a:cs typeface="Verdana"/>
              </a:rPr>
              <a:t>Worke</a:t>
            </a:r>
            <a:r>
              <a:rPr spc="-50" dirty="0">
                <a:latin typeface="Verdana"/>
                <a:cs typeface="Verdana"/>
              </a:rPr>
              <a:t>r</a:t>
            </a:r>
            <a:r>
              <a:rPr spc="-150" dirty="0">
                <a:latin typeface="Verdana"/>
                <a:cs typeface="Verdana"/>
              </a:rPr>
              <a:t> </a:t>
            </a:r>
            <a:r>
              <a:rPr spc="-100" dirty="0">
                <a:latin typeface="Verdana"/>
                <a:cs typeface="Verdana"/>
              </a:rPr>
              <a:t>C</a:t>
            </a:r>
          </a:p>
        </p:txBody>
      </p:sp>
      <p:sp>
        <p:nvSpPr>
          <p:cNvPr id="52" name="object 52"/>
          <p:cNvSpPr txBox="1"/>
          <p:nvPr/>
        </p:nvSpPr>
        <p:spPr>
          <a:xfrm>
            <a:off x="318626" y="2761223"/>
            <a:ext cx="2205990" cy="1306195"/>
          </a:xfrm>
          <a:prstGeom prst="rect">
            <a:avLst/>
          </a:prstGeom>
          <a:solidFill>
            <a:srgbClr val="B6D7A8"/>
          </a:solidFill>
          <a:ln w="9524">
            <a:solidFill>
              <a:srgbClr val="4BA173"/>
            </a:solidFill>
          </a:ln>
        </p:spPr>
        <p:txBody>
          <a:bodyPr vert="horz" wrap="square" lIns="0" tIns="151130" rIns="0" bIns="0" rtlCol="0">
            <a:spAutoFit/>
          </a:bodyPr>
          <a:lstStyle/>
          <a:p>
            <a:pPr marL="116839">
              <a:lnSpc>
                <a:spcPct val="100000"/>
              </a:lnSpc>
              <a:spcBef>
                <a:spcPts val="1190"/>
              </a:spcBef>
            </a:pPr>
            <a:r>
              <a:rPr sz="1400" spc="-105" dirty="0">
                <a:latin typeface="Verdana"/>
                <a:cs typeface="Verdana"/>
              </a:rPr>
              <a:t>Task</a:t>
            </a:r>
            <a:r>
              <a:rPr sz="1400" spc="-150" dirty="0">
                <a:latin typeface="Verdana"/>
                <a:cs typeface="Verdana"/>
              </a:rPr>
              <a:t> </a:t>
            </a: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55" dirty="0">
                <a:latin typeface="Verdana"/>
                <a:cs typeface="Verdana"/>
              </a:rPr>
              <a:t>D</a:t>
            </a:r>
            <a:endParaRPr sz="1400">
              <a:latin typeface="Verdana"/>
              <a:cs typeface="Verdana"/>
            </a:endParaRPr>
          </a:p>
        </p:txBody>
      </p:sp>
      <p:pic>
        <p:nvPicPr>
          <p:cNvPr id="2" name="object 2"/>
          <p:cNvPicPr/>
          <p:nvPr/>
        </p:nvPicPr>
        <p:blipFill>
          <a:blip r:embed="rId3" cstate="print"/>
          <a:stretch>
            <a:fillRect/>
          </a:stretch>
        </p:blipFill>
        <p:spPr>
          <a:xfrm>
            <a:off x="424958" y="633554"/>
            <a:ext cx="4500549" cy="242738"/>
          </a:xfrm>
          <a:prstGeom prst="rect">
            <a:avLst/>
          </a:prstGeom>
        </p:spPr>
      </p:pic>
      <p:grpSp>
        <p:nvGrpSpPr>
          <p:cNvPr id="6" name="object 6"/>
          <p:cNvGrpSpPr/>
          <p:nvPr/>
        </p:nvGrpSpPr>
        <p:grpSpPr>
          <a:xfrm>
            <a:off x="5836226" y="1237625"/>
            <a:ext cx="2919095" cy="1788795"/>
            <a:chOff x="5836226" y="1237625"/>
            <a:chExt cx="2919095" cy="1788795"/>
          </a:xfrm>
        </p:grpSpPr>
        <p:sp>
          <p:nvSpPr>
            <p:cNvPr id="7" name="object 7"/>
            <p:cNvSpPr/>
            <p:nvPr/>
          </p:nvSpPr>
          <p:spPr>
            <a:xfrm>
              <a:off x="6548799" y="1237625"/>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8" name="object 8"/>
            <p:cNvSpPr/>
            <p:nvPr/>
          </p:nvSpPr>
          <p:spPr>
            <a:xfrm>
              <a:off x="5863926" y="1890725"/>
              <a:ext cx="685165" cy="1094105"/>
            </a:xfrm>
            <a:custGeom>
              <a:avLst/>
              <a:gdLst/>
              <a:ahLst/>
              <a:cxnLst/>
              <a:rect l="l" t="t" r="r" b="b"/>
              <a:pathLst>
                <a:path w="685165" h="1094105">
                  <a:moveTo>
                    <a:pt x="684873" y="0"/>
                  </a:moveTo>
                  <a:lnTo>
                    <a:pt x="0" y="1093959"/>
                  </a:lnTo>
                </a:path>
              </a:pathLst>
            </a:custGeom>
            <a:ln w="9524">
              <a:solidFill>
                <a:srgbClr val="4BA173"/>
              </a:solidFill>
            </a:ln>
          </p:spPr>
          <p:txBody>
            <a:bodyPr wrap="square" lIns="0" tIns="0" rIns="0" bIns="0" rtlCol="0"/>
            <a:lstStyle/>
            <a:p>
              <a:endParaRPr/>
            </a:p>
          </p:txBody>
        </p:sp>
        <p:sp>
          <p:nvSpPr>
            <p:cNvPr id="9" name="object 9"/>
            <p:cNvSpPr/>
            <p:nvPr/>
          </p:nvSpPr>
          <p:spPr>
            <a:xfrm>
              <a:off x="5840988" y="2976336"/>
              <a:ext cx="36830" cy="45085"/>
            </a:xfrm>
            <a:custGeom>
              <a:avLst/>
              <a:gdLst/>
              <a:ahLst/>
              <a:cxnLst/>
              <a:rect l="l" t="t" r="r" b="b"/>
              <a:pathLst>
                <a:path w="36829" h="45085">
                  <a:moveTo>
                    <a:pt x="0" y="44986"/>
                  </a:moveTo>
                  <a:lnTo>
                    <a:pt x="9601" y="0"/>
                  </a:lnTo>
                  <a:lnTo>
                    <a:pt x="36271" y="16696"/>
                  </a:lnTo>
                  <a:lnTo>
                    <a:pt x="0" y="44986"/>
                  </a:lnTo>
                  <a:close/>
                </a:path>
              </a:pathLst>
            </a:custGeom>
            <a:solidFill>
              <a:srgbClr val="4BA173"/>
            </a:solidFill>
          </p:spPr>
          <p:txBody>
            <a:bodyPr wrap="square" lIns="0" tIns="0" rIns="0" bIns="0" rtlCol="0"/>
            <a:lstStyle/>
            <a:p>
              <a:endParaRPr/>
            </a:p>
          </p:txBody>
        </p:sp>
        <p:sp>
          <p:nvSpPr>
            <p:cNvPr id="10" name="object 10"/>
            <p:cNvSpPr/>
            <p:nvPr/>
          </p:nvSpPr>
          <p:spPr>
            <a:xfrm>
              <a:off x="5840988" y="2976336"/>
              <a:ext cx="36830" cy="45085"/>
            </a:xfrm>
            <a:custGeom>
              <a:avLst/>
              <a:gdLst/>
              <a:ahLst/>
              <a:cxnLst/>
              <a:rect l="l" t="t" r="r" b="b"/>
              <a:pathLst>
                <a:path w="36829" h="45085">
                  <a:moveTo>
                    <a:pt x="9601" y="0"/>
                  </a:moveTo>
                  <a:lnTo>
                    <a:pt x="0" y="44986"/>
                  </a:lnTo>
                  <a:lnTo>
                    <a:pt x="36271" y="16696"/>
                  </a:lnTo>
                  <a:lnTo>
                    <a:pt x="9601" y="0"/>
                  </a:lnTo>
                  <a:close/>
                </a:path>
              </a:pathLst>
            </a:custGeom>
            <a:ln w="9524">
              <a:solidFill>
                <a:srgbClr val="4BA173"/>
              </a:solidFill>
            </a:ln>
          </p:spPr>
          <p:txBody>
            <a:bodyPr wrap="square" lIns="0" tIns="0" rIns="0" bIns="0" rtlCol="0"/>
            <a:lstStyle/>
            <a:p>
              <a:endParaRPr/>
            </a:p>
          </p:txBody>
        </p:sp>
      </p:grpSp>
      <p:grpSp>
        <p:nvGrpSpPr>
          <p:cNvPr id="11" name="object 11"/>
          <p:cNvGrpSpPr/>
          <p:nvPr/>
        </p:nvGrpSpPr>
        <p:grpSpPr>
          <a:xfrm>
            <a:off x="5837086" y="3039621"/>
            <a:ext cx="716915" cy="972819"/>
            <a:chOff x="5837086" y="3039621"/>
            <a:chExt cx="716915" cy="972819"/>
          </a:xfrm>
        </p:grpSpPr>
        <p:sp>
          <p:nvSpPr>
            <p:cNvPr id="12" name="object 12"/>
            <p:cNvSpPr/>
            <p:nvPr/>
          </p:nvSpPr>
          <p:spPr>
            <a:xfrm>
              <a:off x="5867425" y="3079230"/>
              <a:ext cx="681990" cy="928369"/>
            </a:xfrm>
            <a:custGeom>
              <a:avLst/>
              <a:gdLst/>
              <a:ahLst/>
              <a:cxnLst/>
              <a:rect l="l" t="t" r="r" b="b"/>
              <a:pathLst>
                <a:path w="681990" h="928370">
                  <a:moveTo>
                    <a:pt x="681383" y="928327"/>
                  </a:moveTo>
                  <a:lnTo>
                    <a:pt x="0" y="0"/>
                  </a:lnTo>
                </a:path>
              </a:pathLst>
            </a:custGeom>
            <a:ln w="9524">
              <a:solidFill>
                <a:srgbClr val="4BA173"/>
              </a:solidFill>
            </a:ln>
          </p:spPr>
          <p:txBody>
            <a:bodyPr wrap="square" lIns="0" tIns="0" rIns="0" bIns="0" rtlCol="0"/>
            <a:lstStyle/>
            <a:p>
              <a:endParaRPr/>
            </a:p>
          </p:txBody>
        </p:sp>
        <p:sp>
          <p:nvSpPr>
            <p:cNvPr id="13" name="object 13"/>
            <p:cNvSpPr/>
            <p:nvPr/>
          </p:nvSpPr>
          <p:spPr>
            <a:xfrm>
              <a:off x="5841849" y="3044384"/>
              <a:ext cx="38735" cy="44450"/>
            </a:xfrm>
            <a:custGeom>
              <a:avLst/>
              <a:gdLst/>
              <a:ahLst/>
              <a:cxnLst/>
              <a:rect l="l" t="t" r="r" b="b"/>
              <a:pathLst>
                <a:path w="38735" h="44450">
                  <a:moveTo>
                    <a:pt x="12893" y="44155"/>
                  </a:moveTo>
                  <a:lnTo>
                    <a:pt x="0" y="0"/>
                  </a:lnTo>
                  <a:lnTo>
                    <a:pt x="38259" y="25536"/>
                  </a:lnTo>
                  <a:lnTo>
                    <a:pt x="12893" y="44155"/>
                  </a:lnTo>
                  <a:close/>
                </a:path>
              </a:pathLst>
            </a:custGeom>
            <a:solidFill>
              <a:srgbClr val="4BA173"/>
            </a:solidFill>
          </p:spPr>
          <p:txBody>
            <a:bodyPr wrap="square" lIns="0" tIns="0" rIns="0" bIns="0" rtlCol="0"/>
            <a:lstStyle/>
            <a:p>
              <a:endParaRPr/>
            </a:p>
          </p:txBody>
        </p:sp>
        <p:sp>
          <p:nvSpPr>
            <p:cNvPr id="14" name="object 14"/>
            <p:cNvSpPr/>
            <p:nvPr/>
          </p:nvSpPr>
          <p:spPr>
            <a:xfrm>
              <a:off x="5841849" y="3044384"/>
              <a:ext cx="38735" cy="44450"/>
            </a:xfrm>
            <a:custGeom>
              <a:avLst/>
              <a:gdLst/>
              <a:ahLst/>
              <a:cxnLst/>
              <a:rect l="l" t="t" r="r" b="b"/>
              <a:pathLst>
                <a:path w="38735" h="44450">
                  <a:moveTo>
                    <a:pt x="38259" y="25536"/>
                  </a:moveTo>
                  <a:lnTo>
                    <a:pt x="0" y="0"/>
                  </a:lnTo>
                  <a:lnTo>
                    <a:pt x="12893" y="44155"/>
                  </a:lnTo>
                  <a:lnTo>
                    <a:pt x="38259" y="25536"/>
                  </a:lnTo>
                  <a:close/>
                </a:path>
              </a:pathLst>
            </a:custGeom>
            <a:ln w="9524">
              <a:solidFill>
                <a:srgbClr val="4BA173"/>
              </a:solidFill>
            </a:ln>
          </p:spPr>
          <p:txBody>
            <a:bodyPr wrap="square" lIns="0" tIns="0" rIns="0" bIns="0" rtlCol="0"/>
            <a:lstStyle/>
            <a:p>
              <a:endParaRPr/>
            </a:p>
          </p:txBody>
        </p:sp>
      </p:grpSp>
      <p:grpSp>
        <p:nvGrpSpPr>
          <p:cNvPr id="15" name="object 15"/>
          <p:cNvGrpSpPr/>
          <p:nvPr/>
        </p:nvGrpSpPr>
        <p:grpSpPr>
          <a:xfrm>
            <a:off x="7476880" y="2545562"/>
            <a:ext cx="41275" cy="802005"/>
            <a:chOff x="7476880" y="2545562"/>
            <a:chExt cx="41275" cy="802005"/>
          </a:xfrm>
        </p:grpSpPr>
        <p:sp>
          <p:nvSpPr>
            <p:cNvPr id="16" name="object 16"/>
            <p:cNvSpPr/>
            <p:nvPr/>
          </p:nvSpPr>
          <p:spPr>
            <a:xfrm>
              <a:off x="7497375" y="2593549"/>
              <a:ext cx="0" cy="753745"/>
            </a:xfrm>
            <a:custGeom>
              <a:avLst/>
              <a:gdLst/>
              <a:ahLst/>
              <a:cxnLst/>
              <a:rect l="l" t="t" r="r" b="b"/>
              <a:pathLst>
                <a:path h="753745">
                  <a:moveTo>
                    <a:pt x="0" y="753449"/>
                  </a:moveTo>
                  <a:lnTo>
                    <a:pt x="0" y="0"/>
                  </a:lnTo>
                </a:path>
              </a:pathLst>
            </a:custGeom>
            <a:ln w="9524">
              <a:solidFill>
                <a:srgbClr val="4BA173"/>
              </a:solidFill>
            </a:ln>
          </p:spPr>
          <p:txBody>
            <a:bodyPr wrap="square" lIns="0" tIns="0" rIns="0" bIns="0" rtlCol="0"/>
            <a:lstStyle/>
            <a:p>
              <a:endParaRPr/>
            </a:p>
          </p:txBody>
        </p:sp>
        <p:sp>
          <p:nvSpPr>
            <p:cNvPr id="17" name="object 17"/>
            <p:cNvSpPr/>
            <p:nvPr/>
          </p:nvSpPr>
          <p:spPr>
            <a:xfrm>
              <a:off x="7481642" y="2550324"/>
              <a:ext cx="31750" cy="43815"/>
            </a:xfrm>
            <a:custGeom>
              <a:avLst/>
              <a:gdLst/>
              <a:ahLst/>
              <a:cxnLst/>
              <a:rect l="l" t="t" r="r" b="b"/>
              <a:pathLst>
                <a:path w="31750" h="43814">
                  <a:moveTo>
                    <a:pt x="31464" y="43225"/>
                  </a:moveTo>
                  <a:lnTo>
                    <a:pt x="0" y="43225"/>
                  </a:lnTo>
                  <a:lnTo>
                    <a:pt x="15732" y="0"/>
                  </a:lnTo>
                  <a:lnTo>
                    <a:pt x="31464" y="43225"/>
                  </a:lnTo>
                  <a:close/>
                </a:path>
              </a:pathLst>
            </a:custGeom>
            <a:solidFill>
              <a:srgbClr val="4BA173"/>
            </a:solidFill>
          </p:spPr>
          <p:txBody>
            <a:bodyPr wrap="square" lIns="0" tIns="0" rIns="0" bIns="0" rtlCol="0"/>
            <a:lstStyle/>
            <a:p>
              <a:endParaRPr/>
            </a:p>
          </p:txBody>
        </p:sp>
        <p:sp>
          <p:nvSpPr>
            <p:cNvPr id="18" name="object 18"/>
            <p:cNvSpPr/>
            <p:nvPr/>
          </p:nvSpPr>
          <p:spPr>
            <a:xfrm>
              <a:off x="7481642" y="2550324"/>
              <a:ext cx="31750" cy="43815"/>
            </a:xfrm>
            <a:custGeom>
              <a:avLst/>
              <a:gdLst/>
              <a:ahLst/>
              <a:cxnLst/>
              <a:rect l="l" t="t" r="r" b="b"/>
              <a:pathLst>
                <a:path w="31750" h="43814">
                  <a:moveTo>
                    <a:pt x="31464" y="43225"/>
                  </a:moveTo>
                  <a:lnTo>
                    <a:pt x="15732" y="0"/>
                  </a:lnTo>
                  <a:lnTo>
                    <a:pt x="0" y="43225"/>
                  </a:lnTo>
                  <a:lnTo>
                    <a:pt x="31464" y="43225"/>
                  </a:lnTo>
                  <a:close/>
                </a:path>
              </a:pathLst>
            </a:custGeom>
            <a:ln w="9524">
              <a:solidFill>
                <a:srgbClr val="4BA173"/>
              </a:solidFill>
            </a:ln>
          </p:spPr>
          <p:txBody>
            <a:bodyPr wrap="square" lIns="0" tIns="0" rIns="0" bIns="0" rtlCol="0"/>
            <a:lstStyle/>
            <a:p>
              <a:endParaRPr/>
            </a:p>
          </p:txBody>
        </p:sp>
      </p:grpSp>
      <p:grpSp>
        <p:nvGrpSpPr>
          <p:cNvPr id="19" name="object 19"/>
          <p:cNvGrpSpPr/>
          <p:nvPr/>
        </p:nvGrpSpPr>
        <p:grpSpPr>
          <a:xfrm>
            <a:off x="7769355" y="2567600"/>
            <a:ext cx="41275" cy="775335"/>
            <a:chOff x="7769355" y="2567600"/>
            <a:chExt cx="41275" cy="775335"/>
          </a:xfrm>
        </p:grpSpPr>
        <p:sp>
          <p:nvSpPr>
            <p:cNvPr id="20" name="object 20"/>
            <p:cNvSpPr/>
            <p:nvPr/>
          </p:nvSpPr>
          <p:spPr>
            <a:xfrm>
              <a:off x="7789850" y="2567600"/>
              <a:ext cx="0" cy="727075"/>
            </a:xfrm>
            <a:custGeom>
              <a:avLst/>
              <a:gdLst/>
              <a:ahLst/>
              <a:cxnLst/>
              <a:rect l="l" t="t" r="r" b="b"/>
              <a:pathLst>
                <a:path h="727075">
                  <a:moveTo>
                    <a:pt x="0" y="0"/>
                  </a:moveTo>
                  <a:lnTo>
                    <a:pt x="0" y="726749"/>
                  </a:lnTo>
                </a:path>
              </a:pathLst>
            </a:custGeom>
            <a:ln w="9524">
              <a:solidFill>
                <a:srgbClr val="4BA173"/>
              </a:solidFill>
            </a:ln>
          </p:spPr>
          <p:txBody>
            <a:bodyPr wrap="square" lIns="0" tIns="0" rIns="0" bIns="0" rtlCol="0"/>
            <a:lstStyle/>
            <a:p>
              <a:endParaRPr/>
            </a:p>
          </p:txBody>
        </p:sp>
        <p:sp>
          <p:nvSpPr>
            <p:cNvPr id="21" name="object 21"/>
            <p:cNvSpPr/>
            <p:nvPr/>
          </p:nvSpPr>
          <p:spPr>
            <a:xfrm>
              <a:off x="7774117" y="3294350"/>
              <a:ext cx="31750" cy="43815"/>
            </a:xfrm>
            <a:custGeom>
              <a:avLst/>
              <a:gdLst/>
              <a:ahLst/>
              <a:cxnLst/>
              <a:rect l="l" t="t" r="r" b="b"/>
              <a:pathLst>
                <a:path w="31750" h="43814">
                  <a:moveTo>
                    <a:pt x="15732" y="43225"/>
                  </a:moveTo>
                  <a:lnTo>
                    <a:pt x="0" y="0"/>
                  </a:lnTo>
                  <a:lnTo>
                    <a:pt x="31464" y="0"/>
                  </a:lnTo>
                  <a:lnTo>
                    <a:pt x="15732" y="43225"/>
                  </a:lnTo>
                  <a:close/>
                </a:path>
              </a:pathLst>
            </a:custGeom>
            <a:solidFill>
              <a:srgbClr val="4BA173"/>
            </a:solidFill>
          </p:spPr>
          <p:txBody>
            <a:bodyPr wrap="square" lIns="0" tIns="0" rIns="0" bIns="0" rtlCol="0"/>
            <a:lstStyle/>
            <a:p>
              <a:endParaRPr/>
            </a:p>
          </p:txBody>
        </p:sp>
        <p:sp>
          <p:nvSpPr>
            <p:cNvPr id="22" name="object 22"/>
            <p:cNvSpPr/>
            <p:nvPr/>
          </p:nvSpPr>
          <p:spPr>
            <a:xfrm>
              <a:off x="7774117" y="3294350"/>
              <a:ext cx="31750" cy="43815"/>
            </a:xfrm>
            <a:custGeom>
              <a:avLst/>
              <a:gdLst/>
              <a:ahLst/>
              <a:cxnLst/>
              <a:rect l="l" t="t" r="r" b="b"/>
              <a:pathLst>
                <a:path w="31750" h="43814">
                  <a:moveTo>
                    <a:pt x="0" y="0"/>
                  </a:moveTo>
                  <a:lnTo>
                    <a:pt x="15732" y="43225"/>
                  </a:lnTo>
                  <a:lnTo>
                    <a:pt x="31464" y="0"/>
                  </a:lnTo>
                  <a:lnTo>
                    <a:pt x="0" y="0"/>
                  </a:lnTo>
                  <a:close/>
                </a:path>
              </a:pathLst>
            </a:custGeom>
            <a:ln w="9524">
              <a:solidFill>
                <a:srgbClr val="4BA173"/>
              </a:solidFill>
            </a:ln>
          </p:spPr>
          <p:txBody>
            <a:bodyPr wrap="square" lIns="0" tIns="0" rIns="0" bIns="0" rtlCol="0"/>
            <a:lstStyle/>
            <a:p>
              <a:endParaRPr/>
            </a:p>
          </p:txBody>
        </p:sp>
      </p:grpSp>
      <p:grpSp>
        <p:nvGrpSpPr>
          <p:cNvPr id="23" name="object 23"/>
          <p:cNvGrpSpPr/>
          <p:nvPr/>
        </p:nvGrpSpPr>
        <p:grpSpPr>
          <a:xfrm>
            <a:off x="5852362" y="1636561"/>
            <a:ext cx="632460" cy="1066800"/>
            <a:chOff x="5852362" y="1636561"/>
            <a:chExt cx="632460" cy="1066800"/>
          </a:xfrm>
        </p:grpSpPr>
        <p:sp>
          <p:nvSpPr>
            <p:cNvPr id="24" name="object 24"/>
            <p:cNvSpPr/>
            <p:nvPr/>
          </p:nvSpPr>
          <p:spPr>
            <a:xfrm>
              <a:off x="5857125" y="1678571"/>
              <a:ext cx="600710" cy="1019810"/>
            </a:xfrm>
            <a:custGeom>
              <a:avLst/>
              <a:gdLst/>
              <a:ahLst/>
              <a:cxnLst/>
              <a:rect l="l" t="t" r="r" b="b"/>
              <a:pathLst>
                <a:path w="600710" h="1019810">
                  <a:moveTo>
                    <a:pt x="0" y="1019653"/>
                  </a:moveTo>
                  <a:lnTo>
                    <a:pt x="600401" y="0"/>
                  </a:lnTo>
                </a:path>
              </a:pathLst>
            </a:custGeom>
            <a:ln w="9524">
              <a:solidFill>
                <a:srgbClr val="4BA173"/>
              </a:solidFill>
            </a:ln>
          </p:spPr>
          <p:txBody>
            <a:bodyPr wrap="square" lIns="0" tIns="0" rIns="0" bIns="0" rtlCol="0"/>
            <a:lstStyle/>
            <a:p>
              <a:endParaRPr/>
            </a:p>
          </p:txBody>
        </p:sp>
        <p:sp>
          <p:nvSpPr>
            <p:cNvPr id="25" name="object 25"/>
            <p:cNvSpPr/>
            <p:nvPr/>
          </p:nvSpPr>
          <p:spPr>
            <a:xfrm>
              <a:off x="6443970" y="1641324"/>
              <a:ext cx="35560" cy="45720"/>
            </a:xfrm>
            <a:custGeom>
              <a:avLst/>
              <a:gdLst/>
              <a:ahLst/>
              <a:cxnLst/>
              <a:rect l="l" t="t" r="r" b="b"/>
              <a:pathLst>
                <a:path w="35560" h="45719">
                  <a:moveTo>
                    <a:pt x="27113" y="45230"/>
                  </a:moveTo>
                  <a:lnTo>
                    <a:pt x="0" y="29264"/>
                  </a:lnTo>
                  <a:lnTo>
                    <a:pt x="35489" y="0"/>
                  </a:lnTo>
                  <a:lnTo>
                    <a:pt x="27113" y="45230"/>
                  </a:lnTo>
                  <a:close/>
                </a:path>
              </a:pathLst>
            </a:custGeom>
            <a:solidFill>
              <a:srgbClr val="4BA173"/>
            </a:solidFill>
          </p:spPr>
          <p:txBody>
            <a:bodyPr wrap="square" lIns="0" tIns="0" rIns="0" bIns="0" rtlCol="0"/>
            <a:lstStyle/>
            <a:p>
              <a:endParaRPr/>
            </a:p>
          </p:txBody>
        </p:sp>
        <p:sp>
          <p:nvSpPr>
            <p:cNvPr id="26" name="object 26"/>
            <p:cNvSpPr/>
            <p:nvPr/>
          </p:nvSpPr>
          <p:spPr>
            <a:xfrm>
              <a:off x="6443970" y="1641324"/>
              <a:ext cx="35560" cy="45720"/>
            </a:xfrm>
            <a:custGeom>
              <a:avLst/>
              <a:gdLst/>
              <a:ahLst/>
              <a:cxnLst/>
              <a:rect l="l" t="t" r="r" b="b"/>
              <a:pathLst>
                <a:path w="35560" h="45719">
                  <a:moveTo>
                    <a:pt x="27113" y="45230"/>
                  </a:moveTo>
                  <a:lnTo>
                    <a:pt x="35489" y="0"/>
                  </a:lnTo>
                  <a:lnTo>
                    <a:pt x="0" y="29264"/>
                  </a:lnTo>
                  <a:lnTo>
                    <a:pt x="27113" y="45230"/>
                  </a:lnTo>
                  <a:close/>
                </a:path>
              </a:pathLst>
            </a:custGeom>
            <a:ln w="9524">
              <a:solidFill>
                <a:srgbClr val="4BA173"/>
              </a:solidFill>
            </a:ln>
          </p:spPr>
          <p:txBody>
            <a:bodyPr wrap="square" lIns="0" tIns="0" rIns="0" bIns="0" rtlCol="0"/>
            <a:lstStyle/>
            <a:p>
              <a:endParaRPr/>
            </a:p>
          </p:txBody>
        </p:sp>
      </p:grpSp>
      <p:grpSp>
        <p:nvGrpSpPr>
          <p:cNvPr id="27" name="object 27"/>
          <p:cNvGrpSpPr/>
          <p:nvPr/>
        </p:nvGrpSpPr>
        <p:grpSpPr>
          <a:xfrm>
            <a:off x="5852362" y="3346612"/>
            <a:ext cx="667385" cy="1007744"/>
            <a:chOff x="5852362" y="3346612"/>
            <a:chExt cx="667385" cy="1007744"/>
          </a:xfrm>
        </p:grpSpPr>
        <p:sp>
          <p:nvSpPr>
            <p:cNvPr id="28" name="object 28"/>
            <p:cNvSpPr/>
            <p:nvPr/>
          </p:nvSpPr>
          <p:spPr>
            <a:xfrm>
              <a:off x="5857125" y="3351374"/>
              <a:ext cx="633730" cy="962025"/>
            </a:xfrm>
            <a:custGeom>
              <a:avLst/>
              <a:gdLst/>
              <a:ahLst/>
              <a:cxnLst/>
              <a:rect l="l" t="t" r="r" b="b"/>
              <a:pathLst>
                <a:path w="633729" h="962025">
                  <a:moveTo>
                    <a:pt x="0" y="0"/>
                  </a:moveTo>
                  <a:lnTo>
                    <a:pt x="633657" y="961776"/>
                  </a:lnTo>
                </a:path>
              </a:pathLst>
            </a:custGeom>
            <a:ln w="9524">
              <a:solidFill>
                <a:srgbClr val="4BA173"/>
              </a:solidFill>
            </a:ln>
          </p:spPr>
          <p:txBody>
            <a:bodyPr wrap="square" lIns="0" tIns="0" rIns="0" bIns="0" rtlCol="0"/>
            <a:lstStyle/>
            <a:p>
              <a:endParaRPr/>
            </a:p>
          </p:txBody>
        </p:sp>
        <p:sp>
          <p:nvSpPr>
            <p:cNvPr id="29" name="object 29"/>
            <p:cNvSpPr/>
            <p:nvPr/>
          </p:nvSpPr>
          <p:spPr>
            <a:xfrm>
              <a:off x="6477645" y="4304495"/>
              <a:ext cx="37465" cy="45085"/>
            </a:xfrm>
            <a:custGeom>
              <a:avLst/>
              <a:gdLst/>
              <a:ahLst/>
              <a:cxnLst/>
              <a:rect l="l" t="t" r="r" b="b"/>
              <a:pathLst>
                <a:path w="37465" h="45085">
                  <a:moveTo>
                    <a:pt x="36918" y="44751"/>
                  </a:moveTo>
                  <a:lnTo>
                    <a:pt x="0" y="17311"/>
                  </a:lnTo>
                  <a:lnTo>
                    <a:pt x="26275" y="0"/>
                  </a:lnTo>
                  <a:lnTo>
                    <a:pt x="36918" y="44751"/>
                  </a:lnTo>
                  <a:close/>
                </a:path>
              </a:pathLst>
            </a:custGeom>
            <a:solidFill>
              <a:srgbClr val="4BA173"/>
            </a:solidFill>
          </p:spPr>
          <p:txBody>
            <a:bodyPr wrap="square" lIns="0" tIns="0" rIns="0" bIns="0" rtlCol="0"/>
            <a:lstStyle/>
            <a:p>
              <a:endParaRPr/>
            </a:p>
          </p:txBody>
        </p:sp>
        <p:sp>
          <p:nvSpPr>
            <p:cNvPr id="30" name="object 30"/>
            <p:cNvSpPr/>
            <p:nvPr/>
          </p:nvSpPr>
          <p:spPr>
            <a:xfrm>
              <a:off x="6477645" y="4304495"/>
              <a:ext cx="37465" cy="45085"/>
            </a:xfrm>
            <a:custGeom>
              <a:avLst/>
              <a:gdLst/>
              <a:ahLst/>
              <a:cxnLst/>
              <a:rect l="l" t="t" r="r" b="b"/>
              <a:pathLst>
                <a:path w="37465" h="45085">
                  <a:moveTo>
                    <a:pt x="0" y="17311"/>
                  </a:moveTo>
                  <a:lnTo>
                    <a:pt x="36918" y="44751"/>
                  </a:lnTo>
                  <a:lnTo>
                    <a:pt x="26275" y="0"/>
                  </a:lnTo>
                  <a:lnTo>
                    <a:pt x="0" y="17311"/>
                  </a:lnTo>
                  <a:close/>
                </a:path>
              </a:pathLst>
            </a:custGeom>
            <a:ln w="9524">
              <a:solidFill>
                <a:srgbClr val="4BA173"/>
              </a:solidFill>
            </a:ln>
          </p:spPr>
          <p:txBody>
            <a:bodyPr wrap="square" lIns="0" tIns="0" rIns="0" bIns="0" rtlCol="0"/>
            <a:lstStyle/>
            <a:p>
              <a:endParaRPr/>
            </a:p>
          </p:txBody>
        </p:sp>
      </p:grpSp>
      <p:sp>
        <p:nvSpPr>
          <p:cNvPr id="31" name="object 31"/>
          <p:cNvSpPr txBox="1"/>
          <p:nvPr/>
        </p:nvSpPr>
        <p:spPr>
          <a:xfrm>
            <a:off x="3244550" y="2816862"/>
            <a:ext cx="2378710" cy="433070"/>
          </a:xfrm>
          <a:prstGeom prst="rect">
            <a:avLst/>
          </a:prstGeom>
          <a:solidFill>
            <a:srgbClr val="F6B26B"/>
          </a:solidFill>
          <a:ln w="9524">
            <a:solidFill>
              <a:srgbClr val="000000"/>
            </a:solidFill>
          </a:ln>
        </p:spPr>
        <p:txBody>
          <a:bodyPr vert="horz" wrap="square" lIns="0" tIns="129539" rIns="0" bIns="0" rtlCol="0">
            <a:spAutoFit/>
          </a:bodyPr>
          <a:lstStyle/>
          <a:p>
            <a:pPr marL="238125">
              <a:lnSpc>
                <a:spcPct val="100000"/>
              </a:lnSpc>
              <a:spcBef>
                <a:spcPts val="1019"/>
              </a:spcBef>
            </a:pPr>
            <a:r>
              <a:rPr sz="1200" spc="-40" dirty="0">
                <a:latin typeface="Verdana"/>
                <a:cs typeface="Verdana"/>
              </a:rPr>
              <a:t>YARN</a:t>
            </a:r>
            <a:r>
              <a:rPr sz="1200" spc="-125" dirty="0">
                <a:latin typeface="Verdana"/>
                <a:cs typeface="Verdana"/>
              </a:rPr>
              <a:t> </a:t>
            </a:r>
            <a:r>
              <a:rPr sz="1200" spc="5" dirty="0">
                <a:latin typeface="Verdana"/>
                <a:cs typeface="Verdana"/>
              </a:rPr>
              <a:t>/</a:t>
            </a:r>
            <a:r>
              <a:rPr sz="1200" spc="10" dirty="0">
                <a:latin typeface="Verdana"/>
                <a:cs typeface="Verdana"/>
              </a:rPr>
              <a:t>/</a:t>
            </a:r>
            <a:r>
              <a:rPr sz="1200" spc="-130" dirty="0">
                <a:latin typeface="Verdana"/>
                <a:cs typeface="Verdana"/>
              </a:rPr>
              <a:t> </a:t>
            </a:r>
            <a:r>
              <a:rPr sz="1200" spc="-70" dirty="0">
                <a:latin typeface="Verdana"/>
                <a:cs typeface="Verdana"/>
              </a:rPr>
              <a:t>Resource</a:t>
            </a:r>
            <a:r>
              <a:rPr sz="1200" spc="-125" dirty="0">
                <a:latin typeface="Verdana"/>
                <a:cs typeface="Verdana"/>
              </a:rPr>
              <a:t> </a:t>
            </a:r>
            <a:r>
              <a:rPr sz="1200" spc="-60" dirty="0">
                <a:latin typeface="Verdana"/>
                <a:cs typeface="Verdana"/>
              </a:rPr>
              <a:t>Manager</a:t>
            </a:r>
            <a:endParaRPr sz="1200">
              <a:latin typeface="Verdana"/>
              <a:cs typeface="Verdana"/>
            </a:endParaRPr>
          </a:p>
        </p:txBody>
      </p:sp>
      <p:sp>
        <p:nvSpPr>
          <p:cNvPr id="32" name="object 32"/>
          <p:cNvSpPr txBox="1"/>
          <p:nvPr/>
        </p:nvSpPr>
        <p:spPr>
          <a:xfrm>
            <a:off x="6629023" y="1736328"/>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465" dirty="0">
                <a:latin typeface="Verdana"/>
                <a:cs typeface="Verdana"/>
              </a:rPr>
              <a:t>1</a:t>
            </a:r>
            <a:endParaRPr sz="1400">
              <a:latin typeface="Verdana"/>
              <a:cs typeface="Verdana"/>
            </a:endParaRPr>
          </a:p>
        </p:txBody>
      </p:sp>
      <p:sp>
        <p:nvSpPr>
          <p:cNvPr id="33" name="object 33"/>
          <p:cNvSpPr txBox="1"/>
          <p:nvPr/>
        </p:nvSpPr>
        <p:spPr>
          <a:xfrm>
            <a:off x="7947200" y="1308799"/>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70" dirty="0">
                <a:latin typeface="Verdana"/>
                <a:cs typeface="Verdana"/>
              </a:rPr>
              <a:t>A</a:t>
            </a:r>
            <a:endParaRPr sz="1400">
              <a:latin typeface="Verdana"/>
              <a:cs typeface="Verdana"/>
            </a:endParaRPr>
          </a:p>
        </p:txBody>
      </p:sp>
      <p:sp>
        <p:nvSpPr>
          <p:cNvPr id="34" name="object 34"/>
          <p:cNvSpPr/>
          <p:nvPr/>
        </p:nvSpPr>
        <p:spPr>
          <a:xfrm>
            <a:off x="6565623" y="3371224"/>
            <a:ext cx="2205990" cy="1306195"/>
          </a:xfrm>
          <a:custGeom>
            <a:avLst/>
            <a:gdLst/>
            <a:ahLst/>
            <a:cxnLst/>
            <a:rect l="l" t="t" r="r" b="b"/>
            <a:pathLst>
              <a:path w="2205990" h="1306195">
                <a:moveTo>
                  <a:pt x="2205899" y="1306199"/>
                </a:moveTo>
                <a:lnTo>
                  <a:pt x="0" y="1306199"/>
                </a:lnTo>
                <a:lnTo>
                  <a:pt x="0" y="0"/>
                </a:lnTo>
                <a:lnTo>
                  <a:pt x="2205899" y="0"/>
                </a:lnTo>
                <a:lnTo>
                  <a:pt x="2205899" y="1306199"/>
                </a:lnTo>
                <a:close/>
              </a:path>
            </a:pathLst>
          </a:custGeom>
          <a:solidFill>
            <a:srgbClr val="B6D7A8"/>
          </a:solidFill>
        </p:spPr>
        <p:txBody>
          <a:bodyPr wrap="square" lIns="0" tIns="0" rIns="0" bIns="0" rtlCol="0"/>
          <a:lstStyle/>
          <a:p>
            <a:endParaRPr/>
          </a:p>
        </p:txBody>
      </p:sp>
      <p:sp>
        <p:nvSpPr>
          <p:cNvPr id="35" name="object 35"/>
          <p:cNvSpPr txBox="1"/>
          <p:nvPr/>
        </p:nvSpPr>
        <p:spPr>
          <a:xfrm>
            <a:off x="6629023" y="3874876"/>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36" name="object 36"/>
          <p:cNvSpPr txBox="1"/>
          <p:nvPr/>
        </p:nvSpPr>
        <p:spPr>
          <a:xfrm>
            <a:off x="7964048" y="3454274"/>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85" dirty="0">
                <a:latin typeface="Verdana"/>
                <a:cs typeface="Verdana"/>
              </a:rPr>
              <a:t>B</a:t>
            </a:r>
            <a:endParaRPr sz="1400">
              <a:latin typeface="Verdana"/>
              <a:cs typeface="Verdana"/>
            </a:endParaRPr>
          </a:p>
        </p:txBody>
      </p:sp>
      <p:sp>
        <p:nvSpPr>
          <p:cNvPr id="37" name="object 37"/>
          <p:cNvSpPr txBox="1"/>
          <p:nvPr/>
        </p:nvSpPr>
        <p:spPr>
          <a:xfrm>
            <a:off x="3244550" y="3321449"/>
            <a:ext cx="2378710" cy="398145"/>
          </a:xfrm>
          <a:prstGeom prst="rect">
            <a:avLst/>
          </a:prstGeom>
          <a:solidFill>
            <a:srgbClr val="B4A7D6"/>
          </a:solidFill>
          <a:ln w="9524">
            <a:solidFill>
              <a:srgbClr val="4BA173"/>
            </a:solidFill>
          </a:ln>
        </p:spPr>
        <p:txBody>
          <a:bodyPr vert="horz" wrap="square" lIns="0" tIns="86995" rIns="0" bIns="0" rtlCol="0">
            <a:spAutoFit/>
          </a:bodyPr>
          <a:lstStyle/>
          <a:p>
            <a:pPr marL="354965">
              <a:lnSpc>
                <a:spcPct val="100000"/>
              </a:lnSpc>
              <a:spcBef>
                <a:spcPts val="685"/>
              </a:spcBef>
            </a:pPr>
            <a:r>
              <a:rPr sz="1400" spc="-80" dirty="0">
                <a:latin typeface="Verdana"/>
                <a:cs typeface="Verdana"/>
              </a:rPr>
              <a:t>HDF</a:t>
            </a:r>
            <a:r>
              <a:rPr sz="1400" spc="-75" dirty="0">
                <a:latin typeface="Verdana"/>
                <a:cs typeface="Verdana"/>
              </a:rPr>
              <a:t>S</a:t>
            </a:r>
            <a:r>
              <a:rPr sz="1400" spc="-150" dirty="0">
                <a:latin typeface="Verdana"/>
                <a:cs typeface="Verdana"/>
              </a:rPr>
              <a:t> </a:t>
            </a:r>
            <a:r>
              <a:rPr sz="1400" spc="10" dirty="0">
                <a:latin typeface="Verdana"/>
                <a:cs typeface="Verdana"/>
              </a:rPr>
              <a:t>/</a:t>
            </a:r>
            <a:r>
              <a:rPr sz="1400" spc="15" dirty="0">
                <a:latin typeface="Verdana"/>
                <a:cs typeface="Verdana"/>
              </a:rPr>
              <a:t>/</a:t>
            </a:r>
            <a:r>
              <a:rPr sz="1400" spc="-150" dirty="0">
                <a:latin typeface="Verdana"/>
                <a:cs typeface="Verdana"/>
              </a:rPr>
              <a:t> </a:t>
            </a:r>
            <a:r>
              <a:rPr sz="1400" spc="-95" dirty="0">
                <a:latin typeface="Verdana"/>
                <a:cs typeface="Verdana"/>
              </a:rPr>
              <a:t>Nam</a:t>
            </a:r>
            <a:r>
              <a:rPr sz="1400" spc="-70" dirty="0">
                <a:latin typeface="Verdana"/>
                <a:cs typeface="Verdana"/>
              </a:rPr>
              <a:t>e</a:t>
            </a:r>
            <a:r>
              <a:rPr sz="1400" spc="-145" dirty="0">
                <a:latin typeface="Verdana"/>
                <a:cs typeface="Verdana"/>
              </a:rPr>
              <a:t> </a:t>
            </a:r>
            <a:r>
              <a:rPr sz="1400" spc="-50" dirty="0">
                <a:latin typeface="Verdana"/>
                <a:cs typeface="Verdana"/>
              </a:rPr>
              <a:t>Node</a:t>
            </a:r>
            <a:endParaRPr sz="1400">
              <a:latin typeface="Verdana"/>
              <a:cs typeface="Verdana"/>
            </a:endParaRPr>
          </a:p>
        </p:txBody>
      </p:sp>
      <p:sp>
        <p:nvSpPr>
          <p:cNvPr id="38" name="object 38"/>
          <p:cNvSpPr txBox="1"/>
          <p:nvPr/>
        </p:nvSpPr>
        <p:spPr>
          <a:xfrm>
            <a:off x="3244550" y="2395399"/>
            <a:ext cx="1152525" cy="349885"/>
          </a:xfrm>
          <a:prstGeom prst="rect">
            <a:avLst/>
          </a:prstGeom>
          <a:solidFill>
            <a:srgbClr val="FFE499"/>
          </a:solidFill>
          <a:ln w="9524">
            <a:solidFill>
              <a:srgbClr val="4BA173"/>
            </a:solidFill>
          </a:ln>
        </p:spPr>
        <p:txBody>
          <a:bodyPr vert="horz" wrap="square" lIns="0" tIns="62865" rIns="0" bIns="0" rtlCol="0">
            <a:spAutoFit/>
          </a:bodyPr>
          <a:lstStyle/>
          <a:p>
            <a:pPr marL="85725">
              <a:lnSpc>
                <a:spcPct val="100000"/>
              </a:lnSpc>
              <a:spcBef>
                <a:spcPts val="495"/>
              </a:spcBef>
            </a:pPr>
            <a:r>
              <a:rPr sz="1400" dirty="0">
                <a:latin typeface="Arial MT"/>
                <a:cs typeface="Arial MT"/>
              </a:rPr>
              <a:t>MapReduce</a:t>
            </a:r>
            <a:endParaRPr sz="1400">
              <a:latin typeface="Arial MT"/>
              <a:cs typeface="Arial MT"/>
            </a:endParaRPr>
          </a:p>
        </p:txBody>
      </p:sp>
      <p:grpSp>
        <p:nvGrpSpPr>
          <p:cNvPr id="39" name="object 39"/>
          <p:cNvGrpSpPr/>
          <p:nvPr/>
        </p:nvGrpSpPr>
        <p:grpSpPr>
          <a:xfrm>
            <a:off x="7906287" y="1814137"/>
            <a:ext cx="805180" cy="582295"/>
            <a:chOff x="7906287" y="1814137"/>
            <a:chExt cx="805180" cy="582295"/>
          </a:xfrm>
        </p:grpSpPr>
        <p:sp>
          <p:nvSpPr>
            <p:cNvPr id="40" name="object 40"/>
            <p:cNvSpPr/>
            <p:nvPr/>
          </p:nvSpPr>
          <p:spPr>
            <a:xfrm>
              <a:off x="7911049" y="1818900"/>
              <a:ext cx="795655" cy="572770"/>
            </a:xfrm>
            <a:custGeom>
              <a:avLst/>
              <a:gdLst/>
              <a:ahLst/>
              <a:cxnLst/>
              <a:rect l="l" t="t" r="r" b="b"/>
              <a:pathLst>
                <a:path w="795654" h="572769">
                  <a:moveTo>
                    <a:pt x="397824" y="572699"/>
                  </a:moveTo>
                  <a:lnTo>
                    <a:pt x="326315" y="571162"/>
                  </a:lnTo>
                  <a:lnTo>
                    <a:pt x="259011" y="566728"/>
                  </a:lnTo>
                  <a:lnTo>
                    <a:pt x="197035" y="559668"/>
                  </a:lnTo>
                  <a:lnTo>
                    <a:pt x="141511" y="550251"/>
                  </a:lnTo>
                  <a:lnTo>
                    <a:pt x="93563" y="538747"/>
                  </a:lnTo>
                  <a:lnTo>
                    <a:pt x="54314" y="525425"/>
                  </a:lnTo>
                  <a:lnTo>
                    <a:pt x="6409" y="494407"/>
                  </a:lnTo>
                  <a:lnTo>
                    <a:pt x="0" y="477249"/>
                  </a:lnTo>
                  <a:lnTo>
                    <a:pt x="0" y="95449"/>
                  </a:lnTo>
                  <a:lnTo>
                    <a:pt x="24888" y="62144"/>
                  </a:lnTo>
                  <a:lnTo>
                    <a:pt x="93563" y="33952"/>
                  </a:lnTo>
                  <a:lnTo>
                    <a:pt x="141511" y="22448"/>
                  </a:lnTo>
                  <a:lnTo>
                    <a:pt x="197035" y="13031"/>
                  </a:lnTo>
                  <a:lnTo>
                    <a:pt x="259011" y="5971"/>
                  </a:lnTo>
                  <a:lnTo>
                    <a:pt x="326315" y="1537"/>
                  </a:lnTo>
                  <a:lnTo>
                    <a:pt x="397824" y="0"/>
                  </a:lnTo>
                  <a:lnTo>
                    <a:pt x="469334" y="1537"/>
                  </a:lnTo>
                  <a:lnTo>
                    <a:pt x="536638" y="5971"/>
                  </a:lnTo>
                  <a:lnTo>
                    <a:pt x="598614" y="13031"/>
                  </a:lnTo>
                  <a:lnTo>
                    <a:pt x="654138" y="22448"/>
                  </a:lnTo>
                  <a:lnTo>
                    <a:pt x="702086" y="33952"/>
                  </a:lnTo>
                  <a:lnTo>
                    <a:pt x="741335" y="47274"/>
                  </a:lnTo>
                  <a:lnTo>
                    <a:pt x="789240" y="78292"/>
                  </a:lnTo>
                  <a:lnTo>
                    <a:pt x="795649" y="95449"/>
                  </a:lnTo>
                  <a:lnTo>
                    <a:pt x="795649" y="477249"/>
                  </a:lnTo>
                  <a:lnTo>
                    <a:pt x="770761" y="510555"/>
                  </a:lnTo>
                  <a:lnTo>
                    <a:pt x="702086" y="538747"/>
                  </a:lnTo>
                  <a:lnTo>
                    <a:pt x="654138" y="550251"/>
                  </a:lnTo>
                  <a:lnTo>
                    <a:pt x="598614" y="559668"/>
                  </a:lnTo>
                  <a:lnTo>
                    <a:pt x="536638" y="566728"/>
                  </a:lnTo>
                  <a:lnTo>
                    <a:pt x="469334" y="571162"/>
                  </a:lnTo>
                  <a:lnTo>
                    <a:pt x="397824" y="572699"/>
                  </a:lnTo>
                  <a:close/>
                </a:path>
              </a:pathLst>
            </a:custGeom>
            <a:solidFill>
              <a:srgbClr val="D4A6BD"/>
            </a:solidFill>
          </p:spPr>
          <p:txBody>
            <a:bodyPr wrap="square" lIns="0" tIns="0" rIns="0" bIns="0" rtlCol="0"/>
            <a:lstStyle/>
            <a:p>
              <a:endParaRPr/>
            </a:p>
          </p:txBody>
        </p:sp>
        <p:sp>
          <p:nvSpPr>
            <p:cNvPr id="41" name="object 41"/>
            <p:cNvSpPr/>
            <p:nvPr/>
          </p:nvSpPr>
          <p:spPr>
            <a:xfrm>
              <a:off x="7911049" y="1818900"/>
              <a:ext cx="795655" cy="572770"/>
            </a:xfrm>
            <a:custGeom>
              <a:avLst/>
              <a:gdLst/>
              <a:ahLst/>
              <a:cxnLst/>
              <a:rect l="l" t="t" r="r" b="b"/>
              <a:pathLst>
                <a:path w="795654" h="572769">
                  <a:moveTo>
                    <a:pt x="795649" y="95449"/>
                  </a:moveTo>
                  <a:lnTo>
                    <a:pt x="789240" y="112607"/>
                  </a:lnTo>
                  <a:lnTo>
                    <a:pt x="770761" y="128755"/>
                  </a:lnTo>
                  <a:lnTo>
                    <a:pt x="702086" y="156947"/>
                  </a:lnTo>
                  <a:lnTo>
                    <a:pt x="654138" y="168451"/>
                  </a:lnTo>
                  <a:lnTo>
                    <a:pt x="598614" y="177868"/>
                  </a:lnTo>
                  <a:lnTo>
                    <a:pt x="536638" y="184928"/>
                  </a:lnTo>
                  <a:lnTo>
                    <a:pt x="469334" y="189362"/>
                  </a:lnTo>
                  <a:lnTo>
                    <a:pt x="397824" y="190899"/>
                  </a:lnTo>
                  <a:lnTo>
                    <a:pt x="326315" y="189362"/>
                  </a:lnTo>
                  <a:lnTo>
                    <a:pt x="259011" y="184928"/>
                  </a:lnTo>
                  <a:lnTo>
                    <a:pt x="197035" y="177868"/>
                  </a:lnTo>
                  <a:lnTo>
                    <a:pt x="141511" y="168451"/>
                  </a:lnTo>
                  <a:lnTo>
                    <a:pt x="93563" y="156947"/>
                  </a:lnTo>
                  <a:lnTo>
                    <a:pt x="54314" y="143625"/>
                  </a:lnTo>
                  <a:lnTo>
                    <a:pt x="6409" y="112607"/>
                  </a:lnTo>
                  <a:lnTo>
                    <a:pt x="0" y="95449"/>
                  </a:lnTo>
                </a:path>
                <a:path w="795654" h="572769">
                  <a:moveTo>
                    <a:pt x="0" y="95449"/>
                  </a:moveTo>
                  <a:lnTo>
                    <a:pt x="6409" y="78292"/>
                  </a:lnTo>
                  <a:lnTo>
                    <a:pt x="24888" y="62144"/>
                  </a:lnTo>
                  <a:lnTo>
                    <a:pt x="93563" y="33952"/>
                  </a:lnTo>
                  <a:lnTo>
                    <a:pt x="141511" y="22448"/>
                  </a:lnTo>
                  <a:lnTo>
                    <a:pt x="197035" y="13031"/>
                  </a:lnTo>
                  <a:lnTo>
                    <a:pt x="259011" y="5971"/>
                  </a:lnTo>
                  <a:lnTo>
                    <a:pt x="326315" y="1537"/>
                  </a:lnTo>
                  <a:lnTo>
                    <a:pt x="397824" y="0"/>
                  </a:lnTo>
                  <a:lnTo>
                    <a:pt x="469334" y="1537"/>
                  </a:lnTo>
                  <a:lnTo>
                    <a:pt x="536638" y="5971"/>
                  </a:lnTo>
                  <a:lnTo>
                    <a:pt x="598614" y="13031"/>
                  </a:lnTo>
                  <a:lnTo>
                    <a:pt x="654138" y="22448"/>
                  </a:lnTo>
                  <a:lnTo>
                    <a:pt x="702086" y="33952"/>
                  </a:lnTo>
                  <a:lnTo>
                    <a:pt x="741335" y="47274"/>
                  </a:lnTo>
                  <a:lnTo>
                    <a:pt x="789240" y="78292"/>
                  </a:lnTo>
                  <a:lnTo>
                    <a:pt x="795649" y="95449"/>
                  </a:lnTo>
                  <a:lnTo>
                    <a:pt x="795649" y="477249"/>
                  </a:lnTo>
                  <a:lnTo>
                    <a:pt x="770761" y="510555"/>
                  </a:lnTo>
                  <a:lnTo>
                    <a:pt x="702086" y="538747"/>
                  </a:lnTo>
                  <a:lnTo>
                    <a:pt x="654138" y="550251"/>
                  </a:lnTo>
                  <a:lnTo>
                    <a:pt x="598614" y="559668"/>
                  </a:lnTo>
                  <a:lnTo>
                    <a:pt x="536638" y="566728"/>
                  </a:lnTo>
                  <a:lnTo>
                    <a:pt x="469334" y="571162"/>
                  </a:lnTo>
                  <a:lnTo>
                    <a:pt x="397824" y="572699"/>
                  </a:lnTo>
                  <a:lnTo>
                    <a:pt x="326315" y="571162"/>
                  </a:lnTo>
                  <a:lnTo>
                    <a:pt x="259011" y="566728"/>
                  </a:lnTo>
                  <a:lnTo>
                    <a:pt x="197035" y="559668"/>
                  </a:lnTo>
                  <a:lnTo>
                    <a:pt x="141511" y="550251"/>
                  </a:lnTo>
                  <a:lnTo>
                    <a:pt x="93563" y="538747"/>
                  </a:lnTo>
                  <a:lnTo>
                    <a:pt x="54314" y="525425"/>
                  </a:lnTo>
                  <a:lnTo>
                    <a:pt x="6409" y="494407"/>
                  </a:lnTo>
                  <a:lnTo>
                    <a:pt x="0" y="477249"/>
                  </a:lnTo>
                  <a:lnTo>
                    <a:pt x="0" y="95449"/>
                  </a:lnTo>
                  <a:close/>
                </a:path>
              </a:pathLst>
            </a:custGeom>
            <a:ln w="9524">
              <a:solidFill>
                <a:srgbClr val="4BA173"/>
              </a:solidFill>
            </a:ln>
          </p:spPr>
          <p:txBody>
            <a:bodyPr wrap="square" lIns="0" tIns="0" rIns="0" bIns="0" rtlCol="0"/>
            <a:lstStyle/>
            <a:p>
              <a:endParaRPr/>
            </a:p>
          </p:txBody>
        </p:sp>
      </p:grpSp>
      <p:sp>
        <p:nvSpPr>
          <p:cNvPr id="42" name="object 42"/>
          <p:cNvSpPr txBox="1"/>
          <p:nvPr/>
        </p:nvSpPr>
        <p:spPr>
          <a:xfrm>
            <a:off x="6548800" y="1237625"/>
            <a:ext cx="2205990" cy="1306195"/>
          </a:xfrm>
          <a:prstGeom prst="rect">
            <a:avLst/>
          </a:prstGeom>
          <a:ln w="9524">
            <a:solidFill>
              <a:srgbClr val="4BA173"/>
            </a:solidFill>
          </a:ln>
        </p:spPr>
        <p:txBody>
          <a:bodyPr vert="horz" wrap="square" lIns="0" tIns="151130" rIns="0" bIns="0" rtlCol="0">
            <a:spAutoFit/>
          </a:bodyPr>
          <a:lstStyle/>
          <a:p>
            <a:pPr marL="116839">
              <a:lnSpc>
                <a:spcPct val="100000"/>
              </a:lnSpc>
              <a:spcBef>
                <a:spcPts val="1190"/>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70" dirty="0">
                <a:latin typeface="Verdana"/>
                <a:cs typeface="Verdana"/>
              </a:rPr>
              <a:t>A</a:t>
            </a:r>
            <a:endParaRPr sz="1400">
              <a:latin typeface="Verdana"/>
              <a:cs typeface="Verdana"/>
            </a:endParaRPr>
          </a:p>
          <a:p>
            <a:pPr>
              <a:lnSpc>
                <a:spcPct val="100000"/>
              </a:lnSpc>
              <a:spcBef>
                <a:spcPts val="35"/>
              </a:spcBef>
            </a:pPr>
            <a:endParaRPr sz="2200">
              <a:latin typeface="Verdana"/>
              <a:cs typeface="Verdana"/>
            </a:endParaRPr>
          </a:p>
          <a:p>
            <a:pPr marL="1490980" marR="170180" indent="77470">
              <a:lnSpc>
                <a:spcPts val="1650"/>
              </a:lnSpc>
            </a:pPr>
            <a:r>
              <a:rPr sz="1400" spc="-80" dirty="0">
                <a:latin typeface="Verdana"/>
                <a:cs typeface="Verdana"/>
              </a:rPr>
              <a:t>Data </a:t>
            </a:r>
            <a:r>
              <a:rPr sz="1400" spc="-75" dirty="0">
                <a:latin typeface="Verdana"/>
                <a:cs typeface="Verdana"/>
              </a:rPr>
              <a:t> </a:t>
            </a:r>
            <a:r>
              <a:rPr sz="1400" spc="-65" dirty="0">
                <a:latin typeface="Verdana"/>
                <a:cs typeface="Verdana"/>
              </a:rPr>
              <a:t>Block</a:t>
            </a:r>
            <a:r>
              <a:rPr sz="1400" spc="-150" dirty="0">
                <a:latin typeface="Verdana"/>
                <a:cs typeface="Verdana"/>
              </a:rPr>
              <a:t> </a:t>
            </a:r>
            <a:r>
              <a:rPr sz="1400" spc="-465" dirty="0">
                <a:latin typeface="Verdana"/>
                <a:cs typeface="Verdana"/>
              </a:rPr>
              <a:t>1</a:t>
            </a:r>
            <a:endParaRPr sz="1400">
              <a:latin typeface="Verdana"/>
              <a:cs typeface="Verdana"/>
            </a:endParaRPr>
          </a:p>
        </p:txBody>
      </p:sp>
      <p:grpSp>
        <p:nvGrpSpPr>
          <p:cNvPr id="43" name="object 43"/>
          <p:cNvGrpSpPr/>
          <p:nvPr/>
        </p:nvGrpSpPr>
        <p:grpSpPr>
          <a:xfrm>
            <a:off x="7902212" y="4002787"/>
            <a:ext cx="805180" cy="582295"/>
            <a:chOff x="7902212" y="4002787"/>
            <a:chExt cx="805180" cy="582295"/>
          </a:xfrm>
        </p:grpSpPr>
        <p:sp>
          <p:nvSpPr>
            <p:cNvPr id="44" name="object 44"/>
            <p:cNvSpPr/>
            <p:nvPr/>
          </p:nvSpPr>
          <p:spPr>
            <a:xfrm>
              <a:off x="7906974" y="4007549"/>
              <a:ext cx="795655" cy="572770"/>
            </a:xfrm>
            <a:custGeom>
              <a:avLst/>
              <a:gdLst/>
              <a:ahLst/>
              <a:cxnLst/>
              <a:rect l="l" t="t" r="r" b="b"/>
              <a:pathLst>
                <a:path w="795654" h="572770">
                  <a:moveTo>
                    <a:pt x="397824" y="572699"/>
                  </a:moveTo>
                  <a:lnTo>
                    <a:pt x="326315" y="571162"/>
                  </a:lnTo>
                  <a:lnTo>
                    <a:pt x="259011" y="566728"/>
                  </a:lnTo>
                  <a:lnTo>
                    <a:pt x="197035" y="559668"/>
                  </a:lnTo>
                  <a:lnTo>
                    <a:pt x="141511" y="550251"/>
                  </a:lnTo>
                  <a:lnTo>
                    <a:pt x="93563" y="538747"/>
                  </a:lnTo>
                  <a:lnTo>
                    <a:pt x="54314" y="525425"/>
                  </a:lnTo>
                  <a:lnTo>
                    <a:pt x="6409" y="494407"/>
                  </a:lnTo>
                  <a:lnTo>
                    <a:pt x="0" y="477249"/>
                  </a:lnTo>
                  <a:lnTo>
                    <a:pt x="0" y="95449"/>
                  </a:lnTo>
                  <a:lnTo>
                    <a:pt x="24888" y="62144"/>
                  </a:lnTo>
                  <a:lnTo>
                    <a:pt x="93563" y="33952"/>
                  </a:lnTo>
                  <a:lnTo>
                    <a:pt x="141511" y="22448"/>
                  </a:lnTo>
                  <a:lnTo>
                    <a:pt x="197035" y="13031"/>
                  </a:lnTo>
                  <a:lnTo>
                    <a:pt x="259011" y="5971"/>
                  </a:lnTo>
                  <a:lnTo>
                    <a:pt x="326315" y="1537"/>
                  </a:lnTo>
                  <a:lnTo>
                    <a:pt x="397824" y="0"/>
                  </a:lnTo>
                  <a:lnTo>
                    <a:pt x="469334" y="1537"/>
                  </a:lnTo>
                  <a:lnTo>
                    <a:pt x="536638" y="5971"/>
                  </a:lnTo>
                  <a:lnTo>
                    <a:pt x="598614" y="13031"/>
                  </a:lnTo>
                  <a:lnTo>
                    <a:pt x="654138" y="22448"/>
                  </a:lnTo>
                  <a:lnTo>
                    <a:pt x="702086" y="33952"/>
                  </a:lnTo>
                  <a:lnTo>
                    <a:pt x="741335" y="47274"/>
                  </a:lnTo>
                  <a:lnTo>
                    <a:pt x="789240" y="78292"/>
                  </a:lnTo>
                  <a:lnTo>
                    <a:pt x="795649" y="95449"/>
                  </a:lnTo>
                  <a:lnTo>
                    <a:pt x="795649" y="477249"/>
                  </a:lnTo>
                  <a:lnTo>
                    <a:pt x="770761" y="510555"/>
                  </a:lnTo>
                  <a:lnTo>
                    <a:pt x="702086" y="538747"/>
                  </a:lnTo>
                  <a:lnTo>
                    <a:pt x="654138" y="550251"/>
                  </a:lnTo>
                  <a:lnTo>
                    <a:pt x="598614" y="559668"/>
                  </a:lnTo>
                  <a:lnTo>
                    <a:pt x="536638" y="566728"/>
                  </a:lnTo>
                  <a:lnTo>
                    <a:pt x="469334" y="571162"/>
                  </a:lnTo>
                  <a:lnTo>
                    <a:pt x="397824" y="572699"/>
                  </a:lnTo>
                  <a:close/>
                </a:path>
              </a:pathLst>
            </a:custGeom>
            <a:solidFill>
              <a:srgbClr val="D4A6BD"/>
            </a:solidFill>
          </p:spPr>
          <p:txBody>
            <a:bodyPr wrap="square" lIns="0" tIns="0" rIns="0" bIns="0" rtlCol="0"/>
            <a:lstStyle/>
            <a:p>
              <a:endParaRPr/>
            </a:p>
          </p:txBody>
        </p:sp>
        <p:sp>
          <p:nvSpPr>
            <p:cNvPr id="45" name="object 45"/>
            <p:cNvSpPr/>
            <p:nvPr/>
          </p:nvSpPr>
          <p:spPr>
            <a:xfrm>
              <a:off x="7906974" y="4007549"/>
              <a:ext cx="795655" cy="572770"/>
            </a:xfrm>
            <a:custGeom>
              <a:avLst/>
              <a:gdLst/>
              <a:ahLst/>
              <a:cxnLst/>
              <a:rect l="l" t="t" r="r" b="b"/>
              <a:pathLst>
                <a:path w="795654" h="572770">
                  <a:moveTo>
                    <a:pt x="795649" y="95449"/>
                  </a:moveTo>
                  <a:lnTo>
                    <a:pt x="789240" y="112607"/>
                  </a:lnTo>
                  <a:lnTo>
                    <a:pt x="770761" y="128755"/>
                  </a:lnTo>
                  <a:lnTo>
                    <a:pt x="702086" y="156947"/>
                  </a:lnTo>
                  <a:lnTo>
                    <a:pt x="654138" y="168451"/>
                  </a:lnTo>
                  <a:lnTo>
                    <a:pt x="598614" y="177868"/>
                  </a:lnTo>
                  <a:lnTo>
                    <a:pt x="536638" y="184928"/>
                  </a:lnTo>
                  <a:lnTo>
                    <a:pt x="469334" y="189362"/>
                  </a:lnTo>
                  <a:lnTo>
                    <a:pt x="397824" y="190899"/>
                  </a:lnTo>
                  <a:lnTo>
                    <a:pt x="326315" y="189362"/>
                  </a:lnTo>
                  <a:lnTo>
                    <a:pt x="259011" y="184928"/>
                  </a:lnTo>
                  <a:lnTo>
                    <a:pt x="197035" y="177868"/>
                  </a:lnTo>
                  <a:lnTo>
                    <a:pt x="141511" y="168451"/>
                  </a:lnTo>
                  <a:lnTo>
                    <a:pt x="93563" y="156947"/>
                  </a:lnTo>
                  <a:lnTo>
                    <a:pt x="54314" y="143625"/>
                  </a:lnTo>
                  <a:lnTo>
                    <a:pt x="6409" y="112607"/>
                  </a:lnTo>
                  <a:lnTo>
                    <a:pt x="0" y="95449"/>
                  </a:lnTo>
                </a:path>
                <a:path w="795654" h="572770">
                  <a:moveTo>
                    <a:pt x="0" y="95449"/>
                  </a:moveTo>
                  <a:lnTo>
                    <a:pt x="6409" y="78292"/>
                  </a:lnTo>
                  <a:lnTo>
                    <a:pt x="24888" y="62144"/>
                  </a:lnTo>
                  <a:lnTo>
                    <a:pt x="93563" y="33952"/>
                  </a:lnTo>
                  <a:lnTo>
                    <a:pt x="141511" y="22448"/>
                  </a:lnTo>
                  <a:lnTo>
                    <a:pt x="197035" y="13031"/>
                  </a:lnTo>
                  <a:lnTo>
                    <a:pt x="259011" y="5971"/>
                  </a:lnTo>
                  <a:lnTo>
                    <a:pt x="326315" y="1537"/>
                  </a:lnTo>
                  <a:lnTo>
                    <a:pt x="397824" y="0"/>
                  </a:lnTo>
                  <a:lnTo>
                    <a:pt x="469334" y="1537"/>
                  </a:lnTo>
                  <a:lnTo>
                    <a:pt x="536638" y="5971"/>
                  </a:lnTo>
                  <a:lnTo>
                    <a:pt x="598614" y="13031"/>
                  </a:lnTo>
                  <a:lnTo>
                    <a:pt x="654138" y="22448"/>
                  </a:lnTo>
                  <a:lnTo>
                    <a:pt x="702086" y="33952"/>
                  </a:lnTo>
                  <a:lnTo>
                    <a:pt x="741335" y="47274"/>
                  </a:lnTo>
                  <a:lnTo>
                    <a:pt x="789240" y="78292"/>
                  </a:lnTo>
                  <a:lnTo>
                    <a:pt x="795649" y="95449"/>
                  </a:lnTo>
                  <a:lnTo>
                    <a:pt x="795649" y="477249"/>
                  </a:lnTo>
                  <a:lnTo>
                    <a:pt x="770761" y="510555"/>
                  </a:lnTo>
                  <a:lnTo>
                    <a:pt x="702086" y="538747"/>
                  </a:lnTo>
                  <a:lnTo>
                    <a:pt x="654138" y="550251"/>
                  </a:lnTo>
                  <a:lnTo>
                    <a:pt x="598614" y="559668"/>
                  </a:lnTo>
                  <a:lnTo>
                    <a:pt x="536638" y="566728"/>
                  </a:lnTo>
                  <a:lnTo>
                    <a:pt x="469334" y="571162"/>
                  </a:lnTo>
                  <a:lnTo>
                    <a:pt x="397824" y="572699"/>
                  </a:lnTo>
                  <a:lnTo>
                    <a:pt x="326315" y="571162"/>
                  </a:lnTo>
                  <a:lnTo>
                    <a:pt x="259011" y="566728"/>
                  </a:lnTo>
                  <a:lnTo>
                    <a:pt x="197035" y="559668"/>
                  </a:lnTo>
                  <a:lnTo>
                    <a:pt x="141511" y="550251"/>
                  </a:lnTo>
                  <a:lnTo>
                    <a:pt x="93563" y="538747"/>
                  </a:lnTo>
                  <a:lnTo>
                    <a:pt x="54314" y="525425"/>
                  </a:lnTo>
                  <a:lnTo>
                    <a:pt x="6409" y="494407"/>
                  </a:lnTo>
                  <a:lnTo>
                    <a:pt x="0" y="477249"/>
                  </a:lnTo>
                  <a:lnTo>
                    <a:pt x="0" y="95449"/>
                  </a:lnTo>
                  <a:close/>
                </a:path>
              </a:pathLst>
            </a:custGeom>
            <a:ln w="9524">
              <a:solidFill>
                <a:srgbClr val="4BA173"/>
              </a:solidFill>
            </a:ln>
          </p:spPr>
          <p:txBody>
            <a:bodyPr wrap="square" lIns="0" tIns="0" rIns="0" bIns="0" rtlCol="0"/>
            <a:lstStyle/>
            <a:p>
              <a:endParaRPr/>
            </a:p>
          </p:txBody>
        </p:sp>
      </p:grpSp>
      <p:sp>
        <p:nvSpPr>
          <p:cNvPr id="46" name="object 46"/>
          <p:cNvSpPr txBox="1"/>
          <p:nvPr/>
        </p:nvSpPr>
        <p:spPr>
          <a:xfrm>
            <a:off x="6565623" y="3371224"/>
            <a:ext cx="2205990" cy="1306195"/>
          </a:xfrm>
          <a:prstGeom prst="rect">
            <a:avLst/>
          </a:prstGeom>
          <a:ln w="9524">
            <a:solidFill>
              <a:srgbClr val="4BA173"/>
            </a:solidFill>
          </a:ln>
        </p:spPr>
        <p:txBody>
          <a:bodyPr vert="horz" wrap="square" lIns="0" tIns="141605" rIns="0" bIns="0" rtlCol="0">
            <a:spAutoFit/>
          </a:bodyPr>
          <a:lstStyle/>
          <a:p>
            <a:pPr marL="99695">
              <a:lnSpc>
                <a:spcPct val="100000"/>
              </a:lnSpc>
              <a:spcBef>
                <a:spcPts val="1115"/>
              </a:spcBef>
            </a:pPr>
            <a:r>
              <a:rPr sz="1400" spc="-80" dirty="0">
                <a:latin typeface="Verdana"/>
                <a:cs typeface="Verdana"/>
              </a:rPr>
              <a:t>Worke</a:t>
            </a:r>
            <a:r>
              <a:rPr sz="1400" spc="-50" dirty="0">
                <a:latin typeface="Verdana"/>
                <a:cs typeface="Verdana"/>
              </a:rPr>
              <a:t>r</a:t>
            </a:r>
            <a:r>
              <a:rPr sz="1400" spc="-150" dirty="0">
                <a:latin typeface="Verdana"/>
                <a:cs typeface="Verdana"/>
              </a:rPr>
              <a:t> </a:t>
            </a:r>
            <a:r>
              <a:rPr sz="1400" spc="-85" dirty="0">
                <a:latin typeface="Verdana"/>
                <a:cs typeface="Verdana"/>
              </a:rPr>
              <a:t>B</a:t>
            </a:r>
            <a:endParaRPr sz="1400">
              <a:latin typeface="Verdana"/>
              <a:cs typeface="Verdana"/>
            </a:endParaRPr>
          </a:p>
          <a:p>
            <a:pPr>
              <a:lnSpc>
                <a:spcPct val="100000"/>
              </a:lnSpc>
            </a:pPr>
            <a:endParaRPr sz="1700">
              <a:latin typeface="Verdana"/>
              <a:cs typeface="Verdana"/>
            </a:endParaRPr>
          </a:p>
          <a:p>
            <a:pPr marL="1448435" marR="170180" indent="99060">
              <a:lnSpc>
                <a:spcPts val="1650"/>
              </a:lnSpc>
              <a:spcBef>
                <a:spcPts val="1150"/>
              </a:spcBef>
            </a:pPr>
            <a:r>
              <a:rPr sz="1400" spc="-80" dirty="0">
                <a:latin typeface="Verdana"/>
                <a:cs typeface="Verdana"/>
              </a:rPr>
              <a:t>Data </a:t>
            </a:r>
            <a:r>
              <a:rPr sz="1400" spc="-75" dirty="0">
                <a:latin typeface="Verdana"/>
                <a:cs typeface="Verdana"/>
              </a:rPr>
              <a:t> </a:t>
            </a:r>
            <a:r>
              <a:rPr sz="1400" spc="-65" dirty="0">
                <a:latin typeface="Verdana"/>
                <a:cs typeface="Verdana"/>
              </a:rPr>
              <a:t>Block</a:t>
            </a:r>
            <a:r>
              <a:rPr sz="1400" spc="-150" dirty="0">
                <a:latin typeface="Verdana"/>
                <a:cs typeface="Verdana"/>
              </a:rPr>
              <a:t> </a:t>
            </a:r>
            <a:r>
              <a:rPr sz="1400" spc="-130" dirty="0">
                <a:latin typeface="Verdana"/>
                <a:cs typeface="Verdana"/>
              </a:rPr>
              <a:t>2</a:t>
            </a:r>
            <a:endParaRPr sz="1400">
              <a:latin typeface="Verdana"/>
              <a:cs typeface="Verdana"/>
            </a:endParaRPr>
          </a:p>
        </p:txBody>
      </p:sp>
      <p:sp>
        <p:nvSpPr>
          <p:cNvPr id="47" name="object 47"/>
          <p:cNvSpPr txBox="1"/>
          <p:nvPr/>
        </p:nvSpPr>
        <p:spPr>
          <a:xfrm>
            <a:off x="391923" y="1736328"/>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140" dirty="0">
                <a:latin typeface="Verdana"/>
                <a:cs typeface="Verdana"/>
              </a:rPr>
              <a:t>3</a:t>
            </a:r>
            <a:endParaRPr sz="1400">
              <a:latin typeface="Verdana"/>
              <a:cs typeface="Verdana"/>
            </a:endParaRPr>
          </a:p>
        </p:txBody>
      </p:sp>
      <p:sp>
        <p:nvSpPr>
          <p:cNvPr id="48" name="object 48"/>
          <p:cNvSpPr txBox="1"/>
          <p:nvPr/>
        </p:nvSpPr>
        <p:spPr>
          <a:xfrm>
            <a:off x="1710100" y="1308799"/>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100" dirty="0">
                <a:latin typeface="Verdana"/>
                <a:cs typeface="Verdana"/>
              </a:rPr>
              <a:t>C</a:t>
            </a:r>
            <a:endParaRPr sz="1400">
              <a:latin typeface="Verdana"/>
              <a:cs typeface="Verdana"/>
            </a:endParaRPr>
          </a:p>
        </p:txBody>
      </p:sp>
      <p:sp>
        <p:nvSpPr>
          <p:cNvPr id="50" name="object 50"/>
          <p:cNvSpPr txBox="1"/>
          <p:nvPr/>
        </p:nvSpPr>
        <p:spPr>
          <a:xfrm>
            <a:off x="391923" y="3262428"/>
            <a:ext cx="1202055" cy="724535"/>
          </a:xfrm>
          <a:prstGeom prst="rect">
            <a:avLst/>
          </a:prstGeom>
          <a:solidFill>
            <a:srgbClr val="63D197"/>
          </a:solidFill>
          <a:ln w="9524">
            <a:solidFill>
              <a:srgbClr val="4BA173"/>
            </a:solidFill>
          </a:ln>
        </p:spPr>
        <p:txBody>
          <a:bodyPr vert="horz" wrap="square" lIns="0" tIns="1905" rIns="0" bIns="0" rtlCol="0">
            <a:spAutoFit/>
          </a:bodyPr>
          <a:lstStyle/>
          <a:p>
            <a:pPr>
              <a:lnSpc>
                <a:spcPct val="100000"/>
              </a:lnSpc>
              <a:spcBef>
                <a:spcPts val="15"/>
              </a:spcBef>
            </a:pPr>
            <a:endParaRPr sz="1700">
              <a:latin typeface="Times New Roman"/>
              <a:cs typeface="Times New Roman"/>
            </a:endParaRPr>
          </a:p>
          <a:p>
            <a:pPr marL="85725">
              <a:lnSpc>
                <a:spcPct val="100000"/>
              </a:lnSpc>
            </a:pPr>
            <a:r>
              <a:rPr sz="1400" spc="-10" dirty="0">
                <a:latin typeface="Verdana"/>
                <a:cs typeface="Verdana"/>
              </a:rPr>
              <a:t>A</a:t>
            </a:r>
            <a:r>
              <a:rPr sz="1400" spc="-5" dirty="0">
                <a:latin typeface="Verdana"/>
                <a:cs typeface="Verdana"/>
              </a:rPr>
              <a:t>M</a:t>
            </a:r>
            <a:r>
              <a:rPr sz="1400" spc="-150" dirty="0">
                <a:latin typeface="Verdana"/>
                <a:cs typeface="Verdana"/>
              </a:rPr>
              <a:t> </a:t>
            </a:r>
            <a:r>
              <a:rPr sz="1400" spc="-65" dirty="0">
                <a:latin typeface="Verdana"/>
                <a:cs typeface="Verdana"/>
              </a:rPr>
              <a:t>4</a:t>
            </a:r>
            <a:endParaRPr sz="1400">
              <a:latin typeface="Verdana"/>
              <a:cs typeface="Verdana"/>
            </a:endParaRPr>
          </a:p>
        </p:txBody>
      </p:sp>
      <p:sp>
        <p:nvSpPr>
          <p:cNvPr id="51" name="object 51"/>
          <p:cNvSpPr txBox="1"/>
          <p:nvPr/>
        </p:nvSpPr>
        <p:spPr>
          <a:xfrm>
            <a:off x="1710100" y="2834900"/>
            <a:ext cx="715645" cy="433070"/>
          </a:xfrm>
          <a:prstGeom prst="rect">
            <a:avLst/>
          </a:prstGeom>
          <a:solidFill>
            <a:srgbClr val="63D197"/>
          </a:solidFill>
          <a:ln w="9524">
            <a:solidFill>
              <a:srgbClr val="4BA173"/>
            </a:solidFill>
          </a:ln>
        </p:spPr>
        <p:txBody>
          <a:bodyPr vert="horz" wrap="square" lIns="0" tIns="104139" rIns="0" bIns="0" rtlCol="0">
            <a:spAutoFit/>
          </a:bodyPr>
          <a:lstStyle/>
          <a:p>
            <a:pPr marL="85725">
              <a:lnSpc>
                <a:spcPct val="100000"/>
              </a:lnSpc>
              <a:spcBef>
                <a:spcPts val="819"/>
              </a:spcBef>
            </a:pPr>
            <a:r>
              <a:rPr sz="1400" spc="15" dirty="0">
                <a:latin typeface="Verdana"/>
                <a:cs typeface="Verdana"/>
              </a:rPr>
              <a:t>N</a:t>
            </a:r>
            <a:r>
              <a:rPr sz="1400" spc="25" dirty="0">
                <a:latin typeface="Verdana"/>
                <a:cs typeface="Verdana"/>
              </a:rPr>
              <a:t>M</a:t>
            </a:r>
            <a:r>
              <a:rPr sz="1400" spc="-145" dirty="0">
                <a:latin typeface="Verdana"/>
                <a:cs typeface="Verdana"/>
              </a:rPr>
              <a:t> </a:t>
            </a:r>
            <a:r>
              <a:rPr sz="1400" spc="-55" dirty="0">
                <a:latin typeface="Verdana"/>
                <a:cs typeface="Verdana"/>
              </a:rPr>
              <a:t>D</a:t>
            </a:r>
            <a:endParaRPr sz="1400">
              <a:latin typeface="Verdana"/>
              <a:cs typeface="Verdana"/>
            </a:endParaRPr>
          </a:p>
        </p:txBody>
      </p:sp>
      <p:grpSp>
        <p:nvGrpSpPr>
          <p:cNvPr id="53" name="object 53"/>
          <p:cNvGrpSpPr/>
          <p:nvPr/>
        </p:nvGrpSpPr>
        <p:grpSpPr>
          <a:xfrm>
            <a:off x="2529164" y="1599254"/>
            <a:ext cx="561743" cy="2032116"/>
            <a:chOff x="2529164" y="1599254"/>
            <a:chExt cx="561743" cy="2032116"/>
          </a:xfrm>
        </p:grpSpPr>
        <p:sp>
          <p:nvSpPr>
            <p:cNvPr id="54" name="object 54"/>
            <p:cNvSpPr/>
            <p:nvPr/>
          </p:nvSpPr>
          <p:spPr>
            <a:xfrm>
              <a:off x="2541686" y="1862258"/>
              <a:ext cx="523875" cy="1119505"/>
            </a:xfrm>
            <a:custGeom>
              <a:avLst/>
              <a:gdLst/>
              <a:ahLst/>
              <a:cxnLst/>
              <a:rect l="l" t="t" r="r" b="b"/>
              <a:pathLst>
                <a:path w="523875" h="1119505">
                  <a:moveTo>
                    <a:pt x="0" y="0"/>
                  </a:moveTo>
                  <a:lnTo>
                    <a:pt x="523871" y="1119139"/>
                  </a:lnTo>
                </a:path>
              </a:pathLst>
            </a:custGeom>
            <a:ln w="9524">
              <a:solidFill>
                <a:srgbClr val="4BA173"/>
              </a:solidFill>
            </a:ln>
          </p:spPr>
          <p:txBody>
            <a:bodyPr wrap="square" lIns="0" tIns="0" rIns="0" bIns="0" rtlCol="0"/>
            <a:lstStyle/>
            <a:p>
              <a:endParaRPr/>
            </a:p>
          </p:txBody>
        </p:sp>
        <p:sp>
          <p:nvSpPr>
            <p:cNvPr id="55" name="object 55"/>
            <p:cNvSpPr/>
            <p:nvPr/>
          </p:nvSpPr>
          <p:spPr>
            <a:xfrm>
              <a:off x="3051308" y="2974728"/>
              <a:ext cx="33020" cy="46355"/>
            </a:xfrm>
            <a:custGeom>
              <a:avLst/>
              <a:gdLst/>
              <a:ahLst/>
              <a:cxnLst/>
              <a:rect l="l" t="t" r="r" b="b"/>
              <a:pathLst>
                <a:path w="33019" h="46355">
                  <a:moveTo>
                    <a:pt x="32574" y="45818"/>
                  </a:moveTo>
                  <a:lnTo>
                    <a:pt x="0" y="13339"/>
                  </a:lnTo>
                  <a:lnTo>
                    <a:pt x="28497" y="0"/>
                  </a:lnTo>
                  <a:lnTo>
                    <a:pt x="32574" y="45818"/>
                  </a:lnTo>
                  <a:close/>
                </a:path>
              </a:pathLst>
            </a:custGeom>
            <a:solidFill>
              <a:srgbClr val="4BA173"/>
            </a:solidFill>
          </p:spPr>
          <p:txBody>
            <a:bodyPr wrap="square" lIns="0" tIns="0" rIns="0" bIns="0" rtlCol="0"/>
            <a:lstStyle/>
            <a:p>
              <a:endParaRPr/>
            </a:p>
          </p:txBody>
        </p:sp>
        <p:sp>
          <p:nvSpPr>
            <p:cNvPr id="56" name="object 56"/>
            <p:cNvSpPr/>
            <p:nvPr/>
          </p:nvSpPr>
          <p:spPr>
            <a:xfrm>
              <a:off x="3051308" y="2974728"/>
              <a:ext cx="33020" cy="46355"/>
            </a:xfrm>
            <a:custGeom>
              <a:avLst/>
              <a:gdLst/>
              <a:ahLst/>
              <a:cxnLst/>
              <a:rect l="l" t="t" r="r" b="b"/>
              <a:pathLst>
                <a:path w="33019" h="46355">
                  <a:moveTo>
                    <a:pt x="0" y="13339"/>
                  </a:moveTo>
                  <a:lnTo>
                    <a:pt x="32574" y="45818"/>
                  </a:lnTo>
                  <a:lnTo>
                    <a:pt x="28497" y="0"/>
                  </a:lnTo>
                  <a:lnTo>
                    <a:pt x="0" y="13339"/>
                  </a:lnTo>
                  <a:close/>
                </a:path>
              </a:pathLst>
            </a:custGeom>
            <a:ln w="9524">
              <a:solidFill>
                <a:srgbClr val="4BA173"/>
              </a:solidFill>
            </a:ln>
          </p:spPr>
          <p:txBody>
            <a:bodyPr wrap="square" lIns="0" tIns="0" rIns="0" bIns="0" rtlCol="0"/>
            <a:lstStyle/>
            <a:p>
              <a:endParaRPr/>
            </a:p>
          </p:txBody>
        </p:sp>
        <p:sp>
          <p:nvSpPr>
            <p:cNvPr id="57" name="object 57"/>
            <p:cNvSpPr/>
            <p:nvPr/>
          </p:nvSpPr>
          <p:spPr>
            <a:xfrm>
              <a:off x="2587352" y="1636141"/>
              <a:ext cx="503555" cy="986790"/>
            </a:xfrm>
            <a:custGeom>
              <a:avLst/>
              <a:gdLst/>
              <a:ahLst/>
              <a:cxnLst/>
              <a:rect l="l" t="t" r="r" b="b"/>
              <a:pathLst>
                <a:path w="503555" h="986789">
                  <a:moveTo>
                    <a:pt x="502936" y="986188"/>
                  </a:moveTo>
                  <a:lnTo>
                    <a:pt x="0" y="0"/>
                  </a:lnTo>
                </a:path>
              </a:pathLst>
            </a:custGeom>
            <a:ln w="9524">
              <a:solidFill>
                <a:srgbClr val="4BA173"/>
              </a:solidFill>
            </a:ln>
          </p:spPr>
          <p:txBody>
            <a:bodyPr wrap="square" lIns="0" tIns="0" rIns="0" bIns="0" rtlCol="0"/>
            <a:lstStyle/>
            <a:p>
              <a:endParaRPr/>
            </a:p>
          </p:txBody>
        </p:sp>
        <p:sp>
          <p:nvSpPr>
            <p:cNvPr id="58" name="object 58"/>
            <p:cNvSpPr/>
            <p:nvPr/>
          </p:nvSpPr>
          <p:spPr>
            <a:xfrm>
              <a:off x="2560751" y="1599254"/>
              <a:ext cx="33655" cy="45720"/>
            </a:xfrm>
            <a:custGeom>
              <a:avLst/>
              <a:gdLst/>
              <a:ahLst/>
              <a:cxnLst/>
              <a:rect l="l" t="t" r="r" b="b"/>
              <a:pathLst>
                <a:path w="33655" h="45719">
                  <a:moveTo>
                    <a:pt x="5622" y="45654"/>
                  </a:moveTo>
                  <a:lnTo>
                    <a:pt x="0" y="0"/>
                  </a:lnTo>
                  <a:lnTo>
                    <a:pt x="33652" y="31359"/>
                  </a:lnTo>
                  <a:lnTo>
                    <a:pt x="5622" y="45654"/>
                  </a:lnTo>
                  <a:close/>
                </a:path>
              </a:pathLst>
            </a:custGeom>
            <a:solidFill>
              <a:srgbClr val="4BA173"/>
            </a:solidFill>
          </p:spPr>
          <p:txBody>
            <a:bodyPr wrap="square" lIns="0" tIns="0" rIns="0" bIns="0" rtlCol="0"/>
            <a:lstStyle/>
            <a:p>
              <a:endParaRPr/>
            </a:p>
          </p:txBody>
        </p:sp>
        <p:sp>
          <p:nvSpPr>
            <p:cNvPr id="59" name="object 59"/>
            <p:cNvSpPr/>
            <p:nvPr/>
          </p:nvSpPr>
          <p:spPr>
            <a:xfrm>
              <a:off x="2560751" y="1599254"/>
              <a:ext cx="33655" cy="45720"/>
            </a:xfrm>
            <a:custGeom>
              <a:avLst/>
              <a:gdLst/>
              <a:ahLst/>
              <a:cxnLst/>
              <a:rect l="l" t="t" r="r" b="b"/>
              <a:pathLst>
                <a:path w="33655" h="45719">
                  <a:moveTo>
                    <a:pt x="33652" y="31359"/>
                  </a:moveTo>
                  <a:lnTo>
                    <a:pt x="0" y="0"/>
                  </a:lnTo>
                  <a:lnTo>
                    <a:pt x="5622" y="45654"/>
                  </a:lnTo>
                  <a:lnTo>
                    <a:pt x="33652" y="31359"/>
                  </a:lnTo>
                  <a:close/>
                </a:path>
              </a:pathLst>
            </a:custGeom>
            <a:ln w="9524">
              <a:solidFill>
                <a:srgbClr val="4BA173"/>
              </a:solidFill>
            </a:ln>
          </p:spPr>
          <p:txBody>
            <a:bodyPr wrap="square" lIns="0" tIns="0" rIns="0" bIns="0" rtlCol="0"/>
            <a:lstStyle/>
            <a:p>
              <a:endParaRPr/>
            </a:p>
          </p:txBody>
        </p:sp>
        <p:sp>
          <p:nvSpPr>
            <p:cNvPr id="60" name="object 60"/>
            <p:cNvSpPr/>
            <p:nvPr/>
          </p:nvSpPr>
          <p:spPr>
            <a:xfrm>
              <a:off x="2565063" y="3033125"/>
              <a:ext cx="525145" cy="352425"/>
            </a:xfrm>
            <a:custGeom>
              <a:avLst/>
              <a:gdLst/>
              <a:ahLst/>
              <a:cxnLst/>
              <a:rect l="l" t="t" r="r" b="b"/>
              <a:pathLst>
                <a:path w="525144" h="352425">
                  <a:moveTo>
                    <a:pt x="524636" y="0"/>
                  </a:moveTo>
                  <a:lnTo>
                    <a:pt x="0" y="351866"/>
                  </a:lnTo>
                </a:path>
              </a:pathLst>
            </a:custGeom>
            <a:ln w="9524">
              <a:solidFill>
                <a:srgbClr val="4BA173"/>
              </a:solidFill>
            </a:ln>
          </p:spPr>
          <p:txBody>
            <a:bodyPr wrap="square" lIns="0" tIns="0" rIns="0" bIns="0" rtlCol="0"/>
            <a:lstStyle/>
            <a:p>
              <a:endParaRPr/>
            </a:p>
          </p:txBody>
        </p:sp>
        <p:sp>
          <p:nvSpPr>
            <p:cNvPr id="61" name="object 61"/>
            <p:cNvSpPr/>
            <p:nvPr/>
          </p:nvSpPr>
          <p:spPr>
            <a:xfrm>
              <a:off x="2529164" y="3371925"/>
              <a:ext cx="45085" cy="37465"/>
            </a:xfrm>
            <a:custGeom>
              <a:avLst/>
              <a:gdLst/>
              <a:ahLst/>
              <a:cxnLst/>
              <a:rect l="l" t="t" r="r" b="b"/>
              <a:pathLst>
                <a:path w="45085" h="37464">
                  <a:moveTo>
                    <a:pt x="0" y="37142"/>
                  </a:moveTo>
                  <a:lnTo>
                    <a:pt x="27135" y="0"/>
                  </a:lnTo>
                  <a:lnTo>
                    <a:pt x="44662" y="26132"/>
                  </a:lnTo>
                  <a:lnTo>
                    <a:pt x="0" y="37142"/>
                  </a:lnTo>
                  <a:close/>
                </a:path>
              </a:pathLst>
            </a:custGeom>
            <a:solidFill>
              <a:srgbClr val="4BA173"/>
            </a:solidFill>
          </p:spPr>
          <p:txBody>
            <a:bodyPr wrap="square" lIns="0" tIns="0" rIns="0" bIns="0" rtlCol="0"/>
            <a:lstStyle/>
            <a:p>
              <a:endParaRPr/>
            </a:p>
          </p:txBody>
        </p:sp>
        <p:sp>
          <p:nvSpPr>
            <p:cNvPr id="62" name="object 62"/>
            <p:cNvSpPr/>
            <p:nvPr/>
          </p:nvSpPr>
          <p:spPr>
            <a:xfrm>
              <a:off x="2529164" y="3371925"/>
              <a:ext cx="45085" cy="37465"/>
            </a:xfrm>
            <a:custGeom>
              <a:avLst/>
              <a:gdLst/>
              <a:ahLst/>
              <a:cxnLst/>
              <a:rect l="l" t="t" r="r" b="b"/>
              <a:pathLst>
                <a:path w="45085" h="37464">
                  <a:moveTo>
                    <a:pt x="27135" y="0"/>
                  </a:moveTo>
                  <a:lnTo>
                    <a:pt x="0" y="37142"/>
                  </a:lnTo>
                  <a:lnTo>
                    <a:pt x="44662" y="26132"/>
                  </a:lnTo>
                  <a:lnTo>
                    <a:pt x="27135" y="0"/>
                  </a:lnTo>
                  <a:close/>
                </a:path>
              </a:pathLst>
            </a:custGeom>
            <a:ln w="9524">
              <a:solidFill>
                <a:srgbClr val="4BA173"/>
              </a:solidFill>
            </a:ln>
          </p:spPr>
          <p:txBody>
            <a:bodyPr wrap="square" lIns="0" tIns="0" rIns="0" bIns="0" rtlCol="0"/>
            <a:lstStyle/>
            <a:p>
              <a:endParaRPr/>
            </a:p>
          </p:txBody>
        </p:sp>
        <p:sp>
          <p:nvSpPr>
            <p:cNvPr id="63" name="object 63"/>
            <p:cNvSpPr/>
            <p:nvPr/>
          </p:nvSpPr>
          <p:spPr>
            <a:xfrm>
              <a:off x="2539537" y="3299900"/>
              <a:ext cx="481330" cy="331470"/>
            </a:xfrm>
            <a:custGeom>
              <a:avLst/>
              <a:gdLst/>
              <a:ahLst/>
              <a:cxnLst/>
              <a:rect l="l" t="t" r="r" b="b"/>
              <a:pathLst>
                <a:path w="481330" h="331470">
                  <a:moveTo>
                    <a:pt x="0" y="331199"/>
                  </a:moveTo>
                  <a:lnTo>
                    <a:pt x="481222" y="0"/>
                  </a:lnTo>
                </a:path>
              </a:pathLst>
            </a:custGeom>
            <a:ln w="9524">
              <a:solidFill>
                <a:srgbClr val="4BA173"/>
              </a:solidFill>
            </a:ln>
          </p:spPr>
          <p:txBody>
            <a:bodyPr wrap="square" lIns="0" tIns="0" rIns="0" bIns="0" rtlCol="0"/>
            <a:lstStyle/>
            <a:p>
              <a:endParaRPr/>
            </a:p>
          </p:txBody>
        </p:sp>
        <p:sp>
          <p:nvSpPr>
            <p:cNvPr id="64" name="object 64"/>
            <p:cNvSpPr/>
            <p:nvPr/>
          </p:nvSpPr>
          <p:spPr>
            <a:xfrm>
              <a:off x="3011840" y="3275394"/>
              <a:ext cx="45085" cy="37465"/>
            </a:xfrm>
            <a:custGeom>
              <a:avLst/>
              <a:gdLst/>
              <a:ahLst/>
              <a:cxnLst/>
              <a:rect l="l" t="t" r="r" b="b"/>
              <a:pathLst>
                <a:path w="45085" h="37464">
                  <a:moveTo>
                    <a:pt x="17839" y="37466"/>
                  </a:moveTo>
                  <a:lnTo>
                    <a:pt x="0" y="11546"/>
                  </a:lnTo>
                  <a:lnTo>
                    <a:pt x="44526" y="0"/>
                  </a:lnTo>
                  <a:lnTo>
                    <a:pt x="17839" y="37466"/>
                  </a:lnTo>
                  <a:close/>
                </a:path>
              </a:pathLst>
            </a:custGeom>
            <a:solidFill>
              <a:srgbClr val="4BA173"/>
            </a:solidFill>
          </p:spPr>
          <p:txBody>
            <a:bodyPr wrap="square" lIns="0" tIns="0" rIns="0" bIns="0" rtlCol="0"/>
            <a:lstStyle/>
            <a:p>
              <a:endParaRPr/>
            </a:p>
          </p:txBody>
        </p:sp>
        <p:sp>
          <p:nvSpPr>
            <p:cNvPr id="65" name="object 65"/>
            <p:cNvSpPr/>
            <p:nvPr/>
          </p:nvSpPr>
          <p:spPr>
            <a:xfrm>
              <a:off x="3011840" y="3275394"/>
              <a:ext cx="45085" cy="37465"/>
            </a:xfrm>
            <a:custGeom>
              <a:avLst/>
              <a:gdLst/>
              <a:ahLst/>
              <a:cxnLst/>
              <a:rect l="l" t="t" r="r" b="b"/>
              <a:pathLst>
                <a:path w="45085" h="37464">
                  <a:moveTo>
                    <a:pt x="17839" y="37466"/>
                  </a:moveTo>
                  <a:lnTo>
                    <a:pt x="44526" y="0"/>
                  </a:lnTo>
                  <a:lnTo>
                    <a:pt x="0" y="11546"/>
                  </a:lnTo>
                  <a:lnTo>
                    <a:pt x="17839" y="37466"/>
                  </a:lnTo>
                  <a:close/>
                </a:path>
              </a:pathLst>
            </a:custGeom>
            <a:ln w="9524">
              <a:solidFill>
                <a:srgbClr val="4BA173"/>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00550" y="633108"/>
            <a:ext cx="5183569" cy="308074"/>
          </a:xfrm>
          <a:prstGeom prst="rect">
            <a:avLst/>
          </a:prstGeom>
        </p:spPr>
      </p:pic>
      <p:pic>
        <p:nvPicPr>
          <p:cNvPr id="3" name="object 3"/>
          <p:cNvPicPr/>
          <p:nvPr/>
        </p:nvPicPr>
        <p:blipFill>
          <a:blip r:embed="rId3" cstate="print"/>
          <a:stretch>
            <a:fillRect/>
          </a:stretch>
        </p:blipFill>
        <p:spPr>
          <a:xfrm>
            <a:off x="421237" y="1504032"/>
            <a:ext cx="3768798" cy="209996"/>
          </a:xfrm>
          <a:prstGeom prst="rect">
            <a:avLst/>
          </a:prstGeom>
        </p:spPr>
      </p:pic>
      <p:sp>
        <p:nvSpPr>
          <p:cNvPr id="4" name="object 4"/>
          <p:cNvSpPr/>
          <p:nvPr/>
        </p:nvSpPr>
        <p:spPr>
          <a:xfrm>
            <a:off x="564291" y="219347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5" name="object 5"/>
          <p:cNvPicPr/>
          <p:nvPr/>
        </p:nvPicPr>
        <p:blipFill>
          <a:blip r:embed="rId4" cstate="print"/>
          <a:stretch>
            <a:fillRect/>
          </a:stretch>
        </p:blipFill>
        <p:spPr>
          <a:xfrm>
            <a:off x="872484" y="2103732"/>
            <a:ext cx="1692276" cy="155227"/>
          </a:xfrm>
          <a:prstGeom prst="rect">
            <a:avLst/>
          </a:prstGeom>
        </p:spPr>
      </p:pic>
      <p:sp>
        <p:nvSpPr>
          <p:cNvPr id="6" name="object 6"/>
          <p:cNvSpPr/>
          <p:nvPr/>
        </p:nvSpPr>
        <p:spPr>
          <a:xfrm>
            <a:off x="564291" y="25078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7" name="object 7"/>
          <p:cNvPicPr/>
          <p:nvPr/>
        </p:nvPicPr>
        <p:blipFill>
          <a:blip r:embed="rId5" cstate="print"/>
          <a:stretch>
            <a:fillRect/>
          </a:stretch>
        </p:blipFill>
        <p:spPr>
          <a:xfrm>
            <a:off x="872484" y="2418057"/>
            <a:ext cx="1479459" cy="197346"/>
          </a:xfrm>
          <a:prstGeom prst="rect">
            <a:avLst/>
          </a:prstGeom>
        </p:spPr>
      </p:pic>
      <p:pic>
        <p:nvPicPr>
          <p:cNvPr id="8" name="object 8"/>
          <p:cNvPicPr/>
          <p:nvPr/>
        </p:nvPicPr>
        <p:blipFill>
          <a:blip r:embed="rId6" cstate="print"/>
          <a:stretch>
            <a:fillRect/>
          </a:stretch>
        </p:blipFill>
        <p:spPr>
          <a:xfrm>
            <a:off x="421237" y="2951832"/>
            <a:ext cx="1940298" cy="209996"/>
          </a:xfrm>
          <a:prstGeom prst="rect">
            <a:avLst/>
          </a:prstGeom>
        </p:spPr>
      </p:pic>
      <p:sp>
        <p:nvSpPr>
          <p:cNvPr id="9" name="object 9"/>
          <p:cNvSpPr/>
          <p:nvPr/>
        </p:nvSpPr>
        <p:spPr>
          <a:xfrm>
            <a:off x="564291" y="364127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0" name="object 10"/>
          <p:cNvPicPr/>
          <p:nvPr/>
        </p:nvPicPr>
        <p:blipFill>
          <a:blip r:embed="rId7" cstate="print"/>
          <a:stretch>
            <a:fillRect/>
          </a:stretch>
        </p:blipFill>
        <p:spPr>
          <a:xfrm>
            <a:off x="872484" y="3551532"/>
            <a:ext cx="1535914" cy="155227"/>
          </a:xfrm>
          <a:prstGeom prst="rect">
            <a:avLst/>
          </a:prstGeom>
        </p:spPr>
      </p:pic>
      <p:sp>
        <p:nvSpPr>
          <p:cNvPr id="11" name="object 11"/>
          <p:cNvSpPr/>
          <p:nvPr/>
        </p:nvSpPr>
        <p:spPr>
          <a:xfrm>
            <a:off x="564291" y="39556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2" name="object 12"/>
          <p:cNvPicPr/>
          <p:nvPr/>
        </p:nvPicPr>
        <p:blipFill>
          <a:blip r:embed="rId8" cstate="print"/>
          <a:stretch>
            <a:fillRect/>
          </a:stretch>
        </p:blipFill>
        <p:spPr>
          <a:xfrm>
            <a:off x="872484" y="3863624"/>
            <a:ext cx="6756447" cy="199578"/>
          </a:xfrm>
          <a:prstGeom prst="rect">
            <a:avLst/>
          </a:prstGeom>
        </p:spPr>
      </p:pic>
      <p:sp>
        <p:nvSpPr>
          <p:cNvPr id="13" name="object 13"/>
          <p:cNvSpPr/>
          <p:nvPr/>
        </p:nvSpPr>
        <p:spPr>
          <a:xfrm>
            <a:off x="564291" y="42699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4" name="object 14"/>
          <p:cNvPicPr/>
          <p:nvPr/>
        </p:nvPicPr>
        <p:blipFill>
          <a:blip r:embed="rId9" cstate="print"/>
          <a:stretch>
            <a:fillRect/>
          </a:stretch>
        </p:blipFill>
        <p:spPr>
          <a:xfrm>
            <a:off x="866233" y="4177800"/>
            <a:ext cx="3228780" cy="197048"/>
          </a:xfrm>
          <a:prstGeom prst="rect">
            <a:avLst/>
          </a:prstGeom>
        </p:spPr>
      </p:pic>
      <p:sp>
        <p:nvSpPr>
          <p:cNvPr id="15" name="object 15"/>
          <p:cNvSpPr/>
          <p:nvPr/>
        </p:nvSpPr>
        <p:spPr>
          <a:xfrm>
            <a:off x="564291" y="458425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6" name="object 16"/>
          <p:cNvPicPr/>
          <p:nvPr/>
        </p:nvPicPr>
        <p:blipFill>
          <a:blip r:embed="rId10" cstate="print"/>
          <a:stretch>
            <a:fillRect/>
          </a:stretch>
        </p:blipFill>
        <p:spPr>
          <a:xfrm>
            <a:off x="863257" y="4492274"/>
            <a:ext cx="2303872" cy="199578"/>
          </a:xfrm>
          <a:prstGeom prst="rect">
            <a:avLst/>
          </a:prstGeom>
        </p:spPr>
      </p:pic>
      <p:pic>
        <p:nvPicPr>
          <p:cNvPr id="18" name="Picture 17">
            <a:extLst>
              <a:ext uri="{FF2B5EF4-FFF2-40B4-BE49-F238E27FC236}">
                <a16:creationId xmlns:a16="http://schemas.microsoft.com/office/drawing/2014/main" id="{5AEB3F1E-ABED-2C06-E349-A8C556DAD545}"/>
              </a:ext>
            </a:extLst>
          </p:cNvPr>
          <p:cNvPicPr>
            <a:picLocks noChangeAspect="1"/>
          </p:cNvPicPr>
          <p:nvPr/>
        </p:nvPicPr>
        <p:blipFill>
          <a:blip r:embed="rId11"/>
          <a:stretch>
            <a:fillRect/>
          </a:stretch>
        </p:blipFill>
        <p:spPr>
          <a:xfrm>
            <a:off x="0" y="328315"/>
            <a:ext cx="9144000" cy="448686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E730E-B10E-EBC2-3AE4-6160A95FAE4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6D3E36E8-7370-55CA-27BE-ABA91304DAE6}"/>
              </a:ext>
            </a:extLst>
          </p:cNvPr>
          <p:cNvSpPr txBox="1">
            <a:spLocks noGrp="1"/>
          </p:cNvSpPr>
          <p:nvPr>
            <p:ph type="title"/>
          </p:nvPr>
        </p:nvSpPr>
        <p:spPr>
          <a:xfrm>
            <a:off x="867251" y="151459"/>
            <a:ext cx="4243388" cy="380873"/>
          </a:xfrm>
          <a:prstGeom prst="rect">
            <a:avLst/>
          </a:prstGeom>
        </p:spPr>
        <p:txBody>
          <a:bodyPr vert="horz" wrap="square" lIns="0" tIns="11430" rIns="0" bIns="0" rtlCol="0">
            <a:spAutoFit/>
          </a:bodyPr>
          <a:lstStyle/>
          <a:p>
            <a:pPr marL="11430">
              <a:spcBef>
                <a:spcPts val="90"/>
              </a:spcBef>
            </a:pPr>
            <a:r>
              <a:rPr lang="en-US" sz="2400" spc="-9" dirty="0">
                <a:latin typeface="Trebuchet MS" panose="020B0603020202020204" pitchFamily="34" charset="0"/>
              </a:rPr>
              <a:t>YARN Scheduler Policies</a:t>
            </a:r>
            <a:endParaRPr sz="2400" spc="-5" dirty="0">
              <a:latin typeface="Trebuchet MS" panose="020B0603020202020204" pitchFamily="34" charset="0"/>
            </a:endParaRPr>
          </a:p>
        </p:txBody>
      </p:sp>
      <p:sp>
        <p:nvSpPr>
          <p:cNvPr id="3" name="object 3">
            <a:extLst>
              <a:ext uri="{FF2B5EF4-FFF2-40B4-BE49-F238E27FC236}">
                <a16:creationId xmlns:a16="http://schemas.microsoft.com/office/drawing/2014/main" id="{8C321199-1EE0-FF3F-499C-0C732E526FDA}"/>
              </a:ext>
            </a:extLst>
          </p:cNvPr>
          <p:cNvSpPr txBox="1"/>
          <p:nvPr/>
        </p:nvSpPr>
        <p:spPr>
          <a:xfrm>
            <a:off x="837059" y="645572"/>
            <a:ext cx="7090028" cy="960519"/>
          </a:xfrm>
          <a:prstGeom prst="rect">
            <a:avLst/>
          </a:prstGeom>
        </p:spPr>
        <p:txBody>
          <a:bodyPr vert="horz" wrap="square" lIns="0" tIns="11430" rIns="0" bIns="0" rtlCol="0">
            <a:spAutoFit/>
          </a:bodyPr>
          <a:lstStyle/>
          <a:p>
            <a:pPr marL="410337" indent="-399479">
              <a:spcBef>
                <a:spcPts val="90"/>
              </a:spcBef>
              <a:buChar char="●"/>
              <a:tabLst>
                <a:tab pos="410337" algn="l"/>
                <a:tab pos="410909" algn="l"/>
              </a:tabLst>
            </a:pPr>
            <a:r>
              <a:rPr lang="en-US" sz="2000" b="1" spc="-63" dirty="0">
                <a:latin typeface="Arial"/>
                <a:cs typeface="Arial"/>
              </a:rPr>
              <a:t>FIFO Scheduler </a:t>
            </a:r>
          </a:p>
          <a:p>
            <a:pPr marL="410337" indent="-399479">
              <a:spcBef>
                <a:spcPts val="90"/>
              </a:spcBef>
              <a:buChar char="●"/>
              <a:tabLst>
                <a:tab pos="410337" algn="l"/>
                <a:tab pos="410909" algn="l"/>
              </a:tabLst>
            </a:pPr>
            <a:r>
              <a:rPr lang="en-US" sz="2000" b="1" spc="-63" dirty="0">
                <a:latin typeface="Arial"/>
                <a:cs typeface="Arial"/>
              </a:rPr>
              <a:t>Capacity Scheduler </a:t>
            </a:r>
          </a:p>
          <a:p>
            <a:pPr marL="410337" indent="-399479">
              <a:spcBef>
                <a:spcPts val="90"/>
              </a:spcBef>
              <a:buChar char="●"/>
              <a:tabLst>
                <a:tab pos="410337" algn="l"/>
                <a:tab pos="410909" algn="l"/>
              </a:tabLst>
            </a:pPr>
            <a:r>
              <a:rPr lang="en-US" sz="2000" b="1" spc="-63" dirty="0">
                <a:latin typeface="Arial"/>
                <a:cs typeface="Arial"/>
              </a:rPr>
              <a:t>Fair Scheduler</a:t>
            </a:r>
            <a:endParaRPr sz="2000" dirty="0">
              <a:latin typeface="Georgia"/>
              <a:cs typeface="Georgia"/>
            </a:endParaRPr>
          </a:p>
        </p:txBody>
      </p:sp>
      <p:pic>
        <p:nvPicPr>
          <p:cNvPr id="7" name="Picture 6">
            <a:extLst>
              <a:ext uri="{FF2B5EF4-FFF2-40B4-BE49-F238E27FC236}">
                <a16:creationId xmlns:a16="http://schemas.microsoft.com/office/drawing/2014/main" id="{9F1FAA0E-B3E5-1268-671A-ED3E63539365}"/>
              </a:ext>
            </a:extLst>
          </p:cNvPr>
          <p:cNvPicPr>
            <a:picLocks noChangeAspect="1"/>
          </p:cNvPicPr>
          <p:nvPr/>
        </p:nvPicPr>
        <p:blipFill>
          <a:blip r:embed="rId3"/>
          <a:stretch>
            <a:fillRect/>
          </a:stretch>
        </p:blipFill>
        <p:spPr>
          <a:xfrm>
            <a:off x="0" y="1874960"/>
            <a:ext cx="3381645" cy="3165086"/>
          </a:xfrm>
          <a:prstGeom prst="rect">
            <a:avLst/>
          </a:prstGeom>
        </p:spPr>
      </p:pic>
      <p:pic>
        <p:nvPicPr>
          <p:cNvPr id="9" name="Picture 8">
            <a:extLst>
              <a:ext uri="{FF2B5EF4-FFF2-40B4-BE49-F238E27FC236}">
                <a16:creationId xmlns:a16="http://schemas.microsoft.com/office/drawing/2014/main" id="{A80FFCEF-538D-231F-FD33-3EAF93F13434}"/>
              </a:ext>
            </a:extLst>
          </p:cNvPr>
          <p:cNvPicPr>
            <a:picLocks noChangeAspect="1"/>
          </p:cNvPicPr>
          <p:nvPr/>
        </p:nvPicPr>
        <p:blipFill>
          <a:blip r:embed="rId4"/>
          <a:stretch>
            <a:fillRect/>
          </a:stretch>
        </p:blipFill>
        <p:spPr>
          <a:xfrm>
            <a:off x="3251425" y="1803640"/>
            <a:ext cx="3123508" cy="3236406"/>
          </a:xfrm>
          <a:prstGeom prst="rect">
            <a:avLst/>
          </a:prstGeom>
        </p:spPr>
      </p:pic>
      <p:pic>
        <p:nvPicPr>
          <p:cNvPr id="11" name="Picture 10">
            <a:extLst>
              <a:ext uri="{FF2B5EF4-FFF2-40B4-BE49-F238E27FC236}">
                <a16:creationId xmlns:a16="http://schemas.microsoft.com/office/drawing/2014/main" id="{5A9974BA-EAA1-22E0-F24E-831CA5C2EC00}"/>
              </a:ext>
            </a:extLst>
          </p:cNvPr>
          <p:cNvPicPr>
            <a:picLocks noChangeAspect="1"/>
          </p:cNvPicPr>
          <p:nvPr/>
        </p:nvPicPr>
        <p:blipFill>
          <a:blip r:embed="rId5"/>
          <a:stretch>
            <a:fillRect/>
          </a:stretch>
        </p:blipFill>
        <p:spPr>
          <a:xfrm>
            <a:off x="6374933" y="1719331"/>
            <a:ext cx="3104308" cy="3236406"/>
          </a:xfrm>
          <a:prstGeom prst="rect">
            <a:avLst/>
          </a:prstGeom>
        </p:spPr>
      </p:pic>
    </p:spTree>
    <p:extLst>
      <p:ext uri="{BB962C8B-B14F-4D97-AF65-F5344CB8AC3E}">
        <p14:creationId xmlns:p14="http://schemas.microsoft.com/office/powerpoint/2010/main" val="3271860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243388"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Programming</a:t>
            </a:r>
            <a:r>
              <a:rPr sz="2400" spc="-86" dirty="0">
                <a:latin typeface="Trebuchet MS" panose="020B0603020202020204" pitchFamily="34" charset="0"/>
              </a:rPr>
              <a:t> </a:t>
            </a:r>
            <a:r>
              <a:rPr sz="2400" spc="-5" dirty="0">
                <a:latin typeface="Trebuchet MS" panose="020B0603020202020204" pitchFamily="34" charset="0"/>
              </a:rPr>
              <a:t>models</a:t>
            </a:r>
          </a:p>
        </p:txBody>
      </p:sp>
      <p:sp>
        <p:nvSpPr>
          <p:cNvPr id="3" name="object 3"/>
          <p:cNvSpPr txBox="1"/>
          <p:nvPr/>
        </p:nvSpPr>
        <p:spPr>
          <a:xfrm>
            <a:off x="879715" y="1111218"/>
            <a:ext cx="7090028" cy="2473754"/>
          </a:xfrm>
          <a:prstGeom prst="rect">
            <a:avLst/>
          </a:prstGeom>
        </p:spPr>
        <p:txBody>
          <a:bodyPr vert="horz" wrap="square" lIns="0" tIns="11430" rIns="0" bIns="0" rtlCol="0">
            <a:spAutoFit/>
          </a:bodyPr>
          <a:lstStyle/>
          <a:p>
            <a:pPr marL="410337" indent="-399479">
              <a:spcBef>
                <a:spcPts val="90"/>
              </a:spcBef>
              <a:buChar char="●"/>
              <a:tabLst>
                <a:tab pos="410337" algn="l"/>
                <a:tab pos="410909" algn="l"/>
              </a:tabLst>
            </a:pPr>
            <a:r>
              <a:rPr sz="2000" b="1" spc="-63" dirty="0">
                <a:latin typeface="Arial"/>
                <a:cs typeface="Arial"/>
              </a:rPr>
              <a:t>YARN</a:t>
            </a:r>
            <a:r>
              <a:rPr sz="2000" b="1" spc="-18" dirty="0">
                <a:latin typeface="Arial"/>
                <a:cs typeface="Arial"/>
              </a:rPr>
              <a:t> </a:t>
            </a:r>
            <a:r>
              <a:rPr sz="2000" b="1" spc="-5" dirty="0">
                <a:latin typeface="Arial"/>
                <a:cs typeface="Arial"/>
              </a:rPr>
              <a:t>is</a:t>
            </a:r>
            <a:r>
              <a:rPr sz="2000" b="1" spc="-23" dirty="0">
                <a:latin typeface="Arial"/>
                <a:cs typeface="Arial"/>
              </a:rPr>
              <a:t> </a:t>
            </a:r>
            <a:r>
              <a:rPr sz="2000" b="1" spc="-5" dirty="0">
                <a:latin typeface="Arial"/>
                <a:cs typeface="Arial"/>
              </a:rPr>
              <a:t>an</a:t>
            </a:r>
            <a:r>
              <a:rPr sz="2000" b="1" spc="-18" dirty="0">
                <a:latin typeface="Arial"/>
                <a:cs typeface="Arial"/>
              </a:rPr>
              <a:t> </a:t>
            </a:r>
            <a:r>
              <a:rPr sz="2000" b="1" spc="-5" dirty="0">
                <a:latin typeface="Arial"/>
                <a:cs typeface="Arial"/>
              </a:rPr>
              <a:t>execution</a:t>
            </a:r>
            <a:r>
              <a:rPr sz="2000" b="1" spc="-18" dirty="0">
                <a:latin typeface="Arial"/>
                <a:cs typeface="Arial"/>
              </a:rPr>
              <a:t> </a:t>
            </a:r>
            <a:r>
              <a:rPr sz="2000" b="1" spc="-5" dirty="0">
                <a:latin typeface="Arial"/>
                <a:cs typeface="Arial"/>
              </a:rPr>
              <a:t>environment</a:t>
            </a:r>
            <a:endParaRPr sz="2000" dirty="0">
              <a:latin typeface="Arial"/>
              <a:cs typeface="Arial"/>
            </a:endParaRPr>
          </a:p>
          <a:p>
            <a:pPr marL="410337" marR="4572" indent="-399479">
              <a:buChar char="●"/>
              <a:tabLst>
                <a:tab pos="410337" algn="l"/>
                <a:tab pos="410909" algn="l"/>
              </a:tabLst>
            </a:pPr>
            <a:r>
              <a:rPr sz="2000" b="1" spc="-63" dirty="0">
                <a:latin typeface="Arial"/>
                <a:cs typeface="Arial"/>
              </a:rPr>
              <a:t>YARN</a:t>
            </a:r>
            <a:r>
              <a:rPr sz="2000" b="1" spc="-23" dirty="0">
                <a:latin typeface="Arial"/>
                <a:cs typeface="Arial"/>
              </a:rPr>
              <a:t> </a:t>
            </a:r>
            <a:r>
              <a:rPr sz="2000" b="1" spc="-5" dirty="0">
                <a:latin typeface="Arial"/>
                <a:cs typeface="Arial"/>
              </a:rPr>
              <a:t>allows</a:t>
            </a:r>
            <a:r>
              <a:rPr sz="2000" b="1" spc="-23" dirty="0">
                <a:latin typeface="Arial"/>
                <a:cs typeface="Arial"/>
              </a:rPr>
              <a:t> </a:t>
            </a:r>
            <a:r>
              <a:rPr sz="2000" b="1" spc="-5" dirty="0">
                <a:latin typeface="Arial"/>
                <a:cs typeface="Arial"/>
              </a:rPr>
              <a:t>different</a:t>
            </a:r>
            <a:r>
              <a:rPr sz="2000" b="1" spc="23" dirty="0">
                <a:latin typeface="Arial"/>
                <a:cs typeface="Arial"/>
              </a:rPr>
              <a:t> </a:t>
            </a:r>
            <a:r>
              <a:rPr sz="2000" b="1" spc="-5" dirty="0">
                <a:solidFill>
                  <a:srgbClr val="0000FF"/>
                </a:solidFill>
                <a:latin typeface="Arial"/>
                <a:cs typeface="Arial"/>
              </a:rPr>
              <a:t>programming</a:t>
            </a:r>
            <a:r>
              <a:rPr sz="2000" b="1" spc="-23" dirty="0">
                <a:solidFill>
                  <a:srgbClr val="0000FF"/>
                </a:solidFill>
                <a:latin typeface="Arial"/>
                <a:cs typeface="Arial"/>
              </a:rPr>
              <a:t> </a:t>
            </a:r>
            <a:r>
              <a:rPr sz="2000" b="1" spc="-5" dirty="0">
                <a:solidFill>
                  <a:srgbClr val="0000FF"/>
                </a:solidFill>
                <a:latin typeface="Arial"/>
                <a:cs typeface="Arial"/>
              </a:rPr>
              <a:t>models </a:t>
            </a:r>
            <a:r>
              <a:rPr sz="2000" b="1" spc="-689" dirty="0">
                <a:solidFill>
                  <a:srgbClr val="0000FF"/>
                </a:solidFill>
                <a:latin typeface="Arial"/>
                <a:cs typeface="Arial"/>
              </a:rPr>
              <a:t> </a:t>
            </a:r>
            <a:r>
              <a:rPr sz="2000" b="1" dirty="0">
                <a:latin typeface="Arial"/>
                <a:cs typeface="Arial"/>
              </a:rPr>
              <a:t>for</a:t>
            </a:r>
            <a:r>
              <a:rPr sz="2000" b="1" spc="-9" dirty="0">
                <a:latin typeface="Arial"/>
                <a:cs typeface="Arial"/>
              </a:rPr>
              <a:t> </a:t>
            </a:r>
            <a:r>
              <a:rPr sz="2000" b="1" spc="-5" dirty="0">
                <a:latin typeface="Arial"/>
                <a:cs typeface="Arial"/>
              </a:rPr>
              <a:t>applications</a:t>
            </a:r>
            <a:endParaRPr sz="2000" dirty="0">
              <a:latin typeface="Arial"/>
              <a:cs typeface="Arial"/>
            </a:endParaRPr>
          </a:p>
          <a:p>
            <a:pPr marL="821817" lvl="1" indent="-399479">
              <a:buFont typeface="Arial MT"/>
              <a:buChar char="○"/>
              <a:tabLst>
                <a:tab pos="821817" algn="l"/>
                <a:tab pos="822389" algn="l"/>
              </a:tabLst>
            </a:pPr>
            <a:r>
              <a:rPr sz="2000" spc="-5" dirty="0">
                <a:latin typeface="Georgia"/>
                <a:cs typeface="Georgia"/>
              </a:rPr>
              <a:t>MapReduce</a:t>
            </a:r>
            <a:endParaRPr sz="2000" dirty="0">
              <a:latin typeface="Georgia"/>
              <a:cs typeface="Georgia"/>
            </a:endParaRPr>
          </a:p>
          <a:p>
            <a:pPr marL="821817" lvl="1" indent="-399479">
              <a:buFont typeface="Arial MT"/>
              <a:buChar char="○"/>
              <a:tabLst>
                <a:tab pos="821817" algn="l"/>
                <a:tab pos="822389" algn="l"/>
              </a:tabLst>
            </a:pPr>
            <a:r>
              <a:rPr sz="2000" spc="-5" dirty="0">
                <a:latin typeface="Georgia"/>
                <a:cs typeface="Georgia"/>
              </a:rPr>
              <a:t>Apache</a:t>
            </a:r>
            <a:r>
              <a:rPr sz="2000" spc="-45" dirty="0">
                <a:latin typeface="Georgia"/>
                <a:cs typeface="Georgia"/>
              </a:rPr>
              <a:t> </a:t>
            </a:r>
            <a:r>
              <a:rPr sz="2000" spc="-5" dirty="0">
                <a:latin typeface="Georgia"/>
                <a:cs typeface="Georgia"/>
              </a:rPr>
              <a:t>Spark</a:t>
            </a:r>
            <a:endParaRPr sz="2000" dirty="0">
              <a:latin typeface="Georgia"/>
              <a:cs typeface="Georgia"/>
            </a:endParaRPr>
          </a:p>
          <a:p>
            <a:pPr marL="821817" lvl="1" indent="-399479">
              <a:buFont typeface="Arial MT"/>
              <a:buChar char="○"/>
              <a:tabLst>
                <a:tab pos="821817" algn="l"/>
                <a:tab pos="822389" algn="l"/>
              </a:tabLst>
            </a:pPr>
            <a:r>
              <a:rPr sz="2000" spc="-5" dirty="0">
                <a:latin typeface="Georgia"/>
                <a:cs typeface="Georgia"/>
              </a:rPr>
              <a:t>Workflows</a:t>
            </a:r>
            <a:endParaRPr sz="2000" dirty="0">
              <a:latin typeface="Georgia"/>
              <a:cs typeface="Georgia"/>
            </a:endParaRPr>
          </a:p>
          <a:p>
            <a:pPr marL="1233297" marR="145161" lvl="2" indent="-399479">
              <a:buFont typeface="Arial"/>
              <a:buChar char="■"/>
              <a:tabLst>
                <a:tab pos="1233297" algn="l"/>
                <a:tab pos="1233869" algn="l"/>
              </a:tabLst>
            </a:pPr>
            <a:r>
              <a:rPr sz="2000" i="1" spc="-5" dirty="0">
                <a:latin typeface="Georgia"/>
                <a:cs typeface="Georgia"/>
              </a:rPr>
              <a:t>E.g.,</a:t>
            </a:r>
            <a:r>
              <a:rPr sz="2000" i="1" spc="-18" dirty="0">
                <a:latin typeface="Georgia"/>
                <a:cs typeface="Georgia"/>
              </a:rPr>
              <a:t> </a:t>
            </a:r>
            <a:r>
              <a:rPr sz="2000" i="1" spc="-5" dirty="0">
                <a:latin typeface="Georgia"/>
                <a:cs typeface="Georgia"/>
              </a:rPr>
              <a:t>Apache</a:t>
            </a:r>
            <a:r>
              <a:rPr sz="2000" i="1" spc="-18" dirty="0">
                <a:latin typeface="Georgia"/>
                <a:cs typeface="Georgia"/>
              </a:rPr>
              <a:t> </a:t>
            </a:r>
            <a:r>
              <a:rPr sz="2000" i="1" spc="-5" dirty="0">
                <a:latin typeface="Georgia"/>
                <a:cs typeface="Georgia"/>
              </a:rPr>
              <a:t>Tez</a:t>
            </a:r>
            <a:r>
              <a:rPr sz="2000" i="1" spc="-18" dirty="0">
                <a:latin typeface="Georgia"/>
                <a:cs typeface="Georgia"/>
              </a:rPr>
              <a:t> </a:t>
            </a:r>
            <a:r>
              <a:rPr sz="2000" i="1" spc="-5" dirty="0">
                <a:latin typeface="Georgia"/>
                <a:cs typeface="Georgia"/>
              </a:rPr>
              <a:t>for</a:t>
            </a:r>
            <a:r>
              <a:rPr sz="2000" i="1" spc="-14" dirty="0">
                <a:latin typeface="Georgia"/>
                <a:cs typeface="Georgia"/>
              </a:rPr>
              <a:t> </a:t>
            </a:r>
            <a:r>
              <a:rPr sz="2000" i="1" spc="-5" dirty="0">
                <a:latin typeface="Georgia"/>
                <a:cs typeface="Georgia"/>
              </a:rPr>
              <a:t>DAG</a:t>
            </a:r>
            <a:r>
              <a:rPr sz="2000" i="1" spc="-18" dirty="0">
                <a:latin typeface="Georgia"/>
                <a:cs typeface="Georgia"/>
              </a:rPr>
              <a:t> </a:t>
            </a:r>
            <a:r>
              <a:rPr sz="2000" i="1" dirty="0">
                <a:latin typeface="Georgia"/>
                <a:cs typeface="Georgia"/>
              </a:rPr>
              <a:t>(direct</a:t>
            </a:r>
            <a:r>
              <a:rPr sz="2000" i="1" spc="-14" dirty="0">
                <a:latin typeface="Georgia"/>
                <a:cs typeface="Georgia"/>
              </a:rPr>
              <a:t> </a:t>
            </a:r>
            <a:r>
              <a:rPr sz="2000" i="1" spc="-5" dirty="0">
                <a:latin typeface="Georgia"/>
                <a:cs typeface="Georgia"/>
              </a:rPr>
              <a:t>acyclic </a:t>
            </a:r>
            <a:r>
              <a:rPr sz="2000" i="1" spc="-594" dirty="0">
                <a:latin typeface="Georgia"/>
                <a:cs typeface="Georgia"/>
              </a:rPr>
              <a:t> </a:t>
            </a:r>
            <a:r>
              <a:rPr sz="2000" i="1" spc="-5" dirty="0">
                <a:latin typeface="Georgia"/>
                <a:cs typeface="Georgia"/>
              </a:rPr>
              <a:t>graph)</a:t>
            </a:r>
            <a:r>
              <a:rPr sz="2000" i="1" spc="-9" dirty="0">
                <a:latin typeface="Georgia"/>
                <a:cs typeface="Georgia"/>
              </a:rPr>
              <a:t> </a:t>
            </a:r>
            <a:r>
              <a:rPr sz="2000" i="1" spc="-5" dirty="0">
                <a:latin typeface="Georgia"/>
                <a:cs typeface="Georgia"/>
              </a:rPr>
              <a:t>of</a:t>
            </a:r>
            <a:r>
              <a:rPr sz="2000" i="1" spc="-9" dirty="0">
                <a:latin typeface="Georgia"/>
                <a:cs typeface="Georgia"/>
              </a:rPr>
              <a:t> </a:t>
            </a:r>
            <a:r>
              <a:rPr sz="2000" i="1" spc="-5" dirty="0">
                <a:latin typeface="Georgia"/>
                <a:cs typeface="Georgia"/>
              </a:rPr>
              <a:t>data</a:t>
            </a:r>
            <a:r>
              <a:rPr sz="2000" i="1" spc="-9" dirty="0">
                <a:latin typeface="Georgia"/>
                <a:cs typeface="Georgia"/>
              </a:rPr>
              <a:t> </a:t>
            </a:r>
            <a:r>
              <a:rPr sz="2000" i="1" spc="-5" dirty="0">
                <a:latin typeface="Georgia"/>
                <a:cs typeface="Georgia"/>
              </a:rPr>
              <a:t>processing</a:t>
            </a:r>
            <a:r>
              <a:rPr sz="2000" i="1" spc="-9" dirty="0">
                <a:latin typeface="Georgia"/>
                <a:cs typeface="Georgia"/>
              </a:rPr>
              <a:t> </a:t>
            </a:r>
            <a:r>
              <a:rPr sz="2000" i="1" spc="-5" dirty="0">
                <a:latin typeface="Georgia"/>
                <a:cs typeface="Georgia"/>
              </a:rPr>
              <a:t>tasks</a:t>
            </a:r>
            <a:endParaRPr sz="2000" dirty="0">
              <a:latin typeface="Georgia"/>
              <a:cs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3695891"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Integration</a:t>
            </a:r>
            <a:r>
              <a:rPr sz="2400" spc="-81" dirty="0">
                <a:latin typeface="Trebuchet MS" panose="020B0603020202020204" pitchFamily="34" charset="0"/>
              </a:rPr>
              <a:t> </a:t>
            </a:r>
            <a:r>
              <a:rPr sz="2400" spc="-5" dirty="0">
                <a:latin typeface="Trebuchet MS" panose="020B0603020202020204" pitchFamily="34" charset="0"/>
              </a:rPr>
              <a:t>models</a:t>
            </a:r>
          </a:p>
        </p:txBody>
      </p:sp>
      <p:sp>
        <p:nvSpPr>
          <p:cNvPr id="3" name="object 3"/>
          <p:cNvSpPr txBox="1"/>
          <p:nvPr/>
        </p:nvSpPr>
        <p:spPr>
          <a:xfrm>
            <a:off x="852085" y="799552"/>
            <a:ext cx="7347203" cy="3204210"/>
          </a:xfrm>
          <a:prstGeom prst="rect">
            <a:avLst/>
          </a:prstGeom>
        </p:spPr>
        <p:txBody>
          <a:bodyPr vert="horz" wrap="square" lIns="0" tIns="11430" rIns="0" bIns="0" rtlCol="0">
            <a:spAutoFit/>
          </a:bodyPr>
          <a:lstStyle/>
          <a:p>
            <a:pPr marL="348044" marR="1029843" indent="-337185">
              <a:spcBef>
                <a:spcPts val="90"/>
              </a:spcBef>
              <a:buChar char="●"/>
              <a:tabLst>
                <a:tab pos="348044" algn="l"/>
                <a:tab pos="348615" algn="l"/>
              </a:tabLst>
            </a:pPr>
            <a:r>
              <a:rPr sz="2160" b="1" spc="-5" dirty="0">
                <a:latin typeface="Arial"/>
                <a:cs typeface="Arial"/>
              </a:rPr>
              <a:t>Using</a:t>
            </a:r>
            <a:r>
              <a:rPr sz="2160" b="1" spc="-23" dirty="0">
                <a:latin typeface="Arial"/>
                <a:cs typeface="Arial"/>
              </a:rPr>
              <a:t> </a:t>
            </a:r>
            <a:r>
              <a:rPr sz="2160" b="1" spc="-5" dirty="0">
                <a:latin typeface="Arial"/>
                <a:cs typeface="Arial"/>
              </a:rPr>
              <a:t>Hadoop</a:t>
            </a:r>
            <a:r>
              <a:rPr sz="2160" b="1" spc="-18" dirty="0">
                <a:latin typeface="Arial"/>
                <a:cs typeface="Arial"/>
              </a:rPr>
              <a:t> </a:t>
            </a:r>
            <a:r>
              <a:rPr sz="2160" b="1" dirty="0">
                <a:latin typeface="Arial"/>
                <a:cs typeface="Arial"/>
              </a:rPr>
              <a:t>for</a:t>
            </a:r>
            <a:r>
              <a:rPr sz="2160" b="1" spc="-18" dirty="0">
                <a:latin typeface="Arial"/>
                <a:cs typeface="Arial"/>
              </a:rPr>
              <a:t> </a:t>
            </a:r>
            <a:r>
              <a:rPr sz="2160" b="1" spc="-5" dirty="0">
                <a:latin typeface="Arial"/>
                <a:cs typeface="Arial"/>
              </a:rPr>
              <a:t>developing</a:t>
            </a:r>
            <a:r>
              <a:rPr sz="2160" b="1" spc="-23" dirty="0">
                <a:latin typeface="Arial"/>
                <a:cs typeface="Arial"/>
              </a:rPr>
              <a:t> </a:t>
            </a:r>
            <a:r>
              <a:rPr sz="2160" b="1" spc="-5" dirty="0">
                <a:latin typeface="Arial"/>
                <a:cs typeface="Arial"/>
              </a:rPr>
              <a:t>large-scale</a:t>
            </a:r>
            <a:r>
              <a:rPr sz="2160" b="1" spc="-23" dirty="0">
                <a:latin typeface="Arial"/>
                <a:cs typeface="Arial"/>
              </a:rPr>
              <a:t> </a:t>
            </a:r>
            <a:r>
              <a:rPr sz="2160" b="1" spc="-5" dirty="0">
                <a:latin typeface="Arial"/>
                <a:cs typeface="Arial"/>
              </a:rPr>
              <a:t>data </a:t>
            </a:r>
            <a:r>
              <a:rPr sz="2160" b="1" spc="-585" dirty="0">
                <a:latin typeface="Arial"/>
                <a:cs typeface="Arial"/>
              </a:rPr>
              <a:t> </a:t>
            </a:r>
            <a:r>
              <a:rPr sz="2160" b="1" spc="-5" dirty="0">
                <a:latin typeface="Arial"/>
                <a:cs typeface="Arial"/>
              </a:rPr>
              <a:t>analysis</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Apache</a:t>
            </a:r>
            <a:r>
              <a:rPr sz="2160" spc="-18" dirty="0">
                <a:latin typeface="Georgia"/>
                <a:cs typeface="Georgia"/>
              </a:rPr>
              <a:t> </a:t>
            </a:r>
            <a:r>
              <a:rPr sz="2160" spc="-5" dirty="0">
                <a:latin typeface="Georgia"/>
                <a:cs typeface="Georgia"/>
              </a:rPr>
              <a:t>Spark,</a:t>
            </a:r>
            <a:r>
              <a:rPr sz="2160" spc="-14" dirty="0">
                <a:latin typeface="Georgia"/>
                <a:cs typeface="Georgia"/>
              </a:rPr>
              <a:t> </a:t>
            </a:r>
            <a:r>
              <a:rPr sz="2160" spc="-5" dirty="0">
                <a:latin typeface="Georgia"/>
                <a:cs typeface="Georgia"/>
              </a:rPr>
              <a:t>HBase,</a:t>
            </a:r>
            <a:r>
              <a:rPr sz="2160" spc="-18" dirty="0">
                <a:latin typeface="Georgia"/>
                <a:cs typeface="Georgia"/>
              </a:rPr>
              <a:t> </a:t>
            </a:r>
            <a:r>
              <a:rPr sz="2160" spc="-5" dirty="0">
                <a:latin typeface="Georgia"/>
                <a:cs typeface="Georgia"/>
              </a:rPr>
              <a:t>Hive,</a:t>
            </a:r>
            <a:r>
              <a:rPr sz="2160" spc="-14" dirty="0">
                <a:latin typeface="Georgia"/>
                <a:cs typeface="Georgia"/>
              </a:rPr>
              <a:t> </a:t>
            </a:r>
            <a:r>
              <a:rPr sz="2160" spc="-5" dirty="0">
                <a:latin typeface="Georgia"/>
                <a:cs typeface="Georgia"/>
              </a:rPr>
              <a:t>Apache</a:t>
            </a:r>
            <a:r>
              <a:rPr sz="2160" spc="-14" dirty="0">
                <a:latin typeface="Georgia"/>
                <a:cs typeface="Georgia"/>
              </a:rPr>
              <a:t> </a:t>
            </a:r>
            <a:r>
              <a:rPr sz="2160" spc="-5" dirty="0">
                <a:latin typeface="Georgia"/>
                <a:cs typeface="Georgia"/>
              </a:rPr>
              <a:t>Tez</a:t>
            </a:r>
            <a:endParaRPr sz="2160">
              <a:latin typeface="Georgia"/>
              <a:cs typeface="Georgia"/>
            </a:endParaRPr>
          </a:p>
          <a:p>
            <a:pPr marL="348044" marR="552641" indent="-337185">
              <a:spcBef>
                <a:spcPts val="432"/>
              </a:spcBef>
              <a:buChar char="●"/>
              <a:tabLst>
                <a:tab pos="348044" algn="l"/>
                <a:tab pos="348615" algn="l"/>
              </a:tabLst>
            </a:pPr>
            <a:r>
              <a:rPr sz="2160" b="1" spc="-5" dirty="0">
                <a:latin typeface="Arial"/>
                <a:cs typeface="Arial"/>
              </a:rPr>
              <a:t>Using Hadoop HDFS as components in </a:t>
            </a:r>
            <a:r>
              <a:rPr sz="2160" b="1" dirty="0">
                <a:latin typeface="Arial"/>
                <a:cs typeface="Arial"/>
              </a:rPr>
              <a:t>a </a:t>
            </a:r>
            <a:r>
              <a:rPr sz="2160" b="1" spc="-5" dirty="0">
                <a:latin typeface="Arial"/>
                <a:cs typeface="Arial"/>
              </a:rPr>
              <a:t>big data </a:t>
            </a:r>
            <a:r>
              <a:rPr sz="2160" b="1" spc="-590" dirty="0">
                <a:latin typeface="Arial"/>
                <a:cs typeface="Arial"/>
              </a:rPr>
              <a:t> </a:t>
            </a:r>
            <a:r>
              <a:rPr sz="2160" b="1" spc="-5" dirty="0">
                <a:latin typeface="Arial"/>
                <a:cs typeface="Arial"/>
              </a:rPr>
              <a:t>system</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Hadoop</a:t>
            </a:r>
            <a:r>
              <a:rPr sz="2160" spc="-14" dirty="0">
                <a:latin typeface="Georgia"/>
                <a:cs typeface="Georgia"/>
              </a:rPr>
              <a:t> </a:t>
            </a:r>
            <a:r>
              <a:rPr sz="2160" spc="-5" dirty="0">
                <a:latin typeface="Georgia"/>
                <a:cs typeface="Georgia"/>
              </a:rPr>
              <a:t>HDFS</a:t>
            </a:r>
            <a:r>
              <a:rPr sz="2160" spc="-14" dirty="0">
                <a:latin typeface="Georgia"/>
                <a:cs typeface="Georgia"/>
              </a:rPr>
              <a:t> </a:t>
            </a:r>
            <a:r>
              <a:rPr sz="2160" spc="-5" dirty="0">
                <a:latin typeface="Georgia"/>
                <a:cs typeface="Georgia"/>
              </a:rPr>
              <a:t>can</a:t>
            </a:r>
            <a:r>
              <a:rPr sz="2160" spc="-9" dirty="0">
                <a:latin typeface="Georgia"/>
                <a:cs typeface="Georgia"/>
              </a:rPr>
              <a:t> </a:t>
            </a:r>
            <a:r>
              <a:rPr sz="2160" spc="-5" dirty="0">
                <a:latin typeface="Georgia"/>
                <a:cs typeface="Georgia"/>
              </a:rPr>
              <a:t>become</a:t>
            </a:r>
            <a:r>
              <a:rPr sz="2160" spc="-14" dirty="0">
                <a:latin typeface="Georgia"/>
                <a:cs typeface="Georgia"/>
              </a:rPr>
              <a:t> </a:t>
            </a:r>
            <a:r>
              <a:rPr sz="2160" spc="-5" dirty="0">
                <a:latin typeface="Georgia"/>
                <a:cs typeface="Georgia"/>
              </a:rPr>
              <a:t>data</a:t>
            </a:r>
            <a:r>
              <a:rPr sz="2160" spc="-9" dirty="0">
                <a:latin typeface="Georgia"/>
                <a:cs typeface="Georgia"/>
              </a:rPr>
              <a:t> </a:t>
            </a:r>
            <a:r>
              <a:rPr sz="2160" spc="-5" dirty="0">
                <a:latin typeface="Georgia"/>
                <a:cs typeface="Georgia"/>
              </a:rPr>
              <a:t>storage</a:t>
            </a:r>
            <a:r>
              <a:rPr sz="2160" spc="41" dirty="0">
                <a:latin typeface="Georgia"/>
                <a:cs typeface="Georgia"/>
              </a:rPr>
              <a:t> </a:t>
            </a:r>
            <a:r>
              <a:rPr sz="2160" dirty="0">
                <a:latin typeface="Times New Roman"/>
                <a:cs typeface="Times New Roman"/>
              </a:rPr>
              <a:t>→</a:t>
            </a:r>
            <a:r>
              <a:rPr sz="2160" spc="-27" dirty="0">
                <a:latin typeface="Times New Roman"/>
                <a:cs typeface="Times New Roman"/>
              </a:rPr>
              <a:t> </a:t>
            </a:r>
            <a:r>
              <a:rPr sz="2160" spc="-5" dirty="0">
                <a:latin typeface="Georgia"/>
                <a:cs typeface="Georgia"/>
              </a:rPr>
              <a:t>storage</a:t>
            </a:r>
            <a:r>
              <a:rPr sz="2160" spc="-14" dirty="0">
                <a:latin typeface="Georgia"/>
                <a:cs typeface="Georgia"/>
              </a:rPr>
              <a:t> </a:t>
            </a:r>
            <a:r>
              <a:rPr sz="2160" spc="-5" dirty="0">
                <a:latin typeface="Georgia"/>
                <a:cs typeface="Georgia"/>
              </a:rPr>
              <a:t>layer</a:t>
            </a:r>
            <a:endParaRPr sz="2160">
              <a:latin typeface="Georgia"/>
              <a:cs typeface="Georgia"/>
            </a:endParaRPr>
          </a:p>
          <a:p>
            <a:pPr marL="562356" marR="39434" lvl="1" indent="-337185">
              <a:spcBef>
                <a:spcPts val="432"/>
              </a:spcBef>
              <a:buFont typeface="Arial MT"/>
              <a:buChar char="○"/>
              <a:tabLst>
                <a:tab pos="562356" algn="l"/>
                <a:tab pos="562928" algn="l"/>
              </a:tabLst>
            </a:pPr>
            <a:r>
              <a:rPr sz="2160" spc="-5" dirty="0">
                <a:latin typeface="Georgia"/>
                <a:cs typeface="Georgia"/>
              </a:rPr>
              <a:t>emerging data lake models, combined batch and stream </a:t>
            </a:r>
            <a:r>
              <a:rPr sz="2160" spc="-509" dirty="0">
                <a:latin typeface="Georgia"/>
                <a:cs typeface="Georgia"/>
              </a:rPr>
              <a:t> </a:t>
            </a:r>
            <a:r>
              <a:rPr sz="2160" spc="-5" dirty="0">
                <a:latin typeface="Georgia"/>
                <a:cs typeface="Georgia"/>
              </a:rPr>
              <a:t>ingestions</a:t>
            </a:r>
            <a:r>
              <a:rPr sz="2160" spc="-14" dirty="0">
                <a:latin typeface="Georgia"/>
                <a:cs typeface="Georgia"/>
              </a:rPr>
              <a:t> </a:t>
            </a:r>
            <a:r>
              <a:rPr sz="2160" spc="-5" dirty="0">
                <a:latin typeface="Georgia"/>
                <a:cs typeface="Georgia"/>
              </a:rPr>
              <a:t>for</a:t>
            </a:r>
            <a:r>
              <a:rPr sz="2160" spc="-9" dirty="0">
                <a:latin typeface="Georgia"/>
                <a:cs typeface="Georgia"/>
              </a:rPr>
              <a:t> </a:t>
            </a:r>
            <a:r>
              <a:rPr sz="2160" spc="-5" dirty="0">
                <a:latin typeface="Georgia"/>
                <a:cs typeface="Georgia"/>
              </a:rPr>
              <a:t>incremental</a:t>
            </a:r>
            <a:r>
              <a:rPr sz="2160" spc="-9" dirty="0">
                <a:latin typeface="Georgia"/>
                <a:cs typeface="Georgia"/>
              </a:rPr>
              <a:t> </a:t>
            </a:r>
            <a:r>
              <a:rPr sz="2160" spc="-5" dirty="0">
                <a:latin typeface="Georgia"/>
                <a:cs typeface="Georgia"/>
              </a:rPr>
              <a:t>data</a:t>
            </a:r>
            <a:r>
              <a:rPr sz="2160" spc="-9" dirty="0">
                <a:latin typeface="Georgia"/>
                <a:cs typeface="Georgia"/>
              </a:rPr>
              <a:t> </a:t>
            </a:r>
            <a:r>
              <a:rPr sz="2160" spc="-5" dirty="0">
                <a:latin typeface="Georgia"/>
                <a:cs typeface="Georgia"/>
              </a:rPr>
              <a:t>processing</a:t>
            </a:r>
            <a:endParaRPr sz="2160">
              <a:latin typeface="Georgia"/>
              <a:cs typeface="Georgia"/>
            </a:endParaRPr>
          </a:p>
          <a:p>
            <a:pPr marL="818387" lvl="2" indent="-387477">
              <a:spcBef>
                <a:spcPts val="374"/>
              </a:spcBef>
              <a:buFont typeface="Arial"/>
              <a:buChar char="■"/>
              <a:tabLst>
                <a:tab pos="817817" algn="l"/>
                <a:tab pos="818387" algn="l"/>
              </a:tabLst>
            </a:pPr>
            <a:r>
              <a:rPr i="1" spc="-5" dirty="0">
                <a:latin typeface="Georgia"/>
                <a:cs typeface="Georgia"/>
              </a:rPr>
              <a:t>e.g.,</a:t>
            </a:r>
            <a:r>
              <a:rPr i="1" spc="-32" dirty="0">
                <a:latin typeface="Georgia"/>
                <a:cs typeface="Georgia"/>
              </a:rPr>
              <a:t> </a:t>
            </a:r>
            <a:r>
              <a:rPr i="1" spc="-5" dirty="0">
                <a:latin typeface="Georgia"/>
                <a:cs typeface="Georgia"/>
              </a:rPr>
              <a:t>Apache</a:t>
            </a:r>
            <a:r>
              <a:rPr i="1" spc="-27" dirty="0">
                <a:latin typeface="Georgia"/>
                <a:cs typeface="Georgia"/>
              </a:rPr>
              <a:t> </a:t>
            </a:r>
            <a:r>
              <a:rPr i="1" spc="-5" dirty="0">
                <a:latin typeface="Georgia"/>
                <a:cs typeface="Georgia"/>
              </a:rPr>
              <a:t>Hudi</a:t>
            </a:r>
            <a:endParaRPr>
              <a:latin typeface="Georgia"/>
              <a:cs typeface="Georgi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20482" y="1901877"/>
            <a:ext cx="6675691" cy="1430465"/>
          </a:xfrm>
          <a:custGeom>
            <a:avLst/>
            <a:gdLst/>
            <a:ahLst/>
            <a:cxnLst/>
            <a:rect l="l" t="t" r="r" b="b"/>
            <a:pathLst>
              <a:path w="7417434" h="1589404">
                <a:moveTo>
                  <a:pt x="7416823" y="1589395"/>
                </a:moveTo>
                <a:lnTo>
                  <a:pt x="0" y="1589395"/>
                </a:lnTo>
                <a:lnTo>
                  <a:pt x="0" y="0"/>
                </a:lnTo>
                <a:lnTo>
                  <a:pt x="7416823" y="0"/>
                </a:lnTo>
                <a:lnTo>
                  <a:pt x="7416823" y="1589395"/>
                </a:lnTo>
                <a:close/>
              </a:path>
            </a:pathLst>
          </a:custGeom>
          <a:solidFill>
            <a:srgbClr val="8C857A">
              <a:alpha val="49803"/>
            </a:srgbClr>
          </a:solidFill>
        </p:spPr>
        <p:txBody>
          <a:bodyPr wrap="square" lIns="0" tIns="0" rIns="0" bIns="0" rtlCol="0"/>
          <a:lstStyle/>
          <a:p>
            <a:endParaRPr sz="1620"/>
          </a:p>
        </p:txBody>
      </p:sp>
      <p:sp>
        <p:nvSpPr>
          <p:cNvPr id="3" name="object 3"/>
          <p:cNvSpPr txBox="1"/>
          <p:nvPr/>
        </p:nvSpPr>
        <p:spPr>
          <a:xfrm>
            <a:off x="3857793" y="3116536"/>
            <a:ext cx="2399729" cy="177741"/>
          </a:xfrm>
          <a:prstGeom prst="rect">
            <a:avLst/>
          </a:prstGeom>
        </p:spPr>
        <p:txBody>
          <a:bodyPr vert="horz" wrap="square" lIns="0" tIns="11430" rIns="0" bIns="0" rtlCol="0">
            <a:spAutoFit/>
          </a:bodyPr>
          <a:lstStyle/>
          <a:p>
            <a:pPr marL="11430">
              <a:spcBef>
                <a:spcPts val="90"/>
              </a:spcBef>
            </a:pPr>
            <a:r>
              <a:rPr sz="1080" b="1" spc="-5" dirty="0">
                <a:latin typeface="Arial"/>
                <a:cs typeface="Arial"/>
              </a:rPr>
              <a:t>Hadoop</a:t>
            </a:r>
            <a:r>
              <a:rPr sz="1080" b="1" spc="-32" dirty="0">
                <a:latin typeface="Arial"/>
                <a:cs typeface="Arial"/>
              </a:rPr>
              <a:t> </a:t>
            </a:r>
            <a:r>
              <a:rPr sz="1080" b="1" dirty="0">
                <a:latin typeface="Arial"/>
                <a:cs typeface="Arial"/>
              </a:rPr>
              <a:t>(and</a:t>
            </a:r>
            <a:r>
              <a:rPr sz="1080" b="1" spc="-27" dirty="0">
                <a:latin typeface="Arial"/>
                <a:cs typeface="Arial"/>
              </a:rPr>
              <a:t> </a:t>
            </a:r>
            <a:r>
              <a:rPr sz="1080" b="1" spc="-5" dirty="0">
                <a:latin typeface="Arial"/>
                <a:cs typeface="Arial"/>
              </a:rPr>
              <a:t>additional</a:t>
            </a:r>
            <a:r>
              <a:rPr sz="1080" b="1" spc="-27" dirty="0">
                <a:latin typeface="Arial"/>
                <a:cs typeface="Arial"/>
              </a:rPr>
              <a:t> </a:t>
            </a:r>
            <a:r>
              <a:rPr sz="1080" b="1" dirty="0">
                <a:latin typeface="Arial"/>
                <a:cs typeface="Arial"/>
              </a:rPr>
              <a:t>frameworks)</a:t>
            </a:r>
            <a:endParaRPr sz="1080">
              <a:latin typeface="Arial"/>
              <a:cs typeface="Arial"/>
            </a:endParaRPr>
          </a:p>
        </p:txBody>
      </p:sp>
      <p:sp>
        <p:nvSpPr>
          <p:cNvPr id="4" name="object 4"/>
          <p:cNvSpPr txBox="1">
            <a:spLocks noGrp="1"/>
          </p:cNvSpPr>
          <p:nvPr>
            <p:ph type="title"/>
          </p:nvPr>
        </p:nvSpPr>
        <p:spPr>
          <a:xfrm>
            <a:off x="867263" y="151470"/>
            <a:ext cx="7490651" cy="380873"/>
          </a:xfrm>
          <a:prstGeom prst="rect">
            <a:avLst/>
          </a:prstGeom>
        </p:spPr>
        <p:txBody>
          <a:bodyPr vert="horz" wrap="square" lIns="0" tIns="11430" rIns="0" bIns="0" rtlCol="0">
            <a:spAutoFit/>
          </a:bodyPr>
          <a:lstStyle/>
          <a:p>
            <a:pPr marL="11430">
              <a:spcBef>
                <a:spcPts val="90"/>
              </a:spcBef>
              <a:tabLst>
                <a:tab pos="3779901" algn="l"/>
              </a:tabLst>
            </a:pPr>
            <a:r>
              <a:rPr sz="2400" spc="-5" dirty="0">
                <a:latin typeface="Trebuchet MS" panose="020B0603020202020204" pitchFamily="34" charset="0"/>
              </a:rPr>
              <a:t>ETL</a:t>
            </a:r>
            <a:r>
              <a:rPr sz="2400" spc="-68" dirty="0">
                <a:latin typeface="Trebuchet MS" panose="020B0603020202020204" pitchFamily="34" charset="0"/>
              </a:rPr>
              <a:t> </a:t>
            </a:r>
            <a:r>
              <a:rPr sz="2400" spc="-5" dirty="0">
                <a:latin typeface="Trebuchet MS" panose="020B0603020202020204" pitchFamily="34" charset="0"/>
              </a:rPr>
              <a:t>and</a:t>
            </a:r>
            <a:r>
              <a:rPr sz="2400" spc="-122" dirty="0">
                <a:latin typeface="Trebuchet MS" panose="020B0603020202020204" pitchFamily="34" charset="0"/>
              </a:rPr>
              <a:t> </a:t>
            </a:r>
            <a:r>
              <a:rPr sz="2400" spc="-5" dirty="0">
                <a:latin typeface="Trebuchet MS" panose="020B0603020202020204" pitchFamily="34" charset="0"/>
              </a:rPr>
              <a:t>Analytics</a:t>
            </a:r>
            <a:r>
              <a:rPr lang="en-US" sz="2400" spc="-5" dirty="0">
                <a:latin typeface="Trebuchet MS" panose="020B0603020202020204" pitchFamily="34" charset="0"/>
              </a:rPr>
              <a:t> </a:t>
            </a:r>
            <a:r>
              <a:rPr sz="2400" spc="-9" dirty="0">
                <a:latin typeface="Trebuchet MS" panose="020B0603020202020204" pitchFamily="34" charset="0"/>
              </a:rPr>
              <a:t>with</a:t>
            </a:r>
            <a:r>
              <a:rPr sz="2400" spc="-81" dirty="0">
                <a:latin typeface="Trebuchet MS" panose="020B0603020202020204" pitchFamily="34" charset="0"/>
              </a:rPr>
              <a:t> </a:t>
            </a:r>
            <a:r>
              <a:rPr sz="2400" spc="-5" dirty="0">
                <a:latin typeface="Trebuchet MS" panose="020B0603020202020204" pitchFamily="34" charset="0"/>
              </a:rPr>
              <a:t>Hadoop/HDFS</a:t>
            </a:r>
          </a:p>
        </p:txBody>
      </p:sp>
      <p:grpSp>
        <p:nvGrpSpPr>
          <p:cNvPr id="5" name="object 5"/>
          <p:cNvGrpSpPr/>
          <p:nvPr/>
        </p:nvGrpSpPr>
        <p:grpSpPr>
          <a:xfrm>
            <a:off x="3546922" y="2089682"/>
            <a:ext cx="1213866" cy="736092"/>
            <a:chOff x="3433024" y="2321869"/>
            <a:chExt cx="1348740" cy="817880"/>
          </a:xfrm>
        </p:grpSpPr>
        <p:sp>
          <p:nvSpPr>
            <p:cNvPr id="6" name="object 6"/>
            <p:cNvSpPr/>
            <p:nvPr/>
          </p:nvSpPr>
          <p:spPr>
            <a:xfrm>
              <a:off x="3445724" y="2334569"/>
              <a:ext cx="1323340" cy="792480"/>
            </a:xfrm>
            <a:custGeom>
              <a:avLst/>
              <a:gdLst/>
              <a:ahLst/>
              <a:cxnLst/>
              <a:rect l="l" t="t" r="r" b="b"/>
              <a:pathLst>
                <a:path w="1323339" h="792480">
                  <a:moveTo>
                    <a:pt x="1323069" y="792087"/>
                  </a:moveTo>
                  <a:lnTo>
                    <a:pt x="0" y="792087"/>
                  </a:lnTo>
                  <a:lnTo>
                    <a:pt x="0" y="0"/>
                  </a:lnTo>
                  <a:lnTo>
                    <a:pt x="1323069" y="0"/>
                  </a:lnTo>
                  <a:lnTo>
                    <a:pt x="1323069" y="792087"/>
                  </a:lnTo>
                  <a:close/>
                </a:path>
              </a:pathLst>
            </a:custGeom>
            <a:solidFill>
              <a:srgbClr val="FFFFFF"/>
            </a:solidFill>
          </p:spPr>
          <p:txBody>
            <a:bodyPr wrap="square" lIns="0" tIns="0" rIns="0" bIns="0" rtlCol="0"/>
            <a:lstStyle/>
            <a:p>
              <a:endParaRPr sz="1620"/>
            </a:p>
          </p:txBody>
        </p:sp>
        <p:sp>
          <p:nvSpPr>
            <p:cNvPr id="7" name="object 7"/>
            <p:cNvSpPr/>
            <p:nvPr/>
          </p:nvSpPr>
          <p:spPr>
            <a:xfrm>
              <a:off x="3445724" y="2334569"/>
              <a:ext cx="1323340" cy="792480"/>
            </a:xfrm>
            <a:custGeom>
              <a:avLst/>
              <a:gdLst/>
              <a:ahLst/>
              <a:cxnLst/>
              <a:rect l="l" t="t" r="r" b="b"/>
              <a:pathLst>
                <a:path w="1323339" h="792480">
                  <a:moveTo>
                    <a:pt x="0" y="0"/>
                  </a:moveTo>
                  <a:lnTo>
                    <a:pt x="1323069" y="0"/>
                  </a:lnTo>
                  <a:lnTo>
                    <a:pt x="1323069" y="792087"/>
                  </a:lnTo>
                  <a:lnTo>
                    <a:pt x="0" y="792087"/>
                  </a:lnTo>
                  <a:lnTo>
                    <a:pt x="0" y="0"/>
                  </a:lnTo>
                  <a:close/>
                </a:path>
              </a:pathLst>
            </a:custGeom>
            <a:ln w="25399">
              <a:solidFill>
                <a:srgbClr val="005EB8"/>
              </a:solidFill>
            </a:ln>
          </p:spPr>
          <p:txBody>
            <a:bodyPr wrap="square" lIns="0" tIns="0" rIns="0" bIns="0" rtlCol="0"/>
            <a:lstStyle/>
            <a:p>
              <a:endParaRPr sz="1620"/>
            </a:p>
          </p:txBody>
        </p:sp>
      </p:grpSp>
      <p:sp>
        <p:nvSpPr>
          <p:cNvPr id="8" name="object 8"/>
          <p:cNvSpPr txBox="1"/>
          <p:nvPr/>
        </p:nvSpPr>
        <p:spPr>
          <a:xfrm>
            <a:off x="3768931" y="2270558"/>
            <a:ext cx="769810" cy="343940"/>
          </a:xfrm>
          <a:prstGeom prst="rect">
            <a:avLst/>
          </a:prstGeom>
        </p:spPr>
        <p:txBody>
          <a:bodyPr vert="horz" wrap="square" lIns="0" tIns="11430" rIns="0" bIns="0" rtlCol="0">
            <a:spAutoFit/>
          </a:bodyPr>
          <a:lstStyle/>
          <a:p>
            <a:pPr marL="11430">
              <a:spcBef>
                <a:spcPts val="90"/>
              </a:spcBef>
            </a:pPr>
            <a:r>
              <a:rPr sz="2160" spc="-5" dirty="0">
                <a:latin typeface="Arial MT"/>
                <a:cs typeface="Arial MT"/>
              </a:rPr>
              <a:t>HDFS</a:t>
            </a:r>
            <a:endParaRPr sz="2160">
              <a:latin typeface="Arial MT"/>
              <a:cs typeface="Arial MT"/>
            </a:endParaRPr>
          </a:p>
        </p:txBody>
      </p:sp>
      <p:grpSp>
        <p:nvGrpSpPr>
          <p:cNvPr id="9" name="object 9"/>
          <p:cNvGrpSpPr/>
          <p:nvPr/>
        </p:nvGrpSpPr>
        <p:grpSpPr>
          <a:xfrm>
            <a:off x="5066060" y="2088107"/>
            <a:ext cx="1772793" cy="736092"/>
            <a:chOff x="5120955" y="2320119"/>
            <a:chExt cx="1969770" cy="817880"/>
          </a:xfrm>
        </p:grpSpPr>
        <p:sp>
          <p:nvSpPr>
            <p:cNvPr id="10" name="object 10"/>
            <p:cNvSpPr/>
            <p:nvPr/>
          </p:nvSpPr>
          <p:spPr>
            <a:xfrm>
              <a:off x="5133655" y="2332819"/>
              <a:ext cx="1944370" cy="792480"/>
            </a:xfrm>
            <a:custGeom>
              <a:avLst/>
              <a:gdLst/>
              <a:ahLst/>
              <a:cxnLst/>
              <a:rect l="l" t="t" r="r" b="b"/>
              <a:pathLst>
                <a:path w="1944370" h="792480">
                  <a:moveTo>
                    <a:pt x="1944216" y="792087"/>
                  </a:moveTo>
                  <a:lnTo>
                    <a:pt x="0" y="792087"/>
                  </a:lnTo>
                  <a:lnTo>
                    <a:pt x="0" y="0"/>
                  </a:lnTo>
                  <a:lnTo>
                    <a:pt x="1944216" y="0"/>
                  </a:lnTo>
                  <a:lnTo>
                    <a:pt x="1944216" y="792087"/>
                  </a:lnTo>
                  <a:close/>
                </a:path>
              </a:pathLst>
            </a:custGeom>
            <a:solidFill>
              <a:srgbClr val="FFFFFF"/>
            </a:solidFill>
          </p:spPr>
          <p:txBody>
            <a:bodyPr wrap="square" lIns="0" tIns="0" rIns="0" bIns="0" rtlCol="0"/>
            <a:lstStyle/>
            <a:p>
              <a:endParaRPr sz="1620"/>
            </a:p>
          </p:txBody>
        </p:sp>
        <p:sp>
          <p:nvSpPr>
            <p:cNvPr id="11" name="object 11"/>
            <p:cNvSpPr/>
            <p:nvPr/>
          </p:nvSpPr>
          <p:spPr>
            <a:xfrm>
              <a:off x="5133655" y="2332819"/>
              <a:ext cx="1944370" cy="792480"/>
            </a:xfrm>
            <a:custGeom>
              <a:avLst/>
              <a:gdLst/>
              <a:ahLst/>
              <a:cxnLst/>
              <a:rect l="l" t="t" r="r" b="b"/>
              <a:pathLst>
                <a:path w="1944370" h="792480">
                  <a:moveTo>
                    <a:pt x="0" y="0"/>
                  </a:moveTo>
                  <a:lnTo>
                    <a:pt x="1944216" y="0"/>
                  </a:lnTo>
                  <a:lnTo>
                    <a:pt x="1944216" y="792087"/>
                  </a:lnTo>
                  <a:lnTo>
                    <a:pt x="0" y="792087"/>
                  </a:lnTo>
                  <a:lnTo>
                    <a:pt x="0" y="0"/>
                  </a:lnTo>
                  <a:close/>
                </a:path>
              </a:pathLst>
            </a:custGeom>
            <a:ln w="25399">
              <a:solidFill>
                <a:srgbClr val="005EB8"/>
              </a:solidFill>
            </a:ln>
          </p:spPr>
          <p:txBody>
            <a:bodyPr wrap="square" lIns="0" tIns="0" rIns="0" bIns="0" rtlCol="0"/>
            <a:lstStyle/>
            <a:p>
              <a:endParaRPr sz="1620"/>
            </a:p>
          </p:txBody>
        </p:sp>
      </p:grpSp>
      <p:sp>
        <p:nvSpPr>
          <p:cNvPr id="12" name="object 12"/>
          <p:cNvSpPr txBox="1"/>
          <p:nvPr/>
        </p:nvSpPr>
        <p:spPr>
          <a:xfrm>
            <a:off x="5430224" y="2104389"/>
            <a:ext cx="1040130" cy="676339"/>
          </a:xfrm>
          <a:prstGeom prst="rect">
            <a:avLst/>
          </a:prstGeom>
        </p:spPr>
        <p:txBody>
          <a:bodyPr vert="horz" wrap="square" lIns="0" tIns="11430" rIns="0" bIns="0" rtlCol="0">
            <a:spAutoFit/>
          </a:bodyPr>
          <a:lstStyle/>
          <a:p>
            <a:pPr marL="94869" marR="4572" indent="-84011">
              <a:spcBef>
                <a:spcPts val="90"/>
              </a:spcBef>
            </a:pPr>
            <a:r>
              <a:rPr sz="2160" spc="-5" dirty="0">
                <a:latin typeface="Arial MT"/>
                <a:cs typeface="Arial MT"/>
              </a:rPr>
              <a:t>Analysis  Engine</a:t>
            </a:r>
            <a:endParaRPr sz="2160">
              <a:latin typeface="Arial MT"/>
              <a:cs typeface="Arial MT"/>
            </a:endParaRPr>
          </a:p>
        </p:txBody>
      </p:sp>
      <p:sp>
        <p:nvSpPr>
          <p:cNvPr id="13" name="object 13"/>
          <p:cNvSpPr/>
          <p:nvPr/>
        </p:nvSpPr>
        <p:spPr>
          <a:xfrm>
            <a:off x="6722283" y="1001469"/>
            <a:ext cx="1852232" cy="549783"/>
          </a:xfrm>
          <a:custGeom>
            <a:avLst/>
            <a:gdLst/>
            <a:ahLst/>
            <a:cxnLst/>
            <a:rect l="l" t="t" r="r" b="b"/>
            <a:pathLst>
              <a:path w="2058034" h="610869">
                <a:moveTo>
                  <a:pt x="0" y="0"/>
                </a:moveTo>
                <a:lnTo>
                  <a:pt x="2057998" y="0"/>
                </a:lnTo>
                <a:lnTo>
                  <a:pt x="2057998" y="610421"/>
                </a:lnTo>
                <a:lnTo>
                  <a:pt x="0" y="610421"/>
                </a:lnTo>
                <a:lnTo>
                  <a:pt x="0" y="0"/>
                </a:lnTo>
                <a:close/>
              </a:path>
            </a:pathLst>
          </a:custGeom>
          <a:ln w="25399">
            <a:solidFill>
              <a:srgbClr val="005EB8"/>
            </a:solidFill>
          </a:ln>
        </p:spPr>
        <p:txBody>
          <a:bodyPr wrap="square" lIns="0" tIns="0" rIns="0" bIns="0" rtlCol="0"/>
          <a:lstStyle/>
          <a:p>
            <a:endParaRPr sz="1620"/>
          </a:p>
        </p:txBody>
      </p:sp>
      <p:sp>
        <p:nvSpPr>
          <p:cNvPr id="14" name="object 14"/>
          <p:cNvSpPr txBox="1"/>
          <p:nvPr/>
        </p:nvSpPr>
        <p:spPr>
          <a:xfrm>
            <a:off x="6854230" y="1059902"/>
            <a:ext cx="1585340" cy="399340"/>
          </a:xfrm>
          <a:prstGeom prst="rect">
            <a:avLst/>
          </a:prstGeom>
        </p:spPr>
        <p:txBody>
          <a:bodyPr vert="horz" wrap="square" lIns="0" tIns="11430" rIns="0" bIns="0" rtlCol="0">
            <a:spAutoFit/>
          </a:bodyPr>
          <a:lstStyle/>
          <a:p>
            <a:pPr marL="11430">
              <a:spcBef>
                <a:spcPts val="90"/>
              </a:spcBef>
            </a:pPr>
            <a:r>
              <a:rPr sz="2520" spc="-5" dirty="0">
                <a:latin typeface="Arial MT"/>
                <a:cs typeface="Arial MT"/>
              </a:rPr>
              <a:t>Application</a:t>
            </a:r>
            <a:endParaRPr sz="2520">
              <a:latin typeface="Arial MT"/>
              <a:cs typeface="Arial MT"/>
            </a:endParaRPr>
          </a:p>
        </p:txBody>
      </p:sp>
      <p:grpSp>
        <p:nvGrpSpPr>
          <p:cNvPr id="15" name="object 15"/>
          <p:cNvGrpSpPr/>
          <p:nvPr/>
        </p:nvGrpSpPr>
        <p:grpSpPr>
          <a:xfrm>
            <a:off x="690467" y="911418"/>
            <a:ext cx="7007733" cy="2173986"/>
            <a:chOff x="259186" y="1012687"/>
            <a:chExt cx="7786370" cy="2415540"/>
          </a:xfrm>
        </p:grpSpPr>
        <p:pic>
          <p:nvPicPr>
            <p:cNvPr id="16" name="object 16"/>
            <p:cNvPicPr/>
            <p:nvPr/>
          </p:nvPicPr>
          <p:blipFill>
            <a:blip r:embed="rId2" cstate="print"/>
            <a:stretch>
              <a:fillRect/>
            </a:stretch>
          </p:blipFill>
          <p:spPr>
            <a:xfrm>
              <a:off x="4054603" y="3092327"/>
              <a:ext cx="3988300" cy="335630"/>
            </a:xfrm>
            <a:prstGeom prst="rect">
              <a:avLst/>
            </a:prstGeom>
          </p:spPr>
        </p:pic>
        <p:sp>
          <p:nvSpPr>
            <p:cNvPr id="17" name="object 17"/>
            <p:cNvSpPr/>
            <p:nvPr/>
          </p:nvSpPr>
          <p:spPr>
            <a:xfrm>
              <a:off x="4107303" y="3125028"/>
              <a:ext cx="3883025" cy="230504"/>
            </a:xfrm>
            <a:custGeom>
              <a:avLst/>
              <a:gdLst/>
              <a:ahLst/>
              <a:cxnLst/>
              <a:rect l="l" t="t" r="r" b="b"/>
              <a:pathLst>
                <a:path w="3883025" h="230504">
                  <a:moveTo>
                    <a:pt x="3882899" y="0"/>
                  </a:moveTo>
                  <a:lnTo>
                    <a:pt x="3882899" y="230229"/>
                  </a:lnTo>
                  <a:lnTo>
                    <a:pt x="0" y="230229"/>
                  </a:lnTo>
                  <a:lnTo>
                    <a:pt x="0" y="153899"/>
                  </a:lnTo>
                </a:path>
              </a:pathLst>
            </a:custGeom>
            <a:ln w="25399">
              <a:solidFill>
                <a:srgbClr val="FF671F"/>
              </a:solidFill>
            </a:ln>
          </p:spPr>
          <p:txBody>
            <a:bodyPr wrap="square" lIns="0" tIns="0" rIns="0" bIns="0" rtlCol="0"/>
            <a:lstStyle/>
            <a:p>
              <a:endParaRPr sz="1620"/>
            </a:p>
          </p:txBody>
        </p:sp>
        <p:pic>
          <p:nvPicPr>
            <p:cNvPr id="18" name="object 18"/>
            <p:cNvPicPr/>
            <p:nvPr/>
          </p:nvPicPr>
          <p:blipFill>
            <a:blip r:embed="rId3" cstate="print"/>
            <a:stretch>
              <a:fillRect/>
            </a:stretch>
          </p:blipFill>
          <p:spPr>
            <a:xfrm>
              <a:off x="4052649" y="3150960"/>
              <a:ext cx="109307" cy="140667"/>
            </a:xfrm>
            <a:prstGeom prst="rect">
              <a:avLst/>
            </a:prstGeom>
          </p:spPr>
        </p:pic>
        <p:pic>
          <p:nvPicPr>
            <p:cNvPr id="19" name="object 19"/>
            <p:cNvPicPr/>
            <p:nvPr/>
          </p:nvPicPr>
          <p:blipFill>
            <a:blip r:embed="rId4" cstate="print"/>
            <a:stretch>
              <a:fillRect/>
            </a:stretch>
          </p:blipFill>
          <p:spPr>
            <a:xfrm>
              <a:off x="1233443" y="1846396"/>
              <a:ext cx="481900" cy="953800"/>
            </a:xfrm>
            <a:prstGeom prst="rect">
              <a:avLst/>
            </a:prstGeom>
          </p:spPr>
        </p:pic>
        <p:sp>
          <p:nvSpPr>
            <p:cNvPr id="20" name="object 20"/>
            <p:cNvSpPr/>
            <p:nvPr/>
          </p:nvSpPr>
          <p:spPr>
            <a:xfrm>
              <a:off x="1286143" y="1879096"/>
              <a:ext cx="224154" cy="848994"/>
            </a:xfrm>
            <a:custGeom>
              <a:avLst/>
              <a:gdLst/>
              <a:ahLst/>
              <a:cxnLst/>
              <a:rect l="l" t="t" r="r" b="b"/>
              <a:pathLst>
                <a:path w="224155" h="848994">
                  <a:moveTo>
                    <a:pt x="0" y="0"/>
                  </a:moveTo>
                  <a:lnTo>
                    <a:pt x="0" y="848399"/>
                  </a:lnTo>
                  <a:lnTo>
                    <a:pt x="224099" y="848399"/>
                  </a:lnTo>
                </a:path>
              </a:pathLst>
            </a:custGeom>
            <a:ln w="25399">
              <a:solidFill>
                <a:srgbClr val="FF671F"/>
              </a:solidFill>
            </a:ln>
          </p:spPr>
          <p:txBody>
            <a:bodyPr wrap="square" lIns="0" tIns="0" rIns="0" bIns="0" rtlCol="0"/>
            <a:lstStyle/>
            <a:p>
              <a:endParaRPr sz="1620"/>
            </a:p>
          </p:txBody>
        </p:sp>
        <p:pic>
          <p:nvPicPr>
            <p:cNvPr id="21" name="object 21"/>
            <p:cNvPicPr/>
            <p:nvPr/>
          </p:nvPicPr>
          <p:blipFill>
            <a:blip r:embed="rId5" cstate="print"/>
            <a:stretch>
              <a:fillRect/>
            </a:stretch>
          </p:blipFill>
          <p:spPr>
            <a:xfrm>
              <a:off x="1497543" y="2672842"/>
              <a:ext cx="140667" cy="109307"/>
            </a:xfrm>
            <a:prstGeom prst="rect">
              <a:avLst/>
            </a:prstGeom>
          </p:spPr>
        </p:pic>
        <p:pic>
          <p:nvPicPr>
            <p:cNvPr id="22" name="object 22"/>
            <p:cNvPicPr/>
            <p:nvPr/>
          </p:nvPicPr>
          <p:blipFill>
            <a:blip r:embed="rId6" cstate="print"/>
            <a:stretch>
              <a:fillRect/>
            </a:stretch>
          </p:blipFill>
          <p:spPr>
            <a:xfrm>
              <a:off x="7937503" y="1690340"/>
              <a:ext cx="106000" cy="715300"/>
            </a:xfrm>
            <a:prstGeom prst="rect">
              <a:avLst/>
            </a:prstGeom>
          </p:spPr>
        </p:pic>
        <p:sp>
          <p:nvSpPr>
            <p:cNvPr id="23" name="object 23"/>
            <p:cNvSpPr/>
            <p:nvPr/>
          </p:nvSpPr>
          <p:spPr>
            <a:xfrm>
              <a:off x="7990202" y="1875439"/>
              <a:ext cx="635" cy="457834"/>
            </a:xfrm>
            <a:custGeom>
              <a:avLst/>
              <a:gdLst/>
              <a:ahLst/>
              <a:cxnLst/>
              <a:rect l="l" t="t" r="r" b="b"/>
              <a:pathLst>
                <a:path w="634" h="457835">
                  <a:moveTo>
                    <a:pt x="0" y="457499"/>
                  </a:moveTo>
                  <a:lnTo>
                    <a:pt x="0" y="152549"/>
                  </a:lnTo>
                  <a:lnTo>
                    <a:pt x="599" y="152549"/>
                  </a:lnTo>
                  <a:lnTo>
                    <a:pt x="599" y="0"/>
                  </a:lnTo>
                </a:path>
              </a:pathLst>
            </a:custGeom>
            <a:ln w="25399">
              <a:solidFill>
                <a:srgbClr val="FF671F"/>
              </a:solidFill>
            </a:ln>
          </p:spPr>
          <p:txBody>
            <a:bodyPr wrap="square" lIns="0" tIns="0" rIns="0" bIns="0" rtlCol="0"/>
            <a:lstStyle/>
            <a:p>
              <a:endParaRPr sz="1620"/>
            </a:p>
          </p:txBody>
        </p:sp>
        <p:pic>
          <p:nvPicPr>
            <p:cNvPr id="24" name="object 24"/>
            <p:cNvPicPr/>
            <p:nvPr/>
          </p:nvPicPr>
          <p:blipFill>
            <a:blip r:embed="rId3" cstate="print"/>
            <a:stretch>
              <a:fillRect/>
            </a:stretch>
          </p:blipFill>
          <p:spPr>
            <a:xfrm>
              <a:off x="7936149" y="1747472"/>
              <a:ext cx="109307" cy="140667"/>
            </a:xfrm>
            <a:prstGeom prst="rect">
              <a:avLst/>
            </a:prstGeom>
          </p:spPr>
        </p:pic>
        <p:pic>
          <p:nvPicPr>
            <p:cNvPr id="25" name="object 25"/>
            <p:cNvPicPr/>
            <p:nvPr/>
          </p:nvPicPr>
          <p:blipFill>
            <a:blip r:embed="rId7" cstate="print"/>
            <a:stretch>
              <a:fillRect/>
            </a:stretch>
          </p:blipFill>
          <p:spPr>
            <a:xfrm>
              <a:off x="4716094" y="2696114"/>
              <a:ext cx="470200" cy="107200"/>
            </a:xfrm>
            <a:prstGeom prst="rect">
              <a:avLst/>
            </a:prstGeom>
          </p:spPr>
        </p:pic>
        <p:pic>
          <p:nvPicPr>
            <p:cNvPr id="26" name="object 26"/>
            <p:cNvPicPr/>
            <p:nvPr/>
          </p:nvPicPr>
          <p:blipFill>
            <a:blip r:embed="rId8" cstate="print"/>
            <a:stretch>
              <a:fillRect/>
            </a:stretch>
          </p:blipFill>
          <p:spPr>
            <a:xfrm>
              <a:off x="4756094" y="2674912"/>
              <a:ext cx="353067" cy="109306"/>
            </a:xfrm>
            <a:prstGeom prst="rect">
              <a:avLst/>
            </a:prstGeom>
          </p:spPr>
        </p:pic>
        <p:sp>
          <p:nvSpPr>
            <p:cNvPr id="27" name="object 27"/>
            <p:cNvSpPr/>
            <p:nvPr/>
          </p:nvSpPr>
          <p:spPr>
            <a:xfrm>
              <a:off x="271886" y="1025387"/>
              <a:ext cx="1419225" cy="549275"/>
            </a:xfrm>
            <a:custGeom>
              <a:avLst/>
              <a:gdLst/>
              <a:ahLst/>
              <a:cxnLst/>
              <a:rect l="l" t="t" r="r" b="b"/>
              <a:pathLst>
                <a:path w="1419225" h="549275">
                  <a:moveTo>
                    <a:pt x="0" y="0"/>
                  </a:moveTo>
                  <a:lnTo>
                    <a:pt x="1418913" y="0"/>
                  </a:lnTo>
                  <a:lnTo>
                    <a:pt x="1418913" y="548908"/>
                  </a:lnTo>
                  <a:lnTo>
                    <a:pt x="0" y="548908"/>
                  </a:lnTo>
                  <a:lnTo>
                    <a:pt x="0" y="0"/>
                  </a:lnTo>
                  <a:close/>
                </a:path>
              </a:pathLst>
            </a:custGeom>
            <a:ln w="25399">
              <a:solidFill>
                <a:srgbClr val="005EB8"/>
              </a:solidFill>
            </a:ln>
          </p:spPr>
          <p:txBody>
            <a:bodyPr wrap="square" lIns="0" tIns="0" rIns="0" bIns="0" rtlCol="0"/>
            <a:lstStyle/>
            <a:p>
              <a:endParaRPr sz="1620"/>
            </a:p>
          </p:txBody>
        </p:sp>
      </p:grpSp>
      <p:sp>
        <p:nvSpPr>
          <p:cNvPr id="28" name="object 28"/>
          <p:cNvSpPr txBox="1"/>
          <p:nvPr/>
        </p:nvSpPr>
        <p:spPr>
          <a:xfrm>
            <a:off x="1087638" y="874963"/>
            <a:ext cx="505778" cy="288541"/>
          </a:xfrm>
          <a:prstGeom prst="rect">
            <a:avLst/>
          </a:prstGeom>
        </p:spPr>
        <p:txBody>
          <a:bodyPr vert="horz" wrap="square" lIns="0" tIns="11430" rIns="0" bIns="0" rtlCol="0">
            <a:spAutoFit/>
          </a:bodyPr>
          <a:lstStyle/>
          <a:p>
            <a:pPr marL="11430">
              <a:spcBef>
                <a:spcPts val="90"/>
              </a:spcBef>
            </a:pPr>
            <a:r>
              <a:rPr spc="-5" dirty="0">
                <a:latin typeface="Arial MT"/>
                <a:cs typeface="Arial MT"/>
              </a:rPr>
              <a:t>Data</a:t>
            </a:r>
            <a:endParaRPr>
              <a:latin typeface="Arial MT"/>
              <a:cs typeface="Arial MT"/>
            </a:endParaRPr>
          </a:p>
        </p:txBody>
      </p:sp>
      <p:sp>
        <p:nvSpPr>
          <p:cNvPr id="29" name="object 29"/>
          <p:cNvSpPr txBox="1"/>
          <p:nvPr/>
        </p:nvSpPr>
        <p:spPr>
          <a:xfrm>
            <a:off x="914853" y="1182368"/>
            <a:ext cx="850392" cy="256480"/>
          </a:xfrm>
          <a:prstGeom prst="rect">
            <a:avLst/>
          </a:prstGeom>
        </p:spPr>
        <p:txBody>
          <a:bodyPr vert="horz" wrap="square" lIns="0" tIns="0" rIns="0" bIns="0" rtlCol="0">
            <a:spAutoFit/>
          </a:bodyPr>
          <a:lstStyle/>
          <a:p>
            <a:pPr>
              <a:lnSpc>
                <a:spcPts val="1989"/>
              </a:lnSpc>
            </a:pPr>
            <a:r>
              <a:rPr spc="-5" dirty="0">
                <a:latin typeface="Arial MT"/>
                <a:cs typeface="Arial MT"/>
              </a:rPr>
              <a:t>Source1</a:t>
            </a:r>
            <a:endParaRPr>
              <a:latin typeface="Arial MT"/>
              <a:cs typeface="Arial MT"/>
            </a:endParaRPr>
          </a:p>
        </p:txBody>
      </p:sp>
      <p:grpSp>
        <p:nvGrpSpPr>
          <p:cNvPr id="30" name="object 30"/>
          <p:cNvGrpSpPr/>
          <p:nvPr/>
        </p:nvGrpSpPr>
        <p:grpSpPr>
          <a:xfrm>
            <a:off x="827628" y="1048579"/>
            <a:ext cx="1300163" cy="517208"/>
            <a:chOff x="411586" y="1165087"/>
            <a:chExt cx="1444625" cy="574675"/>
          </a:xfrm>
        </p:grpSpPr>
        <p:sp>
          <p:nvSpPr>
            <p:cNvPr id="31" name="object 31"/>
            <p:cNvSpPr/>
            <p:nvPr/>
          </p:nvSpPr>
          <p:spPr>
            <a:xfrm>
              <a:off x="424286" y="1177787"/>
              <a:ext cx="1419225" cy="549275"/>
            </a:xfrm>
            <a:custGeom>
              <a:avLst/>
              <a:gdLst/>
              <a:ahLst/>
              <a:cxnLst/>
              <a:rect l="l" t="t" r="r" b="b"/>
              <a:pathLst>
                <a:path w="1419225" h="549275">
                  <a:moveTo>
                    <a:pt x="1418913" y="548908"/>
                  </a:moveTo>
                  <a:lnTo>
                    <a:pt x="0" y="548908"/>
                  </a:lnTo>
                  <a:lnTo>
                    <a:pt x="0" y="0"/>
                  </a:lnTo>
                  <a:lnTo>
                    <a:pt x="1418913" y="0"/>
                  </a:lnTo>
                  <a:lnTo>
                    <a:pt x="1418913" y="548908"/>
                  </a:lnTo>
                  <a:close/>
                </a:path>
              </a:pathLst>
            </a:custGeom>
            <a:solidFill>
              <a:srgbClr val="FFFFFF"/>
            </a:solidFill>
          </p:spPr>
          <p:txBody>
            <a:bodyPr wrap="square" lIns="0" tIns="0" rIns="0" bIns="0" rtlCol="0"/>
            <a:lstStyle/>
            <a:p>
              <a:endParaRPr sz="1620"/>
            </a:p>
          </p:txBody>
        </p:sp>
        <p:sp>
          <p:nvSpPr>
            <p:cNvPr id="32" name="object 32"/>
            <p:cNvSpPr/>
            <p:nvPr/>
          </p:nvSpPr>
          <p:spPr>
            <a:xfrm>
              <a:off x="424286" y="1177787"/>
              <a:ext cx="1419225" cy="549275"/>
            </a:xfrm>
            <a:custGeom>
              <a:avLst/>
              <a:gdLst/>
              <a:ahLst/>
              <a:cxnLst/>
              <a:rect l="l" t="t" r="r" b="b"/>
              <a:pathLst>
                <a:path w="1419225" h="549275">
                  <a:moveTo>
                    <a:pt x="0" y="0"/>
                  </a:moveTo>
                  <a:lnTo>
                    <a:pt x="1418913" y="0"/>
                  </a:lnTo>
                  <a:lnTo>
                    <a:pt x="1418913" y="548908"/>
                  </a:lnTo>
                  <a:lnTo>
                    <a:pt x="0" y="548908"/>
                  </a:lnTo>
                  <a:lnTo>
                    <a:pt x="0" y="0"/>
                  </a:lnTo>
                  <a:close/>
                </a:path>
              </a:pathLst>
            </a:custGeom>
            <a:ln w="25399">
              <a:solidFill>
                <a:srgbClr val="005EB8"/>
              </a:solidFill>
            </a:ln>
          </p:spPr>
          <p:txBody>
            <a:bodyPr wrap="square" lIns="0" tIns="0" rIns="0" bIns="0" rtlCol="0"/>
            <a:lstStyle/>
            <a:p>
              <a:endParaRPr sz="1620"/>
            </a:p>
          </p:txBody>
        </p:sp>
      </p:grpSp>
      <p:sp>
        <p:nvSpPr>
          <p:cNvPr id="33" name="object 33"/>
          <p:cNvSpPr txBox="1"/>
          <p:nvPr/>
        </p:nvSpPr>
        <p:spPr>
          <a:xfrm>
            <a:off x="1224798" y="1012123"/>
            <a:ext cx="505778" cy="288541"/>
          </a:xfrm>
          <a:prstGeom prst="rect">
            <a:avLst/>
          </a:prstGeom>
        </p:spPr>
        <p:txBody>
          <a:bodyPr vert="horz" wrap="square" lIns="0" tIns="11430" rIns="0" bIns="0" rtlCol="0">
            <a:spAutoFit/>
          </a:bodyPr>
          <a:lstStyle/>
          <a:p>
            <a:pPr marL="11430">
              <a:spcBef>
                <a:spcPts val="90"/>
              </a:spcBef>
            </a:pPr>
            <a:r>
              <a:rPr spc="-5" dirty="0">
                <a:latin typeface="Arial MT"/>
                <a:cs typeface="Arial MT"/>
              </a:rPr>
              <a:t>Data</a:t>
            </a:r>
            <a:endParaRPr>
              <a:latin typeface="Arial MT"/>
              <a:cs typeface="Arial MT"/>
            </a:endParaRPr>
          </a:p>
        </p:txBody>
      </p:sp>
      <p:sp>
        <p:nvSpPr>
          <p:cNvPr id="34" name="object 34"/>
          <p:cNvSpPr txBox="1"/>
          <p:nvPr/>
        </p:nvSpPr>
        <p:spPr>
          <a:xfrm>
            <a:off x="1052013" y="1319528"/>
            <a:ext cx="850392" cy="256480"/>
          </a:xfrm>
          <a:prstGeom prst="rect">
            <a:avLst/>
          </a:prstGeom>
        </p:spPr>
        <p:txBody>
          <a:bodyPr vert="horz" wrap="square" lIns="0" tIns="0" rIns="0" bIns="0" rtlCol="0">
            <a:spAutoFit/>
          </a:bodyPr>
          <a:lstStyle/>
          <a:p>
            <a:pPr>
              <a:lnSpc>
                <a:spcPts val="1989"/>
              </a:lnSpc>
            </a:pPr>
            <a:r>
              <a:rPr spc="-5" dirty="0">
                <a:latin typeface="Arial MT"/>
                <a:cs typeface="Arial MT"/>
              </a:rPr>
              <a:t>Source1</a:t>
            </a:r>
            <a:endParaRPr>
              <a:latin typeface="Arial MT"/>
              <a:cs typeface="Arial MT"/>
            </a:endParaRPr>
          </a:p>
        </p:txBody>
      </p:sp>
      <p:grpSp>
        <p:nvGrpSpPr>
          <p:cNvPr id="35" name="object 35"/>
          <p:cNvGrpSpPr/>
          <p:nvPr/>
        </p:nvGrpSpPr>
        <p:grpSpPr>
          <a:xfrm>
            <a:off x="964788" y="1185739"/>
            <a:ext cx="1300163" cy="517208"/>
            <a:chOff x="563986" y="1317487"/>
            <a:chExt cx="1444625" cy="574675"/>
          </a:xfrm>
        </p:grpSpPr>
        <p:sp>
          <p:nvSpPr>
            <p:cNvPr id="36" name="object 36"/>
            <p:cNvSpPr/>
            <p:nvPr/>
          </p:nvSpPr>
          <p:spPr>
            <a:xfrm>
              <a:off x="576686" y="1330187"/>
              <a:ext cx="1419225" cy="549275"/>
            </a:xfrm>
            <a:custGeom>
              <a:avLst/>
              <a:gdLst/>
              <a:ahLst/>
              <a:cxnLst/>
              <a:rect l="l" t="t" r="r" b="b"/>
              <a:pathLst>
                <a:path w="1419225" h="549275">
                  <a:moveTo>
                    <a:pt x="1418913" y="548908"/>
                  </a:moveTo>
                  <a:lnTo>
                    <a:pt x="0" y="548908"/>
                  </a:lnTo>
                  <a:lnTo>
                    <a:pt x="0" y="0"/>
                  </a:lnTo>
                  <a:lnTo>
                    <a:pt x="1418913" y="0"/>
                  </a:lnTo>
                  <a:lnTo>
                    <a:pt x="1418913" y="548908"/>
                  </a:lnTo>
                  <a:close/>
                </a:path>
              </a:pathLst>
            </a:custGeom>
            <a:solidFill>
              <a:srgbClr val="FFFFFF"/>
            </a:solidFill>
          </p:spPr>
          <p:txBody>
            <a:bodyPr wrap="square" lIns="0" tIns="0" rIns="0" bIns="0" rtlCol="0"/>
            <a:lstStyle/>
            <a:p>
              <a:endParaRPr sz="1620"/>
            </a:p>
          </p:txBody>
        </p:sp>
        <p:sp>
          <p:nvSpPr>
            <p:cNvPr id="37" name="object 37"/>
            <p:cNvSpPr/>
            <p:nvPr/>
          </p:nvSpPr>
          <p:spPr>
            <a:xfrm>
              <a:off x="576686" y="1330187"/>
              <a:ext cx="1419225" cy="549275"/>
            </a:xfrm>
            <a:custGeom>
              <a:avLst/>
              <a:gdLst/>
              <a:ahLst/>
              <a:cxnLst/>
              <a:rect l="l" t="t" r="r" b="b"/>
              <a:pathLst>
                <a:path w="1419225" h="549275">
                  <a:moveTo>
                    <a:pt x="0" y="0"/>
                  </a:moveTo>
                  <a:lnTo>
                    <a:pt x="1418913" y="0"/>
                  </a:lnTo>
                  <a:lnTo>
                    <a:pt x="1418913" y="548908"/>
                  </a:lnTo>
                  <a:lnTo>
                    <a:pt x="0" y="548908"/>
                  </a:lnTo>
                  <a:lnTo>
                    <a:pt x="0" y="0"/>
                  </a:lnTo>
                  <a:close/>
                </a:path>
              </a:pathLst>
            </a:custGeom>
            <a:ln w="25399">
              <a:solidFill>
                <a:srgbClr val="005EB8"/>
              </a:solidFill>
            </a:ln>
          </p:spPr>
          <p:txBody>
            <a:bodyPr wrap="square" lIns="0" tIns="0" rIns="0" bIns="0" rtlCol="0"/>
            <a:lstStyle/>
            <a:p>
              <a:endParaRPr sz="1620"/>
            </a:p>
          </p:txBody>
        </p:sp>
      </p:grpSp>
      <p:sp>
        <p:nvSpPr>
          <p:cNvPr id="38" name="object 38"/>
          <p:cNvSpPr txBox="1"/>
          <p:nvPr/>
        </p:nvSpPr>
        <p:spPr>
          <a:xfrm>
            <a:off x="1361958" y="1149283"/>
            <a:ext cx="505778" cy="288541"/>
          </a:xfrm>
          <a:prstGeom prst="rect">
            <a:avLst/>
          </a:prstGeom>
        </p:spPr>
        <p:txBody>
          <a:bodyPr vert="horz" wrap="square" lIns="0" tIns="11430" rIns="0" bIns="0" rtlCol="0">
            <a:spAutoFit/>
          </a:bodyPr>
          <a:lstStyle/>
          <a:p>
            <a:pPr marL="11430">
              <a:spcBef>
                <a:spcPts val="90"/>
              </a:spcBef>
            </a:pPr>
            <a:r>
              <a:rPr spc="-5" dirty="0">
                <a:latin typeface="Arial MT"/>
                <a:cs typeface="Arial MT"/>
              </a:rPr>
              <a:t>Data</a:t>
            </a:r>
            <a:endParaRPr>
              <a:latin typeface="Arial MT"/>
              <a:cs typeface="Arial MT"/>
            </a:endParaRPr>
          </a:p>
        </p:txBody>
      </p:sp>
      <p:sp>
        <p:nvSpPr>
          <p:cNvPr id="39" name="object 39"/>
          <p:cNvSpPr txBox="1"/>
          <p:nvPr/>
        </p:nvSpPr>
        <p:spPr>
          <a:xfrm>
            <a:off x="1145999" y="1423603"/>
            <a:ext cx="934974" cy="288541"/>
          </a:xfrm>
          <a:prstGeom prst="rect">
            <a:avLst/>
          </a:prstGeom>
        </p:spPr>
        <p:txBody>
          <a:bodyPr vert="horz" wrap="square" lIns="0" tIns="11430" rIns="0" bIns="0" rtlCol="0">
            <a:spAutoFit/>
          </a:bodyPr>
          <a:lstStyle/>
          <a:p>
            <a:pPr marL="11430">
              <a:spcBef>
                <a:spcPts val="90"/>
              </a:spcBef>
            </a:pPr>
            <a:r>
              <a:rPr spc="-5" dirty="0">
                <a:latin typeface="Arial MT"/>
                <a:cs typeface="Arial MT"/>
              </a:rPr>
              <a:t>Source</a:t>
            </a:r>
            <a:r>
              <a:rPr spc="-81" dirty="0">
                <a:latin typeface="Arial MT"/>
                <a:cs typeface="Arial MT"/>
              </a:rPr>
              <a:t> </a:t>
            </a:r>
            <a:r>
              <a:rPr dirty="0">
                <a:latin typeface="Arial MT"/>
                <a:cs typeface="Arial MT"/>
              </a:rPr>
              <a:t>n</a:t>
            </a:r>
            <a:endParaRPr>
              <a:latin typeface="Arial MT"/>
              <a:cs typeface="Arial MT"/>
            </a:endParaRPr>
          </a:p>
        </p:txBody>
      </p:sp>
      <p:sp>
        <p:nvSpPr>
          <p:cNvPr id="40" name="object 40"/>
          <p:cNvSpPr txBox="1"/>
          <p:nvPr/>
        </p:nvSpPr>
        <p:spPr>
          <a:xfrm>
            <a:off x="477376" y="3200636"/>
            <a:ext cx="1383030" cy="205441"/>
          </a:xfrm>
          <a:prstGeom prst="rect">
            <a:avLst/>
          </a:prstGeom>
        </p:spPr>
        <p:txBody>
          <a:bodyPr vert="horz" wrap="square" lIns="0" tIns="11430" rIns="0" bIns="0" rtlCol="0">
            <a:spAutoFit/>
          </a:bodyPr>
          <a:lstStyle/>
          <a:p>
            <a:pPr marL="296609" indent="-285750">
              <a:spcBef>
                <a:spcPts val="90"/>
              </a:spcBef>
              <a:buFont typeface="Lucida Sans Unicode"/>
              <a:buChar char="▪"/>
              <a:tabLst>
                <a:tab pos="296037" algn="l"/>
                <a:tab pos="297180" algn="l"/>
              </a:tabLst>
            </a:pPr>
            <a:r>
              <a:rPr sz="1260" spc="-5" dirty="0">
                <a:latin typeface="Arial MT"/>
                <a:cs typeface="Arial MT"/>
              </a:rPr>
              <a:t>Data</a:t>
            </a:r>
            <a:r>
              <a:rPr sz="1260" spc="-68" dirty="0">
                <a:latin typeface="Arial MT"/>
                <a:cs typeface="Arial MT"/>
              </a:rPr>
              <a:t> </a:t>
            </a:r>
            <a:r>
              <a:rPr sz="1260" spc="-5" dirty="0">
                <a:latin typeface="Arial MT"/>
                <a:cs typeface="Arial MT"/>
              </a:rPr>
              <a:t>Ingestion:</a:t>
            </a:r>
            <a:endParaRPr sz="1260">
              <a:latin typeface="Arial MT"/>
              <a:cs typeface="Arial MT"/>
            </a:endParaRPr>
          </a:p>
        </p:txBody>
      </p:sp>
      <p:sp>
        <p:nvSpPr>
          <p:cNvPr id="41" name="object 41"/>
          <p:cNvSpPr txBox="1"/>
          <p:nvPr/>
        </p:nvSpPr>
        <p:spPr>
          <a:xfrm>
            <a:off x="888856" y="3392661"/>
            <a:ext cx="1801368" cy="399340"/>
          </a:xfrm>
          <a:prstGeom prst="rect">
            <a:avLst/>
          </a:prstGeom>
        </p:spPr>
        <p:txBody>
          <a:bodyPr vert="horz" wrap="square" lIns="0" tIns="11430" rIns="0" bIns="0" rtlCol="0">
            <a:spAutoFit/>
          </a:bodyPr>
          <a:lstStyle/>
          <a:p>
            <a:pPr marL="296609" marR="4572" indent="-285750">
              <a:spcBef>
                <a:spcPts val="90"/>
              </a:spcBef>
              <a:buFont typeface="Lucida Sans Unicode"/>
              <a:buChar char="▪"/>
              <a:tabLst>
                <a:tab pos="296037" algn="l"/>
                <a:tab pos="297180" algn="l"/>
              </a:tabLst>
            </a:pPr>
            <a:r>
              <a:rPr sz="1260" spc="-5" dirty="0">
                <a:latin typeface="Arial MT"/>
                <a:cs typeface="Arial MT"/>
              </a:rPr>
              <a:t>HDFS</a:t>
            </a:r>
            <a:r>
              <a:rPr sz="1260" spc="-77" dirty="0">
                <a:latin typeface="Arial MT"/>
                <a:cs typeface="Arial MT"/>
              </a:rPr>
              <a:t> </a:t>
            </a:r>
            <a:r>
              <a:rPr sz="1260" spc="-5" dirty="0">
                <a:latin typeface="Arial MT"/>
                <a:cs typeface="Arial MT"/>
              </a:rPr>
              <a:t>Client/Hadoop </a:t>
            </a:r>
            <a:r>
              <a:rPr sz="1260" spc="-338" dirty="0">
                <a:latin typeface="Arial MT"/>
                <a:cs typeface="Arial MT"/>
              </a:rPr>
              <a:t> </a:t>
            </a:r>
            <a:r>
              <a:rPr sz="1260" spc="-5" dirty="0">
                <a:latin typeface="Arial MT"/>
                <a:cs typeface="Arial MT"/>
              </a:rPr>
              <a:t>Streaming</a:t>
            </a:r>
            <a:endParaRPr sz="1260">
              <a:latin typeface="Arial MT"/>
              <a:cs typeface="Arial MT"/>
            </a:endParaRPr>
          </a:p>
        </p:txBody>
      </p:sp>
      <p:sp>
        <p:nvSpPr>
          <p:cNvPr id="42" name="object 42"/>
          <p:cNvSpPr txBox="1"/>
          <p:nvPr/>
        </p:nvSpPr>
        <p:spPr>
          <a:xfrm>
            <a:off x="888856" y="3776709"/>
            <a:ext cx="1496758" cy="593239"/>
          </a:xfrm>
          <a:prstGeom prst="rect">
            <a:avLst/>
          </a:prstGeom>
        </p:spPr>
        <p:txBody>
          <a:bodyPr vert="horz" wrap="square" lIns="0" tIns="11430" rIns="0" bIns="0" rtlCol="0">
            <a:spAutoFit/>
          </a:bodyPr>
          <a:lstStyle/>
          <a:p>
            <a:pPr marL="296609" indent="-285750">
              <a:spcBef>
                <a:spcPts val="90"/>
              </a:spcBef>
              <a:buFont typeface="Lucida Sans Unicode"/>
              <a:buChar char="▪"/>
              <a:tabLst>
                <a:tab pos="296037" algn="l"/>
                <a:tab pos="297180" algn="l"/>
              </a:tabLst>
            </a:pPr>
            <a:r>
              <a:rPr sz="1260" spc="-5" dirty="0">
                <a:latin typeface="Arial MT"/>
                <a:cs typeface="Arial MT"/>
              </a:rPr>
              <a:t>Spark</a:t>
            </a:r>
            <a:r>
              <a:rPr sz="1260" spc="-68" dirty="0">
                <a:latin typeface="Arial MT"/>
                <a:cs typeface="Arial MT"/>
              </a:rPr>
              <a:t> </a:t>
            </a:r>
            <a:r>
              <a:rPr sz="1260" spc="-5" dirty="0">
                <a:latin typeface="Arial MT"/>
                <a:cs typeface="Arial MT"/>
              </a:rPr>
              <a:t>Streaming</a:t>
            </a:r>
            <a:endParaRPr sz="1260">
              <a:latin typeface="Arial MT"/>
              <a:cs typeface="Arial MT"/>
            </a:endParaRPr>
          </a:p>
          <a:p>
            <a:pPr marL="296609" indent="-285750">
              <a:buFont typeface="Lucida Sans Unicode"/>
              <a:buChar char="▪"/>
              <a:tabLst>
                <a:tab pos="296037" algn="l"/>
                <a:tab pos="297180" algn="l"/>
              </a:tabLst>
            </a:pPr>
            <a:r>
              <a:rPr sz="1260" spc="-5" dirty="0">
                <a:latin typeface="Arial MT"/>
                <a:cs typeface="Arial MT"/>
              </a:rPr>
              <a:t>Kafka</a:t>
            </a:r>
            <a:r>
              <a:rPr sz="1260" spc="-45" dirty="0">
                <a:latin typeface="Arial MT"/>
                <a:cs typeface="Arial MT"/>
              </a:rPr>
              <a:t> </a:t>
            </a:r>
            <a:r>
              <a:rPr sz="1260" spc="-5" dirty="0">
                <a:latin typeface="Arial MT"/>
                <a:cs typeface="Arial MT"/>
              </a:rPr>
              <a:t>Connect</a:t>
            </a:r>
            <a:endParaRPr sz="1260">
              <a:latin typeface="Arial MT"/>
              <a:cs typeface="Arial MT"/>
            </a:endParaRPr>
          </a:p>
          <a:p>
            <a:pPr marL="296609" indent="-285750">
              <a:buFont typeface="Lucida Sans Unicode"/>
              <a:buChar char="▪"/>
              <a:tabLst>
                <a:tab pos="296037" algn="l"/>
                <a:tab pos="297180" algn="l"/>
              </a:tabLst>
            </a:pPr>
            <a:r>
              <a:rPr sz="1260" spc="-5" dirty="0">
                <a:latin typeface="Arial MT"/>
                <a:cs typeface="Arial MT"/>
              </a:rPr>
              <a:t>Apache</a:t>
            </a:r>
            <a:r>
              <a:rPr sz="1260" spc="-45" dirty="0">
                <a:latin typeface="Arial MT"/>
                <a:cs typeface="Arial MT"/>
              </a:rPr>
              <a:t> </a:t>
            </a:r>
            <a:r>
              <a:rPr sz="1260" spc="-5" dirty="0">
                <a:latin typeface="Arial MT"/>
                <a:cs typeface="Arial MT"/>
              </a:rPr>
              <a:t>Nifi</a:t>
            </a:r>
            <a:endParaRPr sz="1260">
              <a:latin typeface="Arial MT"/>
              <a:cs typeface="Arial MT"/>
            </a:endParaRPr>
          </a:p>
        </p:txBody>
      </p:sp>
      <p:sp>
        <p:nvSpPr>
          <p:cNvPr id="43" name="object 43"/>
          <p:cNvSpPr txBox="1"/>
          <p:nvPr/>
        </p:nvSpPr>
        <p:spPr>
          <a:xfrm>
            <a:off x="5685685" y="3407195"/>
            <a:ext cx="2296859" cy="593239"/>
          </a:xfrm>
          <a:prstGeom prst="rect">
            <a:avLst/>
          </a:prstGeom>
        </p:spPr>
        <p:txBody>
          <a:bodyPr vert="horz" wrap="square" lIns="0" tIns="11430" rIns="0" bIns="0" rtlCol="0">
            <a:spAutoFit/>
          </a:bodyPr>
          <a:lstStyle/>
          <a:p>
            <a:pPr marL="296609" marR="4572" indent="-285750">
              <a:spcBef>
                <a:spcPts val="90"/>
              </a:spcBef>
              <a:buFont typeface="Lucida Sans Unicode"/>
              <a:buChar char="▪"/>
              <a:tabLst>
                <a:tab pos="296037" algn="l"/>
                <a:tab pos="297180" algn="l"/>
              </a:tabLst>
            </a:pPr>
            <a:r>
              <a:rPr sz="1260" spc="-5" dirty="0">
                <a:latin typeface="Arial MT"/>
                <a:cs typeface="Arial MT"/>
              </a:rPr>
              <a:t>Computing/Data</a:t>
            </a:r>
            <a:r>
              <a:rPr sz="1260" spc="-77" dirty="0">
                <a:latin typeface="Arial MT"/>
                <a:cs typeface="Arial MT"/>
              </a:rPr>
              <a:t> </a:t>
            </a:r>
            <a:r>
              <a:rPr sz="1260" spc="-5" dirty="0">
                <a:latin typeface="Arial MT"/>
                <a:cs typeface="Arial MT"/>
              </a:rPr>
              <a:t>Processing </a:t>
            </a:r>
            <a:r>
              <a:rPr sz="1260" spc="-333" dirty="0">
                <a:latin typeface="Arial MT"/>
                <a:cs typeface="Arial MT"/>
              </a:rPr>
              <a:t> </a:t>
            </a:r>
            <a:r>
              <a:rPr sz="1260" spc="-5" dirty="0">
                <a:latin typeface="Arial MT"/>
                <a:cs typeface="Arial MT"/>
              </a:rPr>
              <a:t>Framework</a:t>
            </a:r>
            <a:endParaRPr sz="1260">
              <a:latin typeface="Arial MT"/>
              <a:cs typeface="Arial MT"/>
            </a:endParaRPr>
          </a:p>
          <a:p>
            <a:pPr marL="708089" lvl="1" indent="-285750">
              <a:buFont typeface="Lucida Sans Unicode"/>
              <a:buChar char="▪"/>
              <a:tabLst>
                <a:tab pos="707517" algn="l"/>
                <a:tab pos="708660" algn="l"/>
              </a:tabLst>
            </a:pPr>
            <a:r>
              <a:rPr sz="1260" spc="-5" dirty="0">
                <a:latin typeface="Arial MT"/>
                <a:cs typeface="Arial MT"/>
              </a:rPr>
              <a:t>Apache</a:t>
            </a:r>
            <a:r>
              <a:rPr sz="1260" spc="-45" dirty="0">
                <a:latin typeface="Arial MT"/>
                <a:cs typeface="Arial MT"/>
              </a:rPr>
              <a:t> </a:t>
            </a:r>
            <a:r>
              <a:rPr sz="1260" spc="-5" dirty="0">
                <a:latin typeface="Arial MT"/>
                <a:cs typeface="Arial MT"/>
              </a:rPr>
              <a:t>Spark</a:t>
            </a:r>
            <a:endParaRPr sz="1260">
              <a:latin typeface="Arial MT"/>
              <a:cs typeface="Arial MT"/>
            </a:endParaRPr>
          </a:p>
        </p:txBody>
      </p:sp>
      <p:sp>
        <p:nvSpPr>
          <p:cNvPr id="44" name="object 44"/>
          <p:cNvSpPr txBox="1"/>
          <p:nvPr/>
        </p:nvSpPr>
        <p:spPr>
          <a:xfrm>
            <a:off x="6097165" y="3983267"/>
            <a:ext cx="1775651" cy="399340"/>
          </a:xfrm>
          <a:prstGeom prst="rect">
            <a:avLst/>
          </a:prstGeom>
        </p:spPr>
        <p:txBody>
          <a:bodyPr vert="horz" wrap="square" lIns="0" tIns="11430" rIns="0" bIns="0" rtlCol="0">
            <a:spAutoFit/>
          </a:bodyPr>
          <a:lstStyle/>
          <a:p>
            <a:pPr marL="296609" indent="-285750">
              <a:spcBef>
                <a:spcPts val="90"/>
              </a:spcBef>
              <a:buFont typeface="Lucida Sans Unicode"/>
              <a:buChar char="▪"/>
              <a:tabLst>
                <a:tab pos="296037" algn="l"/>
                <a:tab pos="297180" algn="l"/>
              </a:tabLst>
            </a:pPr>
            <a:r>
              <a:rPr sz="1260" spc="-5" dirty="0">
                <a:latin typeface="Arial MT"/>
                <a:cs typeface="Arial MT"/>
              </a:rPr>
              <a:t>Hadoop</a:t>
            </a:r>
            <a:r>
              <a:rPr sz="1260" spc="-72" dirty="0">
                <a:latin typeface="Arial MT"/>
                <a:cs typeface="Arial MT"/>
              </a:rPr>
              <a:t> </a:t>
            </a:r>
            <a:r>
              <a:rPr sz="1260" dirty="0">
                <a:latin typeface="Arial MT"/>
                <a:cs typeface="Arial MT"/>
              </a:rPr>
              <a:t>MapReduce</a:t>
            </a:r>
          </a:p>
          <a:p>
            <a:pPr marL="296609" indent="-285750">
              <a:buFont typeface="Lucida Sans Unicode"/>
              <a:buChar char="▪"/>
              <a:tabLst>
                <a:tab pos="296037" algn="l"/>
                <a:tab pos="297180" algn="l"/>
              </a:tabLst>
            </a:pPr>
            <a:r>
              <a:rPr sz="1260" spc="-5" dirty="0">
                <a:latin typeface="Arial MT"/>
                <a:cs typeface="Arial MT"/>
              </a:rPr>
              <a:t>Apache</a:t>
            </a:r>
            <a:r>
              <a:rPr sz="1260" spc="-63" dirty="0">
                <a:latin typeface="Arial MT"/>
                <a:cs typeface="Arial MT"/>
              </a:rPr>
              <a:t> </a:t>
            </a:r>
            <a:r>
              <a:rPr sz="1260" spc="-54" dirty="0">
                <a:latin typeface="Arial MT"/>
                <a:cs typeface="Arial MT"/>
              </a:rPr>
              <a:t>Tez</a:t>
            </a:r>
            <a:endParaRPr sz="1260" dirty="0">
              <a:latin typeface="Arial MT"/>
              <a:cs typeface="Arial MT"/>
            </a:endParaRPr>
          </a:p>
        </p:txBody>
      </p:sp>
      <p:sp>
        <p:nvSpPr>
          <p:cNvPr id="45" name="object 45"/>
          <p:cNvSpPr/>
          <p:nvPr/>
        </p:nvSpPr>
        <p:spPr>
          <a:xfrm>
            <a:off x="1953709" y="2098387"/>
            <a:ext cx="1371600" cy="713232"/>
          </a:xfrm>
          <a:custGeom>
            <a:avLst/>
            <a:gdLst/>
            <a:ahLst/>
            <a:cxnLst/>
            <a:rect l="l" t="t" r="r" b="b"/>
            <a:pathLst>
              <a:path w="1524000" h="792480">
                <a:moveTo>
                  <a:pt x="1523796" y="792087"/>
                </a:moveTo>
                <a:lnTo>
                  <a:pt x="0" y="792087"/>
                </a:lnTo>
                <a:lnTo>
                  <a:pt x="0" y="0"/>
                </a:lnTo>
                <a:lnTo>
                  <a:pt x="1523796" y="0"/>
                </a:lnTo>
                <a:lnTo>
                  <a:pt x="1523796" y="792087"/>
                </a:lnTo>
                <a:close/>
              </a:path>
            </a:pathLst>
          </a:custGeom>
          <a:solidFill>
            <a:srgbClr val="FFFFFF"/>
          </a:solidFill>
        </p:spPr>
        <p:txBody>
          <a:bodyPr wrap="square" lIns="0" tIns="0" rIns="0" bIns="0" rtlCol="0"/>
          <a:lstStyle/>
          <a:p>
            <a:endParaRPr sz="1620"/>
          </a:p>
        </p:txBody>
      </p:sp>
      <p:sp>
        <p:nvSpPr>
          <p:cNvPr id="46" name="object 46"/>
          <p:cNvSpPr txBox="1"/>
          <p:nvPr/>
        </p:nvSpPr>
        <p:spPr>
          <a:xfrm>
            <a:off x="1953709" y="2098387"/>
            <a:ext cx="1371600" cy="680956"/>
          </a:xfrm>
          <a:prstGeom prst="rect">
            <a:avLst/>
          </a:prstGeom>
          <a:ln w="25399">
            <a:solidFill>
              <a:srgbClr val="005EB8"/>
            </a:solidFill>
          </a:ln>
        </p:spPr>
        <p:txBody>
          <a:bodyPr vert="horz" wrap="square" lIns="0" tIns="16002" rIns="0" bIns="0" rtlCol="0">
            <a:spAutoFit/>
          </a:bodyPr>
          <a:lstStyle/>
          <a:p>
            <a:pPr marL="258318" marR="125730" indent="-129731">
              <a:spcBef>
                <a:spcPts val="126"/>
              </a:spcBef>
            </a:pPr>
            <a:r>
              <a:rPr sz="2160" spc="-5" dirty="0">
                <a:latin typeface="Arial MT"/>
                <a:cs typeface="Arial MT"/>
              </a:rPr>
              <a:t>Ingestion  Engine</a:t>
            </a:r>
            <a:endParaRPr sz="2160">
              <a:latin typeface="Arial MT"/>
              <a:cs typeface="Arial MT"/>
            </a:endParaRPr>
          </a:p>
        </p:txBody>
      </p:sp>
      <p:sp>
        <p:nvSpPr>
          <p:cNvPr id="47" name="object 47"/>
          <p:cNvSpPr/>
          <p:nvPr/>
        </p:nvSpPr>
        <p:spPr>
          <a:xfrm>
            <a:off x="7039808" y="2099645"/>
            <a:ext cx="1217295" cy="713232"/>
          </a:xfrm>
          <a:custGeom>
            <a:avLst/>
            <a:gdLst/>
            <a:ahLst/>
            <a:cxnLst/>
            <a:rect l="l" t="t" r="r" b="b"/>
            <a:pathLst>
              <a:path w="1352550" h="792480">
                <a:moveTo>
                  <a:pt x="1352387" y="792087"/>
                </a:moveTo>
                <a:lnTo>
                  <a:pt x="0" y="792087"/>
                </a:lnTo>
                <a:lnTo>
                  <a:pt x="0" y="0"/>
                </a:lnTo>
                <a:lnTo>
                  <a:pt x="1352387" y="0"/>
                </a:lnTo>
                <a:lnTo>
                  <a:pt x="1352387" y="792087"/>
                </a:lnTo>
                <a:close/>
              </a:path>
            </a:pathLst>
          </a:custGeom>
          <a:solidFill>
            <a:srgbClr val="FFFFFF"/>
          </a:solidFill>
        </p:spPr>
        <p:txBody>
          <a:bodyPr wrap="square" lIns="0" tIns="0" rIns="0" bIns="0" rtlCol="0"/>
          <a:lstStyle/>
          <a:p>
            <a:endParaRPr sz="1620"/>
          </a:p>
        </p:txBody>
      </p:sp>
      <p:sp>
        <p:nvSpPr>
          <p:cNvPr id="48" name="object 48"/>
          <p:cNvSpPr txBox="1"/>
          <p:nvPr/>
        </p:nvSpPr>
        <p:spPr>
          <a:xfrm>
            <a:off x="7039808" y="2099645"/>
            <a:ext cx="1217295" cy="514756"/>
          </a:xfrm>
          <a:prstGeom prst="rect">
            <a:avLst/>
          </a:prstGeom>
          <a:ln w="25399">
            <a:solidFill>
              <a:srgbClr val="005EB8"/>
            </a:solidFill>
          </a:ln>
        </p:spPr>
        <p:txBody>
          <a:bodyPr vert="horz" wrap="square" lIns="0" tIns="180594" rIns="0" bIns="0" rtlCol="0">
            <a:spAutoFit/>
          </a:bodyPr>
          <a:lstStyle/>
          <a:p>
            <a:pPr marL="97727">
              <a:spcBef>
                <a:spcPts val="1422"/>
              </a:spcBef>
            </a:pPr>
            <a:r>
              <a:rPr sz="2160" spc="-5" dirty="0">
                <a:latin typeface="Arial MT"/>
                <a:cs typeface="Arial MT"/>
              </a:rPr>
              <a:t>Analysis</a:t>
            </a:r>
            <a:endParaRPr sz="2160">
              <a:latin typeface="Arial MT"/>
              <a:cs typeface="Arial MT"/>
            </a:endParaRPr>
          </a:p>
        </p:txBody>
      </p:sp>
      <p:grpSp>
        <p:nvGrpSpPr>
          <p:cNvPr id="49" name="object 49"/>
          <p:cNvGrpSpPr/>
          <p:nvPr/>
        </p:nvGrpSpPr>
        <p:grpSpPr>
          <a:xfrm>
            <a:off x="3277697" y="1226785"/>
            <a:ext cx="3809619" cy="1296734"/>
            <a:chOff x="3133885" y="1363094"/>
            <a:chExt cx="4232910" cy="1440815"/>
          </a:xfrm>
        </p:grpSpPr>
        <p:pic>
          <p:nvPicPr>
            <p:cNvPr id="50" name="object 50"/>
            <p:cNvPicPr/>
            <p:nvPr/>
          </p:nvPicPr>
          <p:blipFill>
            <a:blip r:embed="rId9" cstate="print"/>
            <a:stretch>
              <a:fillRect/>
            </a:stretch>
          </p:blipFill>
          <p:spPr>
            <a:xfrm>
              <a:off x="7025209" y="2696284"/>
              <a:ext cx="341500" cy="105400"/>
            </a:xfrm>
            <a:prstGeom prst="rect">
              <a:avLst/>
            </a:prstGeom>
          </p:spPr>
        </p:pic>
        <p:pic>
          <p:nvPicPr>
            <p:cNvPr id="51" name="object 51"/>
            <p:cNvPicPr/>
            <p:nvPr/>
          </p:nvPicPr>
          <p:blipFill>
            <a:blip r:embed="rId10" cstate="print"/>
            <a:stretch>
              <a:fillRect/>
            </a:stretch>
          </p:blipFill>
          <p:spPr>
            <a:xfrm>
              <a:off x="7102341" y="2674329"/>
              <a:ext cx="211667" cy="109307"/>
            </a:xfrm>
            <a:prstGeom prst="rect">
              <a:avLst/>
            </a:prstGeom>
          </p:spPr>
        </p:pic>
        <p:pic>
          <p:nvPicPr>
            <p:cNvPr id="52" name="object 52"/>
            <p:cNvPicPr/>
            <p:nvPr/>
          </p:nvPicPr>
          <p:blipFill>
            <a:blip r:embed="rId11" cstate="print"/>
            <a:stretch>
              <a:fillRect/>
            </a:stretch>
          </p:blipFill>
          <p:spPr>
            <a:xfrm>
              <a:off x="3133885" y="2694886"/>
              <a:ext cx="364600" cy="108400"/>
            </a:xfrm>
            <a:prstGeom prst="rect">
              <a:avLst/>
            </a:prstGeom>
          </p:spPr>
        </p:pic>
        <p:pic>
          <p:nvPicPr>
            <p:cNvPr id="53" name="object 53"/>
            <p:cNvPicPr/>
            <p:nvPr/>
          </p:nvPicPr>
          <p:blipFill>
            <a:blip r:embed="rId12" cstate="print"/>
            <a:stretch>
              <a:fillRect/>
            </a:stretch>
          </p:blipFill>
          <p:spPr>
            <a:xfrm>
              <a:off x="3186584" y="2672940"/>
              <a:ext cx="234774" cy="109291"/>
            </a:xfrm>
            <a:prstGeom prst="rect">
              <a:avLst/>
            </a:prstGeom>
          </p:spPr>
        </p:pic>
        <p:sp>
          <p:nvSpPr>
            <p:cNvPr id="54" name="object 54"/>
            <p:cNvSpPr/>
            <p:nvPr/>
          </p:nvSpPr>
          <p:spPr>
            <a:xfrm>
              <a:off x="3235216" y="1375794"/>
              <a:ext cx="1744345" cy="610870"/>
            </a:xfrm>
            <a:custGeom>
              <a:avLst/>
              <a:gdLst/>
              <a:ahLst/>
              <a:cxnLst/>
              <a:rect l="l" t="t" r="r" b="b"/>
              <a:pathLst>
                <a:path w="1744345" h="610869">
                  <a:moveTo>
                    <a:pt x="0" y="0"/>
                  </a:moveTo>
                  <a:lnTo>
                    <a:pt x="1744082" y="0"/>
                  </a:lnTo>
                  <a:lnTo>
                    <a:pt x="1744082" y="610421"/>
                  </a:lnTo>
                  <a:lnTo>
                    <a:pt x="0" y="610421"/>
                  </a:lnTo>
                  <a:lnTo>
                    <a:pt x="0" y="0"/>
                  </a:lnTo>
                  <a:close/>
                </a:path>
              </a:pathLst>
            </a:custGeom>
            <a:ln w="25399">
              <a:solidFill>
                <a:srgbClr val="005EB8"/>
              </a:solidFill>
            </a:ln>
          </p:spPr>
          <p:txBody>
            <a:bodyPr wrap="square" lIns="0" tIns="0" rIns="0" bIns="0" rtlCol="0"/>
            <a:lstStyle/>
            <a:p>
              <a:endParaRPr sz="1620"/>
            </a:p>
          </p:txBody>
        </p:sp>
      </p:grpSp>
      <p:sp>
        <p:nvSpPr>
          <p:cNvPr id="55" name="object 55"/>
          <p:cNvSpPr txBox="1"/>
          <p:nvPr/>
        </p:nvSpPr>
        <p:spPr>
          <a:xfrm>
            <a:off x="6278143" y="1628521"/>
            <a:ext cx="645224" cy="288541"/>
          </a:xfrm>
          <a:prstGeom prst="rect">
            <a:avLst/>
          </a:prstGeom>
        </p:spPr>
        <p:txBody>
          <a:bodyPr vert="horz" wrap="square" lIns="0" tIns="11430" rIns="0" bIns="0" rtlCol="0">
            <a:spAutoFit/>
          </a:bodyPr>
          <a:lstStyle/>
          <a:p>
            <a:pPr marL="11430">
              <a:spcBef>
                <a:spcPts val="90"/>
              </a:spcBef>
            </a:pPr>
            <a:r>
              <a:rPr b="1" spc="-5" dirty="0">
                <a:latin typeface="Arial"/>
                <a:cs typeface="Arial"/>
              </a:rPr>
              <a:t>result</a:t>
            </a:r>
            <a:endParaRPr>
              <a:latin typeface="Arial"/>
              <a:cs typeface="Arial"/>
            </a:endParaRPr>
          </a:p>
        </p:txBody>
      </p:sp>
      <p:sp>
        <p:nvSpPr>
          <p:cNvPr id="56" name="object 56"/>
          <p:cNvSpPr txBox="1"/>
          <p:nvPr/>
        </p:nvSpPr>
        <p:spPr>
          <a:xfrm>
            <a:off x="3457390" y="1296648"/>
            <a:ext cx="1392746" cy="399340"/>
          </a:xfrm>
          <a:prstGeom prst="rect">
            <a:avLst/>
          </a:prstGeom>
        </p:spPr>
        <p:txBody>
          <a:bodyPr vert="horz" wrap="square" lIns="0" tIns="11430" rIns="0" bIns="0" rtlCol="0">
            <a:spAutoFit/>
          </a:bodyPr>
          <a:lstStyle/>
          <a:p>
            <a:pPr marL="11430">
              <a:spcBef>
                <a:spcPts val="90"/>
              </a:spcBef>
            </a:pPr>
            <a:r>
              <a:rPr sz="2520" spc="-5" dirty="0">
                <a:latin typeface="Arial MT"/>
                <a:cs typeface="Arial MT"/>
              </a:rPr>
              <a:t>Database</a:t>
            </a:r>
            <a:endParaRPr sz="2520">
              <a:latin typeface="Arial MT"/>
              <a:cs typeface="Arial MT"/>
            </a:endParaRPr>
          </a:p>
        </p:txBody>
      </p:sp>
      <p:grpSp>
        <p:nvGrpSpPr>
          <p:cNvPr id="57" name="object 57"/>
          <p:cNvGrpSpPr/>
          <p:nvPr/>
        </p:nvGrpSpPr>
        <p:grpSpPr>
          <a:xfrm>
            <a:off x="4104544" y="752272"/>
            <a:ext cx="2336292" cy="1414463"/>
            <a:chOff x="4052604" y="835858"/>
            <a:chExt cx="2595880" cy="1571625"/>
          </a:xfrm>
        </p:grpSpPr>
        <p:pic>
          <p:nvPicPr>
            <p:cNvPr id="58" name="object 58"/>
            <p:cNvPicPr/>
            <p:nvPr/>
          </p:nvPicPr>
          <p:blipFill>
            <a:blip r:embed="rId13" cstate="print"/>
            <a:stretch>
              <a:fillRect/>
            </a:stretch>
          </p:blipFill>
          <p:spPr>
            <a:xfrm>
              <a:off x="4054558" y="1953516"/>
              <a:ext cx="105400" cy="453700"/>
            </a:xfrm>
            <a:prstGeom prst="rect">
              <a:avLst/>
            </a:prstGeom>
          </p:spPr>
        </p:pic>
        <p:pic>
          <p:nvPicPr>
            <p:cNvPr id="59" name="object 59"/>
            <p:cNvPicPr/>
            <p:nvPr/>
          </p:nvPicPr>
          <p:blipFill>
            <a:blip r:embed="rId14" cstate="print"/>
            <a:stretch>
              <a:fillRect/>
            </a:stretch>
          </p:blipFill>
          <p:spPr>
            <a:xfrm>
              <a:off x="4052604" y="1986215"/>
              <a:ext cx="109307" cy="323867"/>
            </a:xfrm>
            <a:prstGeom prst="rect">
              <a:avLst/>
            </a:prstGeom>
          </p:spPr>
        </p:pic>
        <p:sp>
          <p:nvSpPr>
            <p:cNvPr id="60" name="object 60"/>
            <p:cNvSpPr/>
            <p:nvPr/>
          </p:nvSpPr>
          <p:spPr>
            <a:xfrm>
              <a:off x="5283231" y="848558"/>
              <a:ext cx="1352550" cy="454025"/>
            </a:xfrm>
            <a:custGeom>
              <a:avLst/>
              <a:gdLst/>
              <a:ahLst/>
              <a:cxnLst/>
              <a:rect l="l" t="t" r="r" b="b"/>
              <a:pathLst>
                <a:path w="1352550" h="454025">
                  <a:moveTo>
                    <a:pt x="0" y="0"/>
                  </a:moveTo>
                  <a:lnTo>
                    <a:pt x="1352388" y="0"/>
                  </a:lnTo>
                  <a:lnTo>
                    <a:pt x="1352388" y="453468"/>
                  </a:lnTo>
                  <a:lnTo>
                    <a:pt x="0" y="453468"/>
                  </a:lnTo>
                  <a:lnTo>
                    <a:pt x="0" y="0"/>
                  </a:lnTo>
                  <a:close/>
                </a:path>
              </a:pathLst>
            </a:custGeom>
            <a:ln w="25399">
              <a:solidFill>
                <a:srgbClr val="005EB8"/>
              </a:solidFill>
            </a:ln>
          </p:spPr>
          <p:txBody>
            <a:bodyPr wrap="square" lIns="0" tIns="0" rIns="0" bIns="0" rtlCol="0"/>
            <a:lstStyle/>
            <a:p>
              <a:endParaRPr sz="1620"/>
            </a:p>
          </p:txBody>
        </p:sp>
      </p:grpSp>
      <p:sp>
        <p:nvSpPr>
          <p:cNvPr id="61" name="object 61"/>
          <p:cNvSpPr txBox="1"/>
          <p:nvPr/>
        </p:nvSpPr>
        <p:spPr>
          <a:xfrm>
            <a:off x="3223013" y="3534466"/>
            <a:ext cx="2272284" cy="593239"/>
          </a:xfrm>
          <a:prstGeom prst="rect">
            <a:avLst/>
          </a:prstGeom>
        </p:spPr>
        <p:txBody>
          <a:bodyPr vert="horz" wrap="square" lIns="0" tIns="11430" rIns="0" bIns="0" rtlCol="0">
            <a:spAutoFit/>
          </a:bodyPr>
          <a:lstStyle/>
          <a:p>
            <a:pPr marL="296609" marR="511493" indent="-285750">
              <a:spcBef>
                <a:spcPts val="90"/>
              </a:spcBef>
              <a:buFont typeface="Lucida Sans Unicode"/>
              <a:buChar char="▪"/>
              <a:tabLst>
                <a:tab pos="296037" algn="l"/>
                <a:tab pos="297180" algn="l"/>
              </a:tabLst>
            </a:pPr>
            <a:r>
              <a:rPr sz="1260" spc="-5" dirty="0">
                <a:solidFill>
                  <a:srgbClr val="005EB8"/>
                </a:solidFill>
                <a:latin typeface="Arial MT"/>
                <a:cs typeface="Arial MT"/>
              </a:rPr>
              <a:t>HDFS</a:t>
            </a:r>
            <a:r>
              <a:rPr sz="1260" spc="-32" dirty="0">
                <a:solidFill>
                  <a:srgbClr val="005EB8"/>
                </a:solidFill>
                <a:latin typeface="Arial MT"/>
                <a:cs typeface="Arial MT"/>
              </a:rPr>
              <a:t> </a:t>
            </a:r>
            <a:r>
              <a:rPr sz="1260" spc="-5" dirty="0">
                <a:solidFill>
                  <a:srgbClr val="005EB8"/>
                </a:solidFill>
                <a:latin typeface="Arial MT"/>
                <a:cs typeface="Arial MT"/>
              </a:rPr>
              <a:t>as</a:t>
            </a:r>
            <a:r>
              <a:rPr sz="1260" spc="-32" dirty="0">
                <a:solidFill>
                  <a:srgbClr val="005EB8"/>
                </a:solidFill>
                <a:latin typeface="Arial MT"/>
                <a:cs typeface="Arial MT"/>
              </a:rPr>
              <a:t> </a:t>
            </a:r>
            <a:r>
              <a:rPr sz="1260" dirty="0">
                <a:solidFill>
                  <a:srgbClr val="005EB8"/>
                </a:solidFill>
                <a:latin typeface="Arial MT"/>
                <a:cs typeface="Arial MT"/>
              </a:rPr>
              <a:t>storage</a:t>
            </a:r>
            <a:r>
              <a:rPr sz="1260" spc="-32" dirty="0">
                <a:solidFill>
                  <a:srgbClr val="005EB8"/>
                </a:solidFill>
                <a:latin typeface="Arial MT"/>
                <a:cs typeface="Arial MT"/>
              </a:rPr>
              <a:t> </a:t>
            </a:r>
            <a:r>
              <a:rPr sz="1260" spc="-5" dirty="0">
                <a:solidFill>
                  <a:srgbClr val="005EB8"/>
                </a:solidFill>
                <a:latin typeface="Arial MT"/>
                <a:cs typeface="Arial MT"/>
              </a:rPr>
              <a:t>for </a:t>
            </a:r>
            <a:r>
              <a:rPr sz="1260" spc="-338" dirty="0">
                <a:solidFill>
                  <a:srgbClr val="005EB8"/>
                </a:solidFill>
                <a:latin typeface="Arial MT"/>
                <a:cs typeface="Arial MT"/>
              </a:rPr>
              <a:t> </a:t>
            </a:r>
            <a:r>
              <a:rPr sz="1260" spc="-5" dirty="0">
                <a:solidFill>
                  <a:srgbClr val="005EB8"/>
                </a:solidFill>
                <a:latin typeface="Arial MT"/>
                <a:cs typeface="Arial MT"/>
              </a:rPr>
              <a:t>databases</a:t>
            </a:r>
            <a:endParaRPr sz="1260">
              <a:latin typeface="Arial MT"/>
              <a:cs typeface="Arial MT"/>
            </a:endParaRPr>
          </a:p>
          <a:p>
            <a:pPr marL="743522" lvl="1" indent="-321183">
              <a:buFont typeface="Lucida Sans Unicode"/>
              <a:buChar char="▪"/>
              <a:tabLst>
                <a:tab pos="743522" algn="l"/>
                <a:tab pos="744092" algn="l"/>
              </a:tabLst>
            </a:pPr>
            <a:r>
              <a:rPr sz="1260" spc="-5" dirty="0">
                <a:latin typeface="Arial MT"/>
                <a:cs typeface="Arial MT"/>
              </a:rPr>
              <a:t>Accumulo,</a:t>
            </a:r>
            <a:r>
              <a:rPr sz="1260" spc="-41" dirty="0">
                <a:latin typeface="Arial MT"/>
                <a:cs typeface="Arial MT"/>
              </a:rPr>
              <a:t> </a:t>
            </a:r>
            <a:r>
              <a:rPr sz="1260" spc="-5" dirty="0">
                <a:latin typeface="Arial MT"/>
                <a:cs typeface="Arial MT"/>
              </a:rPr>
              <a:t>Druid,</a:t>
            </a:r>
            <a:r>
              <a:rPr sz="1260" spc="-36" dirty="0">
                <a:latin typeface="Arial MT"/>
                <a:cs typeface="Arial MT"/>
              </a:rPr>
              <a:t> </a:t>
            </a:r>
            <a:r>
              <a:rPr sz="1260" spc="-5" dirty="0">
                <a:latin typeface="Arial MT"/>
                <a:cs typeface="Arial MT"/>
              </a:rPr>
              <a:t>etc.</a:t>
            </a:r>
            <a:endParaRPr sz="1260">
              <a:latin typeface="Arial MT"/>
              <a:cs typeface="Arial MT"/>
            </a:endParaRPr>
          </a:p>
        </p:txBody>
      </p:sp>
      <p:sp>
        <p:nvSpPr>
          <p:cNvPr id="62" name="object 62"/>
          <p:cNvSpPr txBox="1"/>
          <p:nvPr/>
        </p:nvSpPr>
        <p:spPr>
          <a:xfrm>
            <a:off x="5212109" y="763703"/>
            <a:ext cx="1217295" cy="361253"/>
          </a:xfrm>
          <a:prstGeom prst="rect">
            <a:avLst/>
          </a:prstGeom>
          <a:ln w="25399">
            <a:solidFill>
              <a:srgbClr val="005EB8"/>
            </a:solidFill>
          </a:ln>
        </p:spPr>
        <p:txBody>
          <a:bodyPr vert="horz" wrap="square" lIns="0" tIns="28575" rIns="0" bIns="0" rtlCol="0">
            <a:spAutoFit/>
          </a:bodyPr>
          <a:lstStyle/>
          <a:p>
            <a:pPr marL="97727">
              <a:spcBef>
                <a:spcPts val="225"/>
              </a:spcBef>
            </a:pPr>
            <a:r>
              <a:rPr sz="2160" spc="-5" dirty="0">
                <a:latin typeface="Arial MT"/>
                <a:cs typeface="Arial MT"/>
              </a:rPr>
              <a:t>Analysis</a:t>
            </a:r>
            <a:endParaRPr sz="2160">
              <a:latin typeface="Arial MT"/>
              <a:cs typeface="Arial MT"/>
            </a:endParaRPr>
          </a:p>
        </p:txBody>
      </p:sp>
      <p:grpSp>
        <p:nvGrpSpPr>
          <p:cNvPr id="63" name="object 63"/>
          <p:cNvGrpSpPr/>
          <p:nvPr/>
        </p:nvGrpSpPr>
        <p:grpSpPr>
          <a:xfrm>
            <a:off x="4104519" y="938334"/>
            <a:ext cx="1155573" cy="365760"/>
            <a:chOff x="4052577" y="1042593"/>
            <a:chExt cx="1283970" cy="406400"/>
          </a:xfrm>
        </p:grpSpPr>
        <p:pic>
          <p:nvPicPr>
            <p:cNvPr id="64" name="object 64"/>
            <p:cNvPicPr/>
            <p:nvPr/>
          </p:nvPicPr>
          <p:blipFill>
            <a:blip r:embed="rId15" cstate="print"/>
            <a:stretch>
              <a:fillRect/>
            </a:stretch>
          </p:blipFill>
          <p:spPr>
            <a:xfrm>
              <a:off x="4054531" y="1042593"/>
              <a:ext cx="1281400" cy="406000"/>
            </a:xfrm>
            <a:prstGeom prst="rect">
              <a:avLst/>
            </a:prstGeom>
          </p:spPr>
        </p:pic>
        <p:sp>
          <p:nvSpPr>
            <p:cNvPr id="65" name="object 65"/>
            <p:cNvSpPr/>
            <p:nvPr/>
          </p:nvSpPr>
          <p:spPr>
            <a:xfrm>
              <a:off x="4107231" y="1075293"/>
              <a:ext cx="1176020" cy="148590"/>
            </a:xfrm>
            <a:custGeom>
              <a:avLst/>
              <a:gdLst/>
              <a:ahLst/>
              <a:cxnLst/>
              <a:rect l="l" t="t" r="r" b="b"/>
              <a:pathLst>
                <a:path w="1176020" h="148590">
                  <a:moveTo>
                    <a:pt x="1175999" y="0"/>
                  </a:moveTo>
                  <a:lnTo>
                    <a:pt x="0" y="0"/>
                  </a:lnTo>
                  <a:lnTo>
                    <a:pt x="0" y="148199"/>
                  </a:lnTo>
                </a:path>
              </a:pathLst>
            </a:custGeom>
            <a:ln w="25399">
              <a:solidFill>
                <a:srgbClr val="FF671F"/>
              </a:solidFill>
            </a:ln>
          </p:spPr>
          <p:txBody>
            <a:bodyPr wrap="square" lIns="0" tIns="0" rIns="0" bIns="0" rtlCol="0"/>
            <a:lstStyle/>
            <a:p>
              <a:endParaRPr sz="1620"/>
            </a:p>
          </p:txBody>
        </p:sp>
        <p:pic>
          <p:nvPicPr>
            <p:cNvPr id="66" name="object 66"/>
            <p:cNvPicPr/>
            <p:nvPr/>
          </p:nvPicPr>
          <p:blipFill>
            <a:blip r:embed="rId16" cstate="print"/>
            <a:stretch>
              <a:fillRect/>
            </a:stretch>
          </p:blipFill>
          <p:spPr>
            <a:xfrm>
              <a:off x="4052577" y="1210793"/>
              <a:ext cx="109307" cy="140667"/>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249" y="1081100"/>
            <a:ext cx="163830" cy="1663700"/>
          </a:xfrm>
          <a:prstGeom prst="rect">
            <a:avLst/>
          </a:prstGeom>
        </p:spPr>
        <p:txBody>
          <a:bodyPr vert="horz" wrap="square" lIns="0" tIns="147955" rIns="0" bIns="0" rtlCol="0">
            <a:spAutoFit/>
          </a:bodyPr>
          <a:lstStyle/>
          <a:p>
            <a:pPr marL="12700">
              <a:lnSpc>
                <a:spcPct val="100000"/>
              </a:lnSpc>
              <a:spcBef>
                <a:spcPts val="11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b="1" dirty="0">
                <a:solidFill>
                  <a:srgbClr val="616161"/>
                </a:solidFill>
                <a:latin typeface="Arial"/>
                <a:cs typeface="Arial"/>
              </a:rPr>
              <a:t>●</a:t>
            </a:r>
            <a:endParaRPr sz="1800">
              <a:latin typeface="Arial"/>
              <a:cs typeface="Arial"/>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p:txBody>
      </p:sp>
      <p:pic>
        <p:nvPicPr>
          <p:cNvPr id="3" name="object 3"/>
          <p:cNvPicPr/>
          <p:nvPr/>
        </p:nvPicPr>
        <p:blipFill>
          <a:blip r:embed="rId2" cstate="print"/>
          <a:stretch>
            <a:fillRect/>
          </a:stretch>
        </p:blipFill>
        <p:spPr>
          <a:xfrm>
            <a:off x="872484" y="1302726"/>
            <a:ext cx="1796306" cy="197048"/>
          </a:xfrm>
          <a:prstGeom prst="rect">
            <a:avLst/>
          </a:prstGeom>
        </p:spPr>
      </p:pic>
      <p:pic>
        <p:nvPicPr>
          <p:cNvPr id="4" name="object 4"/>
          <p:cNvPicPr/>
          <p:nvPr/>
        </p:nvPicPr>
        <p:blipFill>
          <a:blip r:embed="rId3" cstate="print"/>
          <a:stretch>
            <a:fillRect/>
          </a:stretch>
        </p:blipFill>
        <p:spPr>
          <a:xfrm>
            <a:off x="872484" y="1710663"/>
            <a:ext cx="3897539" cy="202108"/>
          </a:xfrm>
          <a:prstGeom prst="rect">
            <a:avLst/>
          </a:prstGeom>
        </p:spPr>
      </p:pic>
      <p:pic>
        <p:nvPicPr>
          <p:cNvPr id="5" name="object 5"/>
          <p:cNvPicPr/>
          <p:nvPr/>
        </p:nvPicPr>
        <p:blipFill>
          <a:blip r:embed="rId4" cstate="print"/>
          <a:stretch>
            <a:fillRect/>
          </a:stretch>
        </p:blipFill>
        <p:spPr>
          <a:xfrm>
            <a:off x="869656" y="2119941"/>
            <a:ext cx="3228327" cy="201662"/>
          </a:xfrm>
          <a:prstGeom prst="rect">
            <a:avLst/>
          </a:prstGeom>
        </p:spPr>
      </p:pic>
      <p:sp>
        <p:nvSpPr>
          <p:cNvPr id="7" name="object 7"/>
          <p:cNvSpPr/>
          <p:nvPr/>
        </p:nvSpPr>
        <p:spPr>
          <a:xfrm>
            <a:off x="415433" y="633108"/>
            <a:ext cx="1092835" cy="243204"/>
          </a:xfrm>
          <a:custGeom>
            <a:avLst/>
            <a:gdLst/>
            <a:ahLst/>
            <a:cxnLst/>
            <a:rect l="l" t="t" r="r" b="b"/>
            <a:pathLst>
              <a:path w="1092835" h="243205">
                <a:moveTo>
                  <a:pt x="116681" y="243185"/>
                </a:moveTo>
                <a:lnTo>
                  <a:pt x="69614" y="234553"/>
                </a:lnTo>
                <a:lnTo>
                  <a:pt x="32295" y="208657"/>
                </a:lnTo>
                <a:lnTo>
                  <a:pt x="8073" y="169626"/>
                </a:lnTo>
                <a:lnTo>
                  <a:pt x="0" y="121592"/>
                </a:lnTo>
                <a:lnTo>
                  <a:pt x="2037" y="96329"/>
                </a:lnTo>
                <a:lnTo>
                  <a:pt x="18333" y="52722"/>
                </a:lnTo>
                <a:lnTo>
                  <a:pt x="50071" y="19338"/>
                </a:lnTo>
                <a:lnTo>
                  <a:pt x="92115" y="2148"/>
                </a:lnTo>
                <a:lnTo>
                  <a:pt x="116681" y="0"/>
                </a:lnTo>
                <a:lnTo>
                  <a:pt x="141358" y="2167"/>
                </a:lnTo>
                <a:lnTo>
                  <a:pt x="163599" y="8669"/>
                </a:lnTo>
                <a:lnTo>
                  <a:pt x="183402" y="19505"/>
                </a:lnTo>
                <a:lnTo>
                  <a:pt x="191058" y="26193"/>
                </a:lnTo>
                <a:lnTo>
                  <a:pt x="116681" y="26193"/>
                </a:lnTo>
                <a:lnTo>
                  <a:pt x="98496" y="27821"/>
                </a:lnTo>
                <a:lnTo>
                  <a:pt x="54322" y="52238"/>
                </a:lnTo>
                <a:lnTo>
                  <a:pt x="31718" y="101017"/>
                </a:lnTo>
                <a:lnTo>
                  <a:pt x="30212" y="121592"/>
                </a:lnTo>
                <a:lnTo>
                  <a:pt x="31700" y="141814"/>
                </a:lnTo>
                <a:lnTo>
                  <a:pt x="54024" y="190648"/>
                </a:lnTo>
                <a:lnTo>
                  <a:pt x="98198" y="215484"/>
                </a:lnTo>
                <a:lnTo>
                  <a:pt x="116681" y="217140"/>
                </a:lnTo>
                <a:lnTo>
                  <a:pt x="191072" y="217140"/>
                </a:lnTo>
                <a:lnTo>
                  <a:pt x="183151" y="223930"/>
                </a:lnTo>
                <a:lnTo>
                  <a:pt x="163338" y="234627"/>
                </a:lnTo>
                <a:lnTo>
                  <a:pt x="141182" y="241045"/>
                </a:lnTo>
                <a:lnTo>
                  <a:pt x="116681" y="243185"/>
                </a:lnTo>
                <a:close/>
              </a:path>
              <a:path w="1092835" h="243205">
                <a:moveTo>
                  <a:pt x="191072" y="217140"/>
                </a:moveTo>
                <a:lnTo>
                  <a:pt x="116681" y="217140"/>
                </a:lnTo>
                <a:lnTo>
                  <a:pt x="134977" y="215456"/>
                </a:lnTo>
                <a:lnTo>
                  <a:pt x="151469" y="210405"/>
                </a:lnTo>
                <a:lnTo>
                  <a:pt x="189523" y="175812"/>
                </a:lnTo>
                <a:lnTo>
                  <a:pt x="203001" y="121592"/>
                </a:lnTo>
                <a:lnTo>
                  <a:pt x="201503" y="101444"/>
                </a:lnTo>
                <a:lnTo>
                  <a:pt x="179040" y="52833"/>
                </a:lnTo>
                <a:lnTo>
                  <a:pt x="134977" y="27858"/>
                </a:lnTo>
                <a:lnTo>
                  <a:pt x="116681" y="26193"/>
                </a:lnTo>
                <a:lnTo>
                  <a:pt x="191058" y="26193"/>
                </a:lnTo>
                <a:lnTo>
                  <a:pt x="225102" y="73669"/>
                </a:lnTo>
                <a:lnTo>
                  <a:pt x="233213" y="121592"/>
                </a:lnTo>
                <a:lnTo>
                  <a:pt x="231176" y="146921"/>
                </a:lnTo>
                <a:lnTo>
                  <a:pt x="225065" y="169924"/>
                </a:lnTo>
                <a:lnTo>
                  <a:pt x="214843" y="190648"/>
                </a:lnTo>
                <a:lnTo>
                  <a:pt x="200620" y="208954"/>
                </a:lnTo>
                <a:lnTo>
                  <a:pt x="191072" y="217140"/>
                </a:lnTo>
                <a:close/>
              </a:path>
              <a:path w="1092835" h="243205">
                <a:moveTo>
                  <a:pt x="334653" y="243185"/>
                </a:moveTo>
                <a:lnTo>
                  <a:pt x="310952" y="239799"/>
                </a:lnTo>
                <a:lnTo>
                  <a:pt x="294023" y="229641"/>
                </a:lnTo>
                <a:lnTo>
                  <a:pt x="283865" y="212712"/>
                </a:lnTo>
                <a:lnTo>
                  <a:pt x="280480" y="189011"/>
                </a:lnTo>
                <a:lnTo>
                  <a:pt x="280480" y="68758"/>
                </a:lnTo>
                <a:lnTo>
                  <a:pt x="306822" y="68758"/>
                </a:lnTo>
                <a:lnTo>
                  <a:pt x="306822" y="180826"/>
                </a:lnTo>
                <a:lnTo>
                  <a:pt x="307390" y="190202"/>
                </a:lnTo>
                <a:lnTo>
                  <a:pt x="335686" y="219084"/>
                </a:lnTo>
                <a:lnTo>
                  <a:pt x="344922" y="219670"/>
                </a:lnTo>
                <a:lnTo>
                  <a:pt x="390863" y="219670"/>
                </a:lnTo>
                <a:lnTo>
                  <a:pt x="390017" y="220535"/>
                </a:lnTo>
                <a:lnTo>
                  <a:pt x="352885" y="241101"/>
                </a:lnTo>
                <a:lnTo>
                  <a:pt x="343973" y="242664"/>
                </a:lnTo>
                <a:lnTo>
                  <a:pt x="334653" y="243185"/>
                </a:lnTo>
                <a:close/>
              </a:path>
              <a:path w="1092835" h="243205">
                <a:moveTo>
                  <a:pt x="390863" y="219670"/>
                </a:moveTo>
                <a:lnTo>
                  <a:pt x="344922" y="219670"/>
                </a:lnTo>
                <a:lnTo>
                  <a:pt x="352550" y="219186"/>
                </a:lnTo>
                <a:lnTo>
                  <a:pt x="359954" y="217735"/>
                </a:lnTo>
                <a:lnTo>
                  <a:pt x="395375" y="193923"/>
                </a:lnTo>
                <a:lnTo>
                  <a:pt x="395375" y="68758"/>
                </a:lnTo>
                <a:lnTo>
                  <a:pt x="421718" y="68758"/>
                </a:lnTo>
                <a:lnTo>
                  <a:pt x="421718" y="215056"/>
                </a:lnTo>
                <a:lnTo>
                  <a:pt x="395375" y="215056"/>
                </a:lnTo>
                <a:lnTo>
                  <a:pt x="390863" y="219670"/>
                </a:lnTo>
                <a:close/>
              </a:path>
              <a:path w="1092835" h="243205">
                <a:moveTo>
                  <a:pt x="421718" y="239017"/>
                </a:moveTo>
                <a:lnTo>
                  <a:pt x="395375" y="239017"/>
                </a:lnTo>
                <a:lnTo>
                  <a:pt x="395375" y="215056"/>
                </a:lnTo>
                <a:lnTo>
                  <a:pt x="421718" y="215056"/>
                </a:lnTo>
                <a:lnTo>
                  <a:pt x="421718" y="239017"/>
                </a:lnTo>
                <a:close/>
              </a:path>
              <a:path w="1092835" h="243205">
                <a:moveTo>
                  <a:pt x="508089" y="68758"/>
                </a:moveTo>
                <a:lnTo>
                  <a:pt x="481597" y="68758"/>
                </a:lnTo>
                <a:lnTo>
                  <a:pt x="481597" y="22324"/>
                </a:lnTo>
                <a:lnTo>
                  <a:pt x="508089" y="22324"/>
                </a:lnTo>
                <a:lnTo>
                  <a:pt x="508089" y="68758"/>
                </a:lnTo>
                <a:close/>
              </a:path>
              <a:path w="1092835" h="243205">
                <a:moveTo>
                  <a:pt x="542617" y="92124"/>
                </a:moveTo>
                <a:lnTo>
                  <a:pt x="453469" y="92124"/>
                </a:lnTo>
                <a:lnTo>
                  <a:pt x="453469" y="68758"/>
                </a:lnTo>
                <a:lnTo>
                  <a:pt x="542617" y="68758"/>
                </a:lnTo>
                <a:lnTo>
                  <a:pt x="542617" y="92124"/>
                </a:lnTo>
                <a:close/>
              </a:path>
              <a:path w="1092835" h="243205">
                <a:moveTo>
                  <a:pt x="519251" y="243185"/>
                </a:moveTo>
                <a:lnTo>
                  <a:pt x="483951" y="220833"/>
                </a:lnTo>
                <a:lnTo>
                  <a:pt x="481597" y="92124"/>
                </a:lnTo>
                <a:lnTo>
                  <a:pt x="508089" y="92124"/>
                </a:lnTo>
                <a:lnTo>
                  <a:pt x="508089" y="204142"/>
                </a:lnTo>
                <a:lnTo>
                  <a:pt x="509478" y="209401"/>
                </a:lnTo>
                <a:lnTo>
                  <a:pt x="512256" y="213568"/>
                </a:lnTo>
                <a:lnTo>
                  <a:pt x="515133" y="217636"/>
                </a:lnTo>
                <a:lnTo>
                  <a:pt x="519499" y="219670"/>
                </a:lnTo>
                <a:lnTo>
                  <a:pt x="546154" y="219670"/>
                </a:lnTo>
                <a:lnTo>
                  <a:pt x="551100" y="232320"/>
                </a:lnTo>
                <a:lnTo>
                  <a:pt x="544980" y="237073"/>
                </a:lnTo>
                <a:lnTo>
                  <a:pt x="537631" y="240469"/>
                </a:lnTo>
                <a:lnTo>
                  <a:pt x="529055" y="242506"/>
                </a:lnTo>
                <a:lnTo>
                  <a:pt x="519251" y="243185"/>
                </a:lnTo>
                <a:close/>
              </a:path>
              <a:path w="1092835" h="243205">
                <a:moveTo>
                  <a:pt x="546154" y="219670"/>
                </a:moveTo>
                <a:lnTo>
                  <a:pt x="532596" y="219670"/>
                </a:lnTo>
                <a:lnTo>
                  <a:pt x="538599" y="217289"/>
                </a:lnTo>
                <a:lnTo>
                  <a:pt x="543361" y="212526"/>
                </a:lnTo>
                <a:lnTo>
                  <a:pt x="546154" y="219670"/>
                </a:lnTo>
                <a:close/>
              </a:path>
              <a:path w="1092835" h="243205">
                <a:moveTo>
                  <a:pt x="607263" y="239017"/>
                </a:moveTo>
                <a:lnTo>
                  <a:pt x="580921" y="239017"/>
                </a:lnTo>
                <a:lnTo>
                  <a:pt x="580921" y="4018"/>
                </a:lnTo>
                <a:lnTo>
                  <a:pt x="607263" y="4018"/>
                </a:lnTo>
                <a:lnTo>
                  <a:pt x="607263" y="239017"/>
                </a:lnTo>
                <a:close/>
              </a:path>
              <a:path w="1092835" h="243205">
                <a:moveTo>
                  <a:pt x="678829" y="44499"/>
                </a:moveTo>
                <a:lnTo>
                  <a:pt x="669204" y="44499"/>
                </a:lnTo>
                <a:lnTo>
                  <a:pt x="665087" y="42812"/>
                </a:lnTo>
                <a:lnTo>
                  <a:pt x="661515" y="39439"/>
                </a:lnTo>
                <a:lnTo>
                  <a:pt x="658042" y="35966"/>
                </a:lnTo>
                <a:lnTo>
                  <a:pt x="656306" y="31750"/>
                </a:lnTo>
                <a:lnTo>
                  <a:pt x="656306" y="21927"/>
                </a:lnTo>
                <a:lnTo>
                  <a:pt x="658042" y="17760"/>
                </a:lnTo>
                <a:lnTo>
                  <a:pt x="665087" y="10715"/>
                </a:lnTo>
                <a:lnTo>
                  <a:pt x="669204" y="8929"/>
                </a:lnTo>
                <a:lnTo>
                  <a:pt x="678829" y="8929"/>
                </a:lnTo>
                <a:lnTo>
                  <a:pt x="683046" y="10715"/>
                </a:lnTo>
                <a:lnTo>
                  <a:pt x="686518" y="14287"/>
                </a:lnTo>
                <a:lnTo>
                  <a:pt x="690090" y="17760"/>
                </a:lnTo>
                <a:lnTo>
                  <a:pt x="691876" y="21927"/>
                </a:lnTo>
                <a:lnTo>
                  <a:pt x="691876" y="31750"/>
                </a:lnTo>
                <a:lnTo>
                  <a:pt x="690090" y="35966"/>
                </a:lnTo>
                <a:lnTo>
                  <a:pt x="683045" y="42812"/>
                </a:lnTo>
                <a:lnTo>
                  <a:pt x="678829" y="44499"/>
                </a:lnTo>
                <a:close/>
              </a:path>
              <a:path w="1092835" h="243205">
                <a:moveTo>
                  <a:pt x="687262" y="239017"/>
                </a:moveTo>
                <a:lnTo>
                  <a:pt x="660920" y="239017"/>
                </a:lnTo>
                <a:lnTo>
                  <a:pt x="660920" y="68758"/>
                </a:lnTo>
                <a:lnTo>
                  <a:pt x="687262" y="68758"/>
                </a:lnTo>
                <a:lnTo>
                  <a:pt x="687262" y="239017"/>
                </a:lnTo>
                <a:close/>
              </a:path>
              <a:path w="1092835" h="243205">
                <a:moveTo>
                  <a:pt x="794015" y="93464"/>
                </a:moveTo>
                <a:lnTo>
                  <a:pt x="767261" y="93464"/>
                </a:lnTo>
                <a:lnTo>
                  <a:pt x="773075" y="87427"/>
                </a:lnTo>
                <a:lnTo>
                  <a:pt x="810645" y="66637"/>
                </a:lnTo>
                <a:lnTo>
                  <a:pt x="827834" y="64591"/>
                </a:lnTo>
                <a:lnTo>
                  <a:pt x="851600" y="68023"/>
                </a:lnTo>
                <a:lnTo>
                  <a:pt x="868576" y="78320"/>
                </a:lnTo>
                <a:lnTo>
                  <a:pt x="874384" y="88106"/>
                </a:lnTo>
                <a:lnTo>
                  <a:pt x="817714" y="88106"/>
                </a:lnTo>
                <a:lnTo>
                  <a:pt x="810310" y="88608"/>
                </a:lnTo>
                <a:lnTo>
                  <a:pt x="802980" y="90115"/>
                </a:lnTo>
                <a:lnTo>
                  <a:pt x="795725" y="92626"/>
                </a:lnTo>
                <a:lnTo>
                  <a:pt x="794015" y="93464"/>
                </a:lnTo>
                <a:close/>
              </a:path>
              <a:path w="1092835" h="243205">
                <a:moveTo>
                  <a:pt x="767261" y="239017"/>
                </a:moveTo>
                <a:lnTo>
                  <a:pt x="740919" y="239017"/>
                </a:lnTo>
                <a:lnTo>
                  <a:pt x="740919" y="68758"/>
                </a:lnTo>
                <a:lnTo>
                  <a:pt x="767261" y="68758"/>
                </a:lnTo>
                <a:lnTo>
                  <a:pt x="767261" y="93464"/>
                </a:lnTo>
                <a:lnTo>
                  <a:pt x="794015" y="93464"/>
                </a:lnTo>
                <a:lnTo>
                  <a:pt x="767261" y="114597"/>
                </a:lnTo>
                <a:lnTo>
                  <a:pt x="767261" y="239017"/>
                </a:lnTo>
                <a:close/>
              </a:path>
              <a:path w="1092835" h="243205">
                <a:moveTo>
                  <a:pt x="882157" y="239017"/>
                </a:moveTo>
                <a:lnTo>
                  <a:pt x="855814" y="239017"/>
                </a:lnTo>
                <a:lnTo>
                  <a:pt x="855814" y="127694"/>
                </a:lnTo>
                <a:lnTo>
                  <a:pt x="855163" y="117267"/>
                </a:lnTo>
                <a:lnTo>
                  <a:pt x="825918" y="88636"/>
                </a:lnTo>
                <a:lnTo>
                  <a:pt x="817714" y="88106"/>
                </a:lnTo>
                <a:lnTo>
                  <a:pt x="874384" y="88106"/>
                </a:lnTo>
                <a:lnTo>
                  <a:pt x="878761" y="95482"/>
                </a:lnTo>
                <a:lnTo>
                  <a:pt x="882157" y="119508"/>
                </a:lnTo>
                <a:lnTo>
                  <a:pt x="882157" y="239017"/>
                </a:lnTo>
                <a:close/>
              </a:path>
              <a:path w="1092835" h="243205">
                <a:moveTo>
                  <a:pt x="1013623" y="243185"/>
                </a:moveTo>
                <a:lnTo>
                  <a:pt x="963979" y="229120"/>
                </a:lnTo>
                <a:lnTo>
                  <a:pt x="932884" y="189569"/>
                </a:lnTo>
                <a:lnTo>
                  <a:pt x="926856" y="153739"/>
                </a:lnTo>
                <a:lnTo>
                  <a:pt x="928354" y="135656"/>
                </a:lnTo>
                <a:lnTo>
                  <a:pt x="950817" y="90338"/>
                </a:lnTo>
                <a:lnTo>
                  <a:pt x="993540" y="66200"/>
                </a:lnTo>
                <a:lnTo>
                  <a:pt x="1010795" y="64591"/>
                </a:lnTo>
                <a:lnTo>
                  <a:pt x="1028217" y="66182"/>
                </a:lnTo>
                <a:lnTo>
                  <a:pt x="1043872" y="70953"/>
                </a:lnTo>
                <a:lnTo>
                  <a:pt x="1057760" y="78906"/>
                </a:lnTo>
                <a:lnTo>
                  <a:pt x="1065992" y="86469"/>
                </a:lnTo>
                <a:lnTo>
                  <a:pt x="1010497" y="86469"/>
                </a:lnTo>
                <a:lnTo>
                  <a:pt x="999159" y="87501"/>
                </a:lnTo>
                <a:lnTo>
                  <a:pt x="964175" y="111695"/>
                </a:lnTo>
                <a:lnTo>
                  <a:pt x="954687" y="143172"/>
                </a:lnTo>
                <a:lnTo>
                  <a:pt x="1091575" y="143172"/>
                </a:lnTo>
                <a:lnTo>
                  <a:pt x="1092502" y="155823"/>
                </a:lnTo>
                <a:lnTo>
                  <a:pt x="1092502" y="162520"/>
                </a:lnTo>
                <a:lnTo>
                  <a:pt x="954687" y="162520"/>
                </a:lnTo>
                <a:lnTo>
                  <a:pt x="956426" y="174947"/>
                </a:lnTo>
                <a:lnTo>
                  <a:pt x="982769" y="212247"/>
                </a:lnTo>
                <a:lnTo>
                  <a:pt x="1016004" y="221456"/>
                </a:lnTo>
                <a:lnTo>
                  <a:pt x="1075892" y="221456"/>
                </a:lnTo>
                <a:lnTo>
                  <a:pt x="1067201" y="228534"/>
                </a:lnTo>
                <a:lnTo>
                  <a:pt x="1051276" y="236673"/>
                </a:lnTo>
                <a:lnTo>
                  <a:pt x="1033417" y="241557"/>
                </a:lnTo>
                <a:lnTo>
                  <a:pt x="1013623" y="243185"/>
                </a:lnTo>
                <a:close/>
              </a:path>
              <a:path w="1092835" h="243205">
                <a:moveTo>
                  <a:pt x="1091575" y="143172"/>
                </a:moveTo>
                <a:lnTo>
                  <a:pt x="1066457" y="143172"/>
                </a:lnTo>
                <a:lnTo>
                  <a:pt x="1065489" y="131787"/>
                </a:lnTo>
                <a:lnTo>
                  <a:pt x="1062587" y="121294"/>
                </a:lnTo>
                <a:lnTo>
                  <a:pt x="1033119" y="90599"/>
                </a:lnTo>
                <a:lnTo>
                  <a:pt x="1010497" y="86469"/>
                </a:lnTo>
                <a:lnTo>
                  <a:pt x="1065992" y="86469"/>
                </a:lnTo>
                <a:lnTo>
                  <a:pt x="1069880" y="90041"/>
                </a:lnTo>
                <a:lnTo>
                  <a:pt x="1079777" y="103640"/>
                </a:lnTo>
                <a:lnTo>
                  <a:pt x="1086846" y="119136"/>
                </a:lnTo>
                <a:lnTo>
                  <a:pt x="1091088" y="136531"/>
                </a:lnTo>
                <a:lnTo>
                  <a:pt x="1091575" y="143172"/>
                </a:lnTo>
                <a:close/>
              </a:path>
              <a:path w="1092835" h="243205">
                <a:moveTo>
                  <a:pt x="1075892" y="221456"/>
                </a:moveTo>
                <a:lnTo>
                  <a:pt x="1016004" y="221456"/>
                </a:lnTo>
                <a:lnTo>
                  <a:pt x="1030952" y="220107"/>
                </a:lnTo>
                <a:lnTo>
                  <a:pt x="1044691" y="216061"/>
                </a:lnTo>
                <a:lnTo>
                  <a:pt x="1057220" y="209317"/>
                </a:lnTo>
                <a:lnTo>
                  <a:pt x="1068540" y="199876"/>
                </a:lnTo>
                <a:lnTo>
                  <a:pt x="1081191" y="217140"/>
                </a:lnTo>
                <a:lnTo>
                  <a:pt x="1075892" y="221456"/>
                </a:lnTo>
                <a:close/>
              </a:path>
            </a:pathLst>
          </a:custGeom>
          <a:solidFill>
            <a:srgbClr val="202729"/>
          </a:solidFill>
        </p:spPr>
        <p:txBody>
          <a:bodyPr wrap="square" lIns="0" tIns="0" rIns="0" bIns="0" rtlCol="0"/>
          <a:lstStyle/>
          <a:p>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0819" y="633554"/>
            <a:ext cx="3725370" cy="307627"/>
          </a:xfrm>
          <a:prstGeom prst="rect">
            <a:avLst/>
          </a:prstGeom>
        </p:spPr>
      </p:pic>
      <p:sp>
        <p:nvSpPr>
          <p:cNvPr id="3" name="object 3"/>
          <p:cNvSpPr/>
          <p:nvPr/>
        </p:nvSpPr>
        <p:spPr>
          <a:xfrm>
            <a:off x="872484" y="1300642"/>
            <a:ext cx="1245235" cy="199390"/>
          </a:xfrm>
          <a:custGeom>
            <a:avLst/>
            <a:gdLst/>
            <a:ahLst/>
            <a:cxnLst/>
            <a:rect l="l" t="t" r="r" b="b"/>
            <a:pathLst>
              <a:path w="1245235" h="199390">
                <a:moveTo>
                  <a:pt x="18901" y="157013"/>
                </a:moveTo>
                <a:lnTo>
                  <a:pt x="0" y="157013"/>
                </a:lnTo>
                <a:lnTo>
                  <a:pt x="0" y="4464"/>
                </a:lnTo>
                <a:lnTo>
                  <a:pt x="18901" y="4464"/>
                </a:lnTo>
                <a:lnTo>
                  <a:pt x="18901" y="157013"/>
                </a:lnTo>
                <a:close/>
              </a:path>
              <a:path w="1245235" h="199390">
                <a:moveTo>
                  <a:pt x="88061" y="62656"/>
                </a:moveTo>
                <a:lnTo>
                  <a:pt x="71006" y="62656"/>
                </a:lnTo>
                <a:lnTo>
                  <a:pt x="75768" y="57100"/>
                </a:lnTo>
                <a:lnTo>
                  <a:pt x="81622" y="52585"/>
                </a:lnTo>
                <a:lnTo>
                  <a:pt x="95513" y="45640"/>
                </a:lnTo>
                <a:lnTo>
                  <a:pt x="102805" y="43904"/>
                </a:lnTo>
                <a:lnTo>
                  <a:pt x="110445" y="43904"/>
                </a:lnTo>
                <a:lnTo>
                  <a:pt x="125812" y="46127"/>
                </a:lnTo>
                <a:lnTo>
                  <a:pt x="136788" y="52796"/>
                </a:lnTo>
                <a:lnTo>
                  <a:pt x="140601" y="59233"/>
                </a:lnTo>
                <a:lnTo>
                  <a:pt x="97398" y="59233"/>
                </a:lnTo>
                <a:lnTo>
                  <a:pt x="91098" y="60969"/>
                </a:lnTo>
                <a:lnTo>
                  <a:pt x="88061" y="62656"/>
                </a:lnTo>
                <a:close/>
              </a:path>
              <a:path w="1245235" h="199390">
                <a:moveTo>
                  <a:pt x="71006" y="157013"/>
                </a:moveTo>
                <a:lnTo>
                  <a:pt x="53891" y="157013"/>
                </a:lnTo>
                <a:lnTo>
                  <a:pt x="53891" y="46583"/>
                </a:lnTo>
                <a:lnTo>
                  <a:pt x="71006" y="46583"/>
                </a:lnTo>
                <a:lnTo>
                  <a:pt x="71006" y="62656"/>
                </a:lnTo>
                <a:lnTo>
                  <a:pt x="88061" y="62656"/>
                </a:lnTo>
                <a:lnTo>
                  <a:pt x="78695" y="67816"/>
                </a:lnTo>
                <a:lnTo>
                  <a:pt x="74082" y="71784"/>
                </a:lnTo>
                <a:lnTo>
                  <a:pt x="71006" y="76348"/>
                </a:lnTo>
                <a:lnTo>
                  <a:pt x="71006" y="157013"/>
                </a:lnTo>
                <a:close/>
              </a:path>
              <a:path w="1245235" h="199390">
                <a:moveTo>
                  <a:pt x="145569" y="157013"/>
                </a:moveTo>
                <a:lnTo>
                  <a:pt x="128453" y="157013"/>
                </a:lnTo>
                <a:lnTo>
                  <a:pt x="128453" y="75009"/>
                </a:lnTo>
                <a:lnTo>
                  <a:pt x="126171" y="68312"/>
                </a:lnTo>
                <a:lnTo>
                  <a:pt x="121607" y="64740"/>
                </a:lnTo>
                <a:lnTo>
                  <a:pt x="117143" y="61069"/>
                </a:lnTo>
                <a:lnTo>
                  <a:pt x="111189" y="59233"/>
                </a:lnTo>
                <a:lnTo>
                  <a:pt x="140601" y="59233"/>
                </a:lnTo>
                <a:lnTo>
                  <a:pt x="143373" y="63912"/>
                </a:lnTo>
                <a:lnTo>
                  <a:pt x="145569" y="79474"/>
                </a:lnTo>
                <a:lnTo>
                  <a:pt x="145569" y="157013"/>
                </a:lnTo>
                <a:close/>
              </a:path>
              <a:path w="1245235" h="199390">
                <a:moveTo>
                  <a:pt x="212842" y="63103"/>
                </a:moveTo>
                <a:lnTo>
                  <a:pt x="196964" y="63103"/>
                </a:lnTo>
                <a:lnTo>
                  <a:pt x="200933" y="57447"/>
                </a:lnTo>
                <a:lnTo>
                  <a:pt x="206191" y="52833"/>
                </a:lnTo>
                <a:lnTo>
                  <a:pt x="219288" y="45690"/>
                </a:lnTo>
                <a:lnTo>
                  <a:pt x="226482" y="43904"/>
                </a:lnTo>
                <a:lnTo>
                  <a:pt x="234320" y="43904"/>
                </a:lnTo>
                <a:lnTo>
                  <a:pt x="244859" y="44880"/>
                </a:lnTo>
                <a:lnTo>
                  <a:pt x="254300" y="47811"/>
                </a:lnTo>
                <a:lnTo>
                  <a:pt x="262644" y="52694"/>
                </a:lnTo>
                <a:lnTo>
                  <a:pt x="269574" y="59233"/>
                </a:lnTo>
                <a:lnTo>
                  <a:pt x="223059" y="59233"/>
                </a:lnTo>
                <a:lnTo>
                  <a:pt x="216560" y="60969"/>
                </a:lnTo>
                <a:lnTo>
                  <a:pt x="212842" y="63103"/>
                </a:lnTo>
                <a:close/>
              </a:path>
              <a:path w="1245235" h="199390">
                <a:moveTo>
                  <a:pt x="196964" y="199132"/>
                </a:moveTo>
                <a:lnTo>
                  <a:pt x="179849" y="199132"/>
                </a:lnTo>
                <a:lnTo>
                  <a:pt x="179849" y="46583"/>
                </a:lnTo>
                <a:lnTo>
                  <a:pt x="196964" y="46583"/>
                </a:lnTo>
                <a:lnTo>
                  <a:pt x="196964" y="63103"/>
                </a:lnTo>
                <a:lnTo>
                  <a:pt x="212842" y="63103"/>
                </a:lnTo>
                <a:lnTo>
                  <a:pt x="204554" y="67816"/>
                </a:lnTo>
                <a:lnTo>
                  <a:pt x="200040" y="71933"/>
                </a:lnTo>
                <a:lnTo>
                  <a:pt x="196964" y="76795"/>
                </a:lnTo>
                <a:lnTo>
                  <a:pt x="196964" y="126652"/>
                </a:lnTo>
                <a:lnTo>
                  <a:pt x="200040" y="131514"/>
                </a:lnTo>
                <a:lnTo>
                  <a:pt x="204554" y="135731"/>
                </a:lnTo>
                <a:lnTo>
                  <a:pt x="210507" y="139303"/>
                </a:lnTo>
                <a:lnTo>
                  <a:pt x="212323" y="140344"/>
                </a:lnTo>
                <a:lnTo>
                  <a:pt x="196964" y="140344"/>
                </a:lnTo>
                <a:lnTo>
                  <a:pt x="196964" y="199132"/>
                </a:lnTo>
                <a:close/>
              </a:path>
              <a:path w="1245235" h="199390">
                <a:moveTo>
                  <a:pt x="269413" y="144512"/>
                </a:moveTo>
                <a:lnTo>
                  <a:pt x="230004" y="144512"/>
                </a:lnTo>
                <a:lnTo>
                  <a:pt x="237576" y="143786"/>
                </a:lnTo>
                <a:lnTo>
                  <a:pt x="244366" y="141609"/>
                </a:lnTo>
                <a:lnTo>
                  <a:pt x="265425" y="101649"/>
                </a:lnTo>
                <a:lnTo>
                  <a:pt x="264820" y="92645"/>
                </a:lnTo>
                <a:lnTo>
                  <a:pt x="237697" y="59968"/>
                </a:lnTo>
                <a:lnTo>
                  <a:pt x="230004" y="59233"/>
                </a:lnTo>
                <a:lnTo>
                  <a:pt x="269574" y="59233"/>
                </a:lnTo>
                <a:lnTo>
                  <a:pt x="283433" y="101649"/>
                </a:lnTo>
                <a:lnTo>
                  <a:pt x="282596" y="114225"/>
                </a:lnTo>
                <a:lnTo>
                  <a:pt x="280085" y="125462"/>
                </a:lnTo>
                <a:lnTo>
                  <a:pt x="275899" y="135359"/>
                </a:lnTo>
                <a:lnTo>
                  <a:pt x="270039" y="143916"/>
                </a:lnTo>
                <a:lnTo>
                  <a:pt x="269413" y="144512"/>
                </a:lnTo>
                <a:close/>
              </a:path>
              <a:path w="1245235" h="199390">
                <a:moveTo>
                  <a:pt x="234320" y="159692"/>
                </a:moveTo>
                <a:lnTo>
                  <a:pt x="223167" y="158483"/>
                </a:lnTo>
                <a:lnTo>
                  <a:pt x="213224" y="154855"/>
                </a:lnTo>
                <a:lnTo>
                  <a:pt x="204489" y="148809"/>
                </a:lnTo>
                <a:lnTo>
                  <a:pt x="196964" y="140344"/>
                </a:lnTo>
                <a:lnTo>
                  <a:pt x="212323" y="140344"/>
                </a:lnTo>
                <a:lnTo>
                  <a:pt x="216560" y="142775"/>
                </a:lnTo>
                <a:lnTo>
                  <a:pt x="223059" y="144512"/>
                </a:lnTo>
                <a:lnTo>
                  <a:pt x="269413" y="144512"/>
                </a:lnTo>
                <a:lnTo>
                  <a:pt x="262783" y="150818"/>
                </a:lnTo>
                <a:lnTo>
                  <a:pt x="254412" y="155748"/>
                </a:lnTo>
                <a:lnTo>
                  <a:pt x="244924" y="158706"/>
                </a:lnTo>
                <a:lnTo>
                  <a:pt x="234320" y="159692"/>
                </a:lnTo>
                <a:close/>
              </a:path>
              <a:path w="1245235" h="199390">
                <a:moveTo>
                  <a:pt x="354115" y="159692"/>
                </a:moveTo>
                <a:lnTo>
                  <a:pt x="345880" y="159692"/>
                </a:lnTo>
                <a:lnTo>
                  <a:pt x="330448" y="157497"/>
                </a:lnTo>
                <a:lnTo>
                  <a:pt x="319426" y="150911"/>
                </a:lnTo>
                <a:lnTo>
                  <a:pt x="312812" y="139935"/>
                </a:lnTo>
                <a:lnTo>
                  <a:pt x="310608" y="124569"/>
                </a:lnTo>
                <a:lnTo>
                  <a:pt x="310608" y="46583"/>
                </a:lnTo>
                <a:lnTo>
                  <a:pt x="327723" y="46583"/>
                </a:lnTo>
                <a:lnTo>
                  <a:pt x="327723" y="127992"/>
                </a:lnTo>
                <a:lnTo>
                  <a:pt x="329707" y="134342"/>
                </a:lnTo>
                <a:lnTo>
                  <a:pt x="337645" y="142478"/>
                </a:lnTo>
                <a:lnTo>
                  <a:pt x="343896" y="144512"/>
                </a:lnTo>
                <a:lnTo>
                  <a:pt x="382559" y="144512"/>
                </a:lnTo>
                <a:lnTo>
                  <a:pt x="380904" y="146397"/>
                </a:lnTo>
                <a:lnTo>
                  <a:pt x="375348" y="150663"/>
                </a:lnTo>
                <a:lnTo>
                  <a:pt x="368502" y="154334"/>
                </a:lnTo>
                <a:lnTo>
                  <a:pt x="361656" y="157906"/>
                </a:lnTo>
                <a:lnTo>
                  <a:pt x="354115" y="159692"/>
                </a:lnTo>
                <a:close/>
              </a:path>
              <a:path w="1245235" h="199390">
                <a:moveTo>
                  <a:pt x="382559" y="144512"/>
                </a:moveTo>
                <a:lnTo>
                  <a:pt x="359175" y="144512"/>
                </a:lnTo>
                <a:lnTo>
                  <a:pt x="365525" y="142825"/>
                </a:lnTo>
                <a:lnTo>
                  <a:pt x="377432" y="136078"/>
                </a:lnTo>
                <a:lnTo>
                  <a:pt x="381996" y="132159"/>
                </a:lnTo>
                <a:lnTo>
                  <a:pt x="385171" y="127694"/>
                </a:lnTo>
                <a:lnTo>
                  <a:pt x="385171" y="46583"/>
                </a:lnTo>
                <a:lnTo>
                  <a:pt x="402286" y="46583"/>
                </a:lnTo>
                <a:lnTo>
                  <a:pt x="402286" y="141535"/>
                </a:lnTo>
                <a:lnTo>
                  <a:pt x="385171" y="141535"/>
                </a:lnTo>
                <a:lnTo>
                  <a:pt x="382559" y="144512"/>
                </a:lnTo>
                <a:close/>
              </a:path>
              <a:path w="1245235" h="199390">
                <a:moveTo>
                  <a:pt x="402286" y="157013"/>
                </a:moveTo>
                <a:lnTo>
                  <a:pt x="385171" y="157013"/>
                </a:lnTo>
                <a:lnTo>
                  <a:pt x="385171" y="141535"/>
                </a:lnTo>
                <a:lnTo>
                  <a:pt x="402286" y="141535"/>
                </a:lnTo>
                <a:lnTo>
                  <a:pt x="402286" y="157013"/>
                </a:lnTo>
                <a:close/>
              </a:path>
              <a:path w="1245235" h="199390">
                <a:moveTo>
                  <a:pt x="457104" y="46583"/>
                </a:moveTo>
                <a:lnTo>
                  <a:pt x="439989" y="46583"/>
                </a:lnTo>
                <a:lnTo>
                  <a:pt x="439989" y="16371"/>
                </a:lnTo>
                <a:lnTo>
                  <a:pt x="457104" y="16371"/>
                </a:lnTo>
                <a:lnTo>
                  <a:pt x="457104" y="46583"/>
                </a:lnTo>
                <a:close/>
              </a:path>
              <a:path w="1245235" h="199390">
                <a:moveTo>
                  <a:pt x="479577" y="61614"/>
                </a:moveTo>
                <a:lnTo>
                  <a:pt x="421683" y="61614"/>
                </a:lnTo>
                <a:lnTo>
                  <a:pt x="421683" y="46583"/>
                </a:lnTo>
                <a:lnTo>
                  <a:pt x="479577" y="46583"/>
                </a:lnTo>
                <a:lnTo>
                  <a:pt x="479577" y="61614"/>
                </a:lnTo>
                <a:close/>
              </a:path>
              <a:path w="1245235" h="199390">
                <a:moveTo>
                  <a:pt x="473475" y="159692"/>
                </a:moveTo>
                <a:lnTo>
                  <a:pt x="464546" y="159692"/>
                </a:lnTo>
                <a:lnTo>
                  <a:pt x="453802" y="158083"/>
                </a:lnTo>
                <a:lnTo>
                  <a:pt x="446128" y="153255"/>
                </a:lnTo>
                <a:lnTo>
                  <a:pt x="441524" y="145209"/>
                </a:lnTo>
                <a:lnTo>
                  <a:pt x="440050" y="134391"/>
                </a:lnTo>
                <a:lnTo>
                  <a:pt x="439989" y="61614"/>
                </a:lnTo>
                <a:lnTo>
                  <a:pt x="457104" y="61614"/>
                </a:lnTo>
                <a:lnTo>
                  <a:pt x="457104" y="134391"/>
                </a:lnTo>
                <a:lnTo>
                  <a:pt x="457997" y="137814"/>
                </a:lnTo>
                <a:lnTo>
                  <a:pt x="459783" y="140493"/>
                </a:lnTo>
                <a:lnTo>
                  <a:pt x="461668" y="143172"/>
                </a:lnTo>
                <a:lnTo>
                  <a:pt x="464546" y="144512"/>
                </a:lnTo>
                <a:lnTo>
                  <a:pt x="481848" y="144512"/>
                </a:lnTo>
                <a:lnTo>
                  <a:pt x="485084" y="152697"/>
                </a:lnTo>
                <a:lnTo>
                  <a:pt x="480321" y="157360"/>
                </a:lnTo>
                <a:lnTo>
                  <a:pt x="473475" y="159692"/>
                </a:lnTo>
                <a:close/>
              </a:path>
              <a:path w="1245235" h="199390">
                <a:moveTo>
                  <a:pt x="481848" y="144512"/>
                </a:moveTo>
                <a:lnTo>
                  <a:pt x="473079" y="144512"/>
                </a:lnTo>
                <a:lnTo>
                  <a:pt x="476948" y="142974"/>
                </a:lnTo>
                <a:lnTo>
                  <a:pt x="480024" y="139898"/>
                </a:lnTo>
                <a:lnTo>
                  <a:pt x="481848" y="144512"/>
                </a:lnTo>
                <a:close/>
              </a:path>
              <a:path w="1245235" h="199390">
                <a:moveTo>
                  <a:pt x="500202" y="161627"/>
                </a:moveTo>
                <a:lnTo>
                  <a:pt x="486659" y="161627"/>
                </a:lnTo>
                <a:lnTo>
                  <a:pt x="540832" y="0"/>
                </a:lnTo>
                <a:lnTo>
                  <a:pt x="554376" y="0"/>
                </a:lnTo>
                <a:lnTo>
                  <a:pt x="500202" y="161627"/>
                </a:lnTo>
                <a:close/>
              </a:path>
              <a:path w="1245235" h="199390">
                <a:moveTo>
                  <a:pt x="641686" y="159692"/>
                </a:moveTo>
                <a:lnTo>
                  <a:pt x="598266" y="147135"/>
                </a:lnTo>
                <a:lnTo>
                  <a:pt x="571179" y="112030"/>
                </a:lnTo>
                <a:lnTo>
                  <a:pt x="565933" y="80962"/>
                </a:lnTo>
                <a:lnTo>
                  <a:pt x="567254" y="64535"/>
                </a:lnTo>
                <a:lnTo>
                  <a:pt x="587067" y="24407"/>
                </a:lnTo>
                <a:lnTo>
                  <a:pt x="625715" y="3478"/>
                </a:lnTo>
                <a:lnTo>
                  <a:pt x="641686" y="2083"/>
                </a:lnTo>
                <a:lnTo>
                  <a:pt x="657713" y="3488"/>
                </a:lnTo>
                <a:lnTo>
                  <a:pt x="672159" y="7701"/>
                </a:lnTo>
                <a:lnTo>
                  <a:pt x="685023" y="14724"/>
                </a:lnTo>
                <a:lnTo>
                  <a:pt x="689816" y="18901"/>
                </a:lnTo>
                <a:lnTo>
                  <a:pt x="641686" y="18901"/>
                </a:lnTo>
                <a:lnTo>
                  <a:pt x="629892" y="19961"/>
                </a:lnTo>
                <a:lnTo>
                  <a:pt x="594368" y="45048"/>
                </a:lnTo>
                <a:lnTo>
                  <a:pt x="585578" y="80962"/>
                </a:lnTo>
                <a:lnTo>
                  <a:pt x="586546" y="94022"/>
                </a:lnTo>
                <a:lnTo>
                  <a:pt x="609400" y="133163"/>
                </a:lnTo>
                <a:lnTo>
                  <a:pt x="641686" y="142875"/>
                </a:lnTo>
                <a:lnTo>
                  <a:pt x="689901" y="142875"/>
                </a:lnTo>
                <a:lnTo>
                  <a:pt x="684828" y="147218"/>
                </a:lnTo>
                <a:lnTo>
                  <a:pt x="671973" y="154148"/>
                </a:lnTo>
                <a:lnTo>
                  <a:pt x="657592" y="158306"/>
                </a:lnTo>
                <a:lnTo>
                  <a:pt x="641686" y="159692"/>
                </a:lnTo>
                <a:close/>
              </a:path>
              <a:path w="1245235" h="199390">
                <a:moveTo>
                  <a:pt x="689901" y="142875"/>
                </a:moveTo>
                <a:lnTo>
                  <a:pt x="641686" y="142875"/>
                </a:lnTo>
                <a:lnTo>
                  <a:pt x="653528" y="141786"/>
                </a:lnTo>
                <a:lnTo>
                  <a:pt x="664197" y="138521"/>
                </a:lnTo>
                <a:lnTo>
                  <a:pt x="693739" y="105556"/>
                </a:lnTo>
                <a:lnTo>
                  <a:pt x="697646" y="80962"/>
                </a:lnTo>
                <a:lnTo>
                  <a:pt x="696669" y="67837"/>
                </a:lnTo>
                <a:lnTo>
                  <a:pt x="673694" y="28612"/>
                </a:lnTo>
                <a:lnTo>
                  <a:pt x="641686" y="18901"/>
                </a:lnTo>
                <a:lnTo>
                  <a:pt x="689816" y="18901"/>
                </a:lnTo>
                <a:lnTo>
                  <a:pt x="715980" y="64656"/>
                </a:lnTo>
                <a:lnTo>
                  <a:pt x="717291" y="80962"/>
                </a:lnTo>
                <a:lnTo>
                  <a:pt x="715970" y="97333"/>
                </a:lnTo>
                <a:lnTo>
                  <a:pt x="712008" y="112216"/>
                </a:lnTo>
                <a:lnTo>
                  <a:pt x="705404" y="125610"/>
                </a:lnTo>
                <a:lnTo>
                  <a:pt x="696158" y="137517"/>
                </a:lnTo>
                <a:lnTo>
                  <a:pt x="689901" y="142875"/>
                </a:lnTo>
                <a:close/>
              </a:path>
              <a:path w="1245235" h="199390">
                <a:moveTo>
                  <a:pt x="789825" y="159692"/>
                </a:moveTo>
                <a:lnTo>
                  <a:pt x="781590" y="159692"/>
                </a:lnTo>
                <a:lnTo>
                  <a:pt x="766159" y="157497"/>
                </a:lnTo>
                <a:lnTo>
                  <a:pt x="755136" y="150911"/>
                </a:lnTo>
                <a:lnTo>
                  <a:pt x="748523" y="139935"/>
                </a:lnTo>
                <a:lnTo>
                  <a:pt x="746318" y="124569"/>
                </a:lnTo>
                <a:lnTo>
                  <a:pt x="746318" y="46583"/>
                </a:lnTo>
                <a:lnTo>
                  <a:pt x="763433" y="46583"/>
                </a:lnTo>
                <a:lnTo>
                  <a:pt x="763433" y="127992"/>
                </a:lnTo>
                <a:lnTo>
                  <a:pt x="765418" y="134342"/>
                </a:lnTo>
                <a:lnTo>
                  <a:pt x="773355" y="142478"/>
                </a:lnTo>
                <a:lnTo>
                  <a:pt x="779606" y="144512"/>
                </a:lnTo>
                <a:lnTo>
                  <a:pt x="818269" y="144512"/>
                </a:lnTo>
                <a:lnTo>
                  <a:pt x="816615" y="146397"/>
                </a:lnTo>
                <a:lnTo>
                  <a:pt x="811058" y="150663"/>
                </a:lnTo>
                <a:lnTo>
                  <a:pt x="804212" y="154334"/>
                </a:lnTo>
                <a:lnTo>
                  <a:pt x="797366" y="157906"/>
                </a:lnTo>
                <a:lnTo>
                  <a:pt x="789825" y="159692"/>
                </a:lnTo>
                <a:close/>
              </a:path>
              <a:path w="1245235" h="199390">
                <a:moveTo>
                  <a:pt x="818269" y="144512"/>
                </a:moveTo>
                <a:lnTo>
                  <a:pt x="794886" y="144512"/>
                </a:lnTo>
                <a:lnTo>
                  <a:pt x="801236" y="142825"/>
                </a:lnTo>
                <a:lnTo>
                  <a:pt x="813142" y="136078"/>
                </a:lnTo>
                <a:lnTo>
                  <a:pt x="817706" y="132159"/>
                </a:lnTo>
                <a:lnTo>
                  <a:pt x="820881" y="127694"/>
                </a:lnTo>
                <a:lnTo>
                  <a:pt x="820881" y="46583"/>
                </a:lnTo>
                <a:lnTo>
                  <a:pt x="837996" y="46583"/>
                </a:lnTo>
                <a:lnTo>
                  <a:pt x="837996" y="141535"/>
                </a:lnTo>
                <a:lnTo>
                  <a:pt x="820881" y="141535"/>
                </a:lnTo>
                <a:lnTo>
                  <a:pt x="818269" y="144512"/>
                </a:lnTo>
                <a:close/>
              </a:path>
              <a:path w="1245235" h="199390">
                <a:moveTo>
                  <a:pt x="837996" y="157013"/>
                </a:moveTo>
                <a:lnTo>
                  <a:pt x="820881" y="157013"/>
                </a:lnTo>
                <a:lnTo>
                  <a:pt x="820881" y="141535"/>
                </a:lnTo>
                <a:lnTo>
                  <a:pt x="837996" y="141535"/>
                </a:lnTo>
                <a:lnTo>
                  <a:pt x="837996" y="157013"/>
                </a:lnTo>
                <a:close/>
              </a:path>
              <a:path w="1245235" h="199390">
                <a:moveTo>
                  <a:pt x="892815" y="46583"/>
                </a:moveTo>
                <a:lnTo>
                  <a:pt x="875699" y="46583"/>
                </a:lnTo>
                <a:lnTo>
                  <a:pt x="875699" y="16371"/>
                </a:lnTo>
                <a:lnTo>
                  <a:pt x="892815" y="16371"/>
                </a:lnTo>
                <a:lnTo>
                  <a:pt x="892815" y="46583"/>
                </a:lnTo>
                <a:close/>
              </a:path>
              <a:path w="1245235" h="199390">
                <a:moveTo>
                  <a:pt x="915288" y="61614"/>
                </a:moveTo>
                <a:lnTo>
                  <a:pt x="857394" y="61614"/>
                </a:lnTo>
                <a:lnTo>
                  <a:pt x="857394" y="46583"/>
                </a:lnTo>
                <a:lnTo>
                  <a:pt x="915288" y="46583"/>
                </a:lnTo>
                <a:lnTo>
                  <a:pt x="915288" y="61614"/>
                </a:lnTo>
                <a:close/>
              </a:path>
              <a:path w="1245235" h="199390">
                <a:moveTo>
                  <a:pt x="909186" y="159692"/>
                </a:moveTo>
                <a:lnTo>
                  <a:pt x="900256" y="159692"/>
                </a:lnTo>
                <a:lnTo>
                  <a:pt x="889513" y="158083"/>
                </a:lnTo>
                <a:lnTo>
                  <a:pt x="881839" y="153255"/>
                </a:lnTo>
                <a:lnTo>
                  <a:pt x="877234" y="145209"/>
                </a:lnTo>
                <a:lnTo>
                  <a:pt x="875760" y="134391"/>
                </a:lnTo>
                <a:lnTo>
                  <a:pt x="875699" y="61614"/>
                </a:lnTo>
                <a:lnTo>
                  <a:pt x="892815" y="61614"/>
                </a:lnTo>
                <a:lnTo>
                  <a:pt x="892815" y="134391"/>
                </a:lnTo>
                <a:lnTo>
                  <a:pt x="893708" y="137814"/>
                </a:lnTo>
                <a:lnTo>
                  <a:pt x="895494" y="140493"/>
                </a:lnTo>
                <a:lnTo>
                  <a:pt x="897379" y="143172"/>
                </a:lnTo>
                <a:lnTo>
                  <a:pt x="900256" y="144512"/>
                </a:lnTo>
                <a:lnTo>
                  <a:pt x="917558" y="144512"/>
                </a:lnTo>
                <a:lnTo>
                  <a:pt x="920794" y="152697"/>
                </a:lnTo>
                <a:lnTo>
                  <a:pt x="916032" y="157360"/>
                </a:lnTo>
                <a:lnTo>
                  <a:pt x="909186" y="159692"/>
                </a:lnTo>
                <a:close/>
              </a:path>
              <a:path w="1245235" h="199390">
                <a:moveTo>
                  <a:pt x="917558" y="144512"/>
                </a:moveTo>
                <a:lnTo>
                  <a:pt x="908789" y="144512"/>
                </a:lnTo>
                <a:lnTo>
                  <a:pt x="912658" y="142974"/>
                </a:lnTo>
                <a:lnTo>
                  <a:pt x="915734" y="139898"/>
                </a:lnTo>
                <a:lnTo>
                  <a:pt x="917558" y="144512"/>
                </a:lnTo>
                <a:close/>
              </a:path>
              <a:path w="1245235" h="199390">
                <a:moveTo>
                  <a:pt x="972478" y="63103"/>
                </a:moveTo>
                <a:lnTo>
                  <a:pt x="956600" y="63103"/>
                </a:lnTo>
                <a:lnTo>
                  <a:pt x="960569" y="57447"/>
                </a:lnTo>
                <a:lnTo>
                  <a:pt x="965827" y="52833"/>
                </a:lnTo>
                <a:lnTo>
                  <a:pt x="978924" y="45690"/>
                </a:lnTo>
                <a:lnTo>
                  <a:pt x="986117" y="43904"/>
                </a:lnTo>
                <a:lnTo>
                  <a:pt x="993956" y="43904"/>
                </a:lnTo>
                <a:lnTo>
                  <a:pt x="1004495" y="44880"/>
                </a:lnTo>
                <a:lnTo>
                  <a:pt x="1013936" y="47811"/>
                </a:lnTo>
                <a:lnTo>
                  <a:pt x="1022280" y="52694"/>
                </a:lnTo>
                <a:lnTo>
                  <a:pt x="1029210" y="59233"/>
                </a:lnTo>
                <a:lnTo>
                  <a:pt x="982694" y="59233"/>
                </a:lnTo>
                <a:lnTo>
                  <a:pt x="976195" y="60969"/>
                </a:lnTo>
                <a:lnTo>
                  <a:pt x="972478" y="63103"/>
                </a:lnTo>
                <a:close/>
              </a:path>
              <a:path w="1245235" h="199390">
                <a:moveTo>
                  <a:pt x="956600" y="199132"/>
                </a:moveTo>
                <a:lnTo>
                  <a:pt x="939485" y="199132"/>
                </a:lnTo>
                <a:lnTo>
                  <a:pt x="939485" y="46583"/>
                </a:lnTo>
                <a:lnTo>
                  <a:pt x="956600" y="46583"/>
                </a:lnTo>
                <a:lnTo>
                  <a:pt x="956600" y="63103"/>
                </a:lnTo>
                <a:lnTo>
                  <a:pt x="972478" y="63103"/>
                </a:lnTo>
                <a:lnTo>
                  <a:pt x="964190" y="67816"/>
                </a:lnTo>
                <a:lnTo>
                  <a:pt x="959676" y="71933"/>
                </a:lnTo>
                <a:lnTo>
                  <a:pt x="956600" y="76795"/>
                </a:lnTo>
                <a:lnTo>
                  <a:pt x="956600" y="126652"/>
                </a:lnTo>
                <a:lnTo>
                  <a:pt x="959676" y="131514"/>
                </a:lnTo>
                <a:lnTo>
                  <a:pt x="964190" y="135731"/>
                </a:lnTo>
                <a:lnTo>
                  <a:pt x="970143" y="139303"/>
                </a:lnTo>
                <a:lnTo>
                  <a:pt x="971959" y="140344"/>
                </a:lnTo>
                <a:lnTo>
                  <a:pt x="956600" y="140344"/>
                </a:lnTo>
                <a:lnTo>
                  <a:pt x="956600" y="199132"/>
                </a:lnTo>
                <a:close/>
              </a:path>
              <a:path w="1245235" h="199390">
                <a:moveTo>
                  <a:pt x="1029049" y="144512"/>
                </a:moveTo>
                <a:lnTo>
                  <a:pt x="989640" y="144512"/>
                </a:lnTo>
                <a:lnTo>
                  <a:pt x="997211" y="143786"/>
                </a:lnTo>
                <a:lnTo>
                  <a:pt x="1004002" y="141609"/>
                </a:lnTo>
                <a:lnTo>
                  <a:pt x="1025061" y="101649"/>
                </a:lnTo>
                <a:lnTo>
                  <a:pt x="1024456" y="92645"/>
                </a:lnTo>
                <a:lnTo>
                  <a:pt x="997332" y="59968"/>
                </a:lnTo>
                <a:lnTo>
                  <a:pt x="989640" y="59233"/>
                </a:lnTo>
                <a:lnTo>
                  <a:pt x="1029210" y="59233"/>
                </a:lnTo>
                <a:lnTo>
                  <a:pt x="1043069" y="101649"/>
                </a:lnTo>
                <a:lnTo>
                  <a:pt x="1042232" y="114225"/>
                </a:lnTo>
                <a:lnTo>
                  <a:pt x="1039720" y="125462"/>
                </a:lnTo>
                <a:lnTo>
                  <a:pt x="1035535" y="135359"/>
                </a:lnTo>
                <a:lnTo>
                  <a:pt x="1029675" y="143916"/>
                </a:lnTo>
                <a:lnTo>
                  <a:pt x="1029049" y="144512"/>
                </a:lnTo>
                <a:close/>
              </a:path>
              <a:path w="1245235" h="199390">
                <a:moveTo>
                  <a:pt x="993956" y="159692"/>
                </a:moveTo>
                <a:lnTo>
                  <a:pt x="982803" y="158483"/>
                </a:lnTo>
                <a:lnTo>
                  <a:pt x="972859" y="154855"/>
                </a:lnTo>
                <a:lnTo>
                  <a:pt x="964125" y="148809"/>
                </a:lnTo>
                <a:lnTo>
                  <a:pt x="956600" y="140344"/>
                </a:lnTo>
                <a:lnTo>
                  <a:pt x="971959" y="140344"/>
                </a:lnTo>
                <a:lnTo>
                  <a:pt x="976196" y="142775"/>
                </a:lnTo>
                <a:lnTo>
                  <a:pt x="982694" y="144512"/>
                </a:lnTo>
                <a:lnTo>
                  <a:pt x="1029049" y="144512"/>
                </a:lnTo>
                <a:lnTo>
                  <a:pt x="1022419" y="150818"/>
                </a:lnTo>
                <a:lnTo>
                  <a:pt x="1014048" y="155748"/>
                </a:lnTo>
                <a:lnTo>
                  <a:pt x="1004560" y="158706"/>
                </a:lnTo>
                <a:lnTo>
                  <a:pt x="993956" y="159692"/>
                </a:lnTo>
                <a:close/>
              </a:path>
              <a:path w="1245235" h="199390">
                <a:moveTo>
                  <a:pt x="1113751" y="159692"/>
                </a:moveTo>
                <a:lnTo>
                  <a:pt x="1105516" y="159692"/>
                </a:lnTo>
                <a:lnTo>
                  <a:pt x="1090084" y="157497"/>
                </a:lnTo>
                <a:lnTo>
                  <a:pt x="1079062" y="150911"/>
                </a:lnTo>
                <a:lnTo>
                  <a:pt x="1072448" y="139935"/>
                </a:lnTo>
                <a:lnTo>
                  <a:pt x="1070243" y="124569"/>
                </a:lnTo>
                <a:lnTo>
                  <a:pt x="1070243" y="46583"/>
                </a:lnTo>
                <a:lnTo>
                  <a:pt x="1087359" y="46583"/>
                </a:lnTo>
                <a:lnTo>
                  <a:pt x="1087359" y="127992"/>
                </a:lnTo>
                <a:lnTo>
                  <a:pt x="1089343" y="134342"/>
                </a:lnTo>
                <a:lnTo>
                  <a:pt x="1097281" y="142478"/>
                </a:lnTo>
                <a:lnTo>
                  <a:pt x="1103531" y="144512"/>
                </a:lnTo>
                <a:lnTo>
                  <a:pt x="1142194" y="144512"/>
                </a:lnTo>
                <a:lnTo>
                  <a:pt x="1140540" y="146397"/>
                </a:lnTo>
                <a:lnTo>
                  <a:pt x="1134984" y="150663"/>
                </a:lnTo>
                <a:lnTo>
                  <a:pt x="1128138" y="154334"/>
                </a:lnTo>
                <a:lnTo>
                  <a:pt x="1121292" y="157906"/>
                </a:lnTo>
                <a:lnTo>
                  <a:pt x="1113751" y="159692"/>
                </a:lnTo>
                <a:close/>
              </a:path>
              <a:path w="1245235" h="199390">
                <a:moveTo>
                  <a:pt x="1142194" y="144512"/>
                </a:moveTo>
                <a:lnTo>
                  <a:pt x="1118811" y="144512"/>
                </a:lnTo>
                <a:lnTo>
                  <a:pt x="1125161" y="142825"/>
                </a:lnTo>
                <a:lnTo>
                  <a:pt x="1137067" y="136078"/>
                </a:lnTo>
                <a:lnTo>
                  <a:pt x="1141631" y="132159"/>
                </a:lnTo>
                <a:lnTo>
                  <a:pt x="1144806" y="127694"/>
                </a:lnTo>
                <a:lnTo>
                  <a:pt x="1144806" y="46583"/>
                </a:lnTo>
                <a:lnTo>
                  <a:pt x="1161922" y="46583"/>
                </a:lnTo>
                <a:lnTo>
                  <a:pt x="1161922" y="141535"/>
                </a:lnTo>
                <a:lnTo>
                  <a:pt x="1144806" y="141535"/>
                </a:lnTo>
                <a:lnTo>
                  <a:pt x="1142194" y="144512"/>
                </a:lnTo>
                <a:close/>
              </a:path>
              <a:path w="1245235" h="199390">
                <a:moveTo>
                  <a:pt x="1161922" y="157013"/>
                </a:moveTo>
                <a:lnTo>
                  <a:pt x="1144806" y="157013"/>
                </a:lnTo>
                <a:lnTo>
                  <a:pt x="1144806" y="141535"/>
                </a:lnTo>
                <a:lnTo>
                  <a:pt x="1161922" y="141535"/>
                </a:lnTo>
                <a:lnTo>
                  <a:pt x="1161922" y="157013"/>
                </a:lnTo>
                <a:close/>
              </a:path>
              <a:path w="1245235" h="199390">
                <a:moveTo>
                  <a:pt x="1216740" y="46583"/>
                </a:moveTo>
                <a:lnTo>
                  <a:pt x="1199625" y="46583"/>
                </a:lnTo>
                <a:lnTo>
                  <a:pt x="1199625" y="16371"/>
                </a:lnTo>
                <a:lnTo>
                  <a:pt x="1216740" y="16371"/>
                </a:lnTo>
                <a:lnTo>
                  <a:pt x="1216740" y="46583"/>
                </a:lnTo>
                <a:close/>
              </a:path>
              <a:path w="1245235" h="199390">
                <a:moveTo>
                  <a:pt x="1239213" y="61614"/>
                </a:moveTo>
                <a:lnTo>
                  <a:pt x="1181319" y="61614"/>
                </a:lnTo>
                <a:lnTo>
                  <a:pt x="1181319" y="46583"/>
                </a:lnTo>
                <a:lnTo>
                  <a:pt x="1239213" y="46583"/>
                </a:lnTo>
                <a:lnTo>
                  <a:pt x="1239213" y="61614"/>
                </a:lnTo>
                <a:close/>
              </a:path>
              <a:path w="1245235" h="199390">
                <a:moveTo>
                  <a:pt x="1233111" y="159692"/>
                </a:moveTo>
                <a:lnTo>
                  <a:pt x="1224181" y="159692"/>
                </a:lnTo>
                <a:lnTo>
                  <a:pt x="1213438" y="158083"/>
                </a:lnTo>
                <a:lnTo>
                  <a:pt x="1205764" y="153255"/>
                </a:lnTo>
                <a:lnTo>
                  <a:pt x="1201160" y="145209"/>
                </a:lnTo>
                <a:lnTo>
                  <a:pt x="1199686" y="134391"/>
                </a:lnTo>
                <a:lnTo>
                  <a:pt x="1199625" y="61614"/>
                </a:lnTo>
                <a:lnTo>
                  <a:pt x="1216740" y="61614"/>
                </a:lnTo>
                <a:lnTo>
                  <a:pt x="1216740" y="134391"/>
                </a:lnTo>
                <a:lnTo>
                  <a:pt x="1217633" y="137814"/>
                </a:lnTo>
                <a:lnTo>
                  <a:pt x="1219419" y="140493"/>
                </a:lnTo>
                <a:lnTo>
                  <a:pt x="1221304" y="143172"/>
                </a:lnTo>
                <a:lnTo>
                  <a:pt x="1224181" y="144512"/>
                </a:lnTo>
                <a:lnTo>
                  <a:pt x="1241484" y="144512"/>
                </a:lnTo>
                <a:lnTo>
                  <a:pt x="1244720" y="152697"/>
                </a:lnTo>
                <a:lnTo>
                  <a:pt x="1239957" y="157360"/>
                </a:lnTo>
                <a:lnTo>
                  <a:pt x="1233111" y="159692"/>
                </a:lnTo>
                <a:close/>
              </a:path>
              <a:path w="1245235" h="199390">
                <a:moveTo>
                  <a:pt x="1241484" y="144512"/>
                </a:moveTo>
                <a:lnTo>
                  <a:pt x="1232714" y="144512"/>
                </a:lnTo>
                <a:lnTo>
                  <a:pt x="1236584" y="142974"/>
                </a:lnTo>
                <a:lnTo>
                  <a:pt x="1239660" y="139898"/>
                </a:lnTo>
                <a:lnTo>
                  <a:pt x="1241484" y="144512"/>
                </a:lnTo>
                <a:close/>
              </a:path>
            </a:pathLst>
          </a:custGeom>
          <a:solidFill>
            <a:srgbClr val="616161"/>
          </a:solidFill>
        </p:spPr>
        <p:txBody>
          <a:bodyPr wrap="square" lIns="0" tIns="0" rIns="0" bIns="0" rtlCol="0"/>
          <a:lstStyle/>
          <a:p>
            <a:endParaRPr/>
          </a:p>
        </p:txBody>
      </p:sp>
      <p:sp>
        <p:nvSpPr>
          <p:cNvPr id="4" name="object 4"/>
          <p:cNvSpPr/>
          <p:nvPr/>
        </p:nvSpPr>
        <p:spPr>
          <a:xfrm>
            <a:off x="2192194" y="1317013"/>
            <a:ext cx="497840" cy="143510"/>
          </a:xfrm>
          <a:custGeom>
            <a:avLst/>
            <a:gdLst/>
            <a:ahLst/>
            <a:cxnLst/>
            <a:rect l="l" t="t" r="r" b="b"/>
            <a:pathLst>
              <a:path w="497839" h="143509">
                <a:moveTo>
                  <a:pt x="94219" y="44648"/>
                </a:moveTo>
                <a:lnTo>
                  <a:pt x="29021" y="44648"/>
                </a:lnTo>
                <a:lnTo>
                  <a:pt x="31601" y="40481"/>
                </a:lnTo>
                <a:lnTo>
                  <a:pt x="36413" y="36611"/>
                </a:lnTo>
                <a:lnTo>
                  <a:pt x="50601" y="29368"/>
                </a:lnTo>
                <a:lnTo>
                  <a:pt x="57844" y="27533"/>
                </a:lnTo>
                <a:lnTo>
                  <a:pt x="65186" y="27533"/>
                </a:lnTo>
                <a:lnTo>
                  <a:pt x="76079" y="28788"/>
                </a:lnTo>
                <a:lnTo>
                  <a:pt x="84794" y="32556"/>
                </a:lnTo>
                <a:lnTo>
                  <a:pt x="91333" y="38834"/>
                </a:lnTo>
                <a:lnTo>
                  <a:pt x="94219" y="44648"/>
                </a:lnTo>
                <a:close/>
              </a:path>
              <a:path w="497839" h="143509">
                <a:moveTo>
                  <a:pt x="164250" y="47625"/>
                </a:moveTo>
                <a:lnTo>
                  <a:pt x="95696" y="47625"/>
                </a:lnTo>
                <a:lnTo>
                  <a:pt x="99268" y="41969"/>
                </a:lnTo>
                <a:lnTo>
                  <a:pt x="104526" y="37207"/>
                </a:lnTo>
                <a:lnTo>
                  <a:pt x="118516" y="29467"/>
                </a:lnTo>
                <a:lnTo>
                  <a:pt x="125908" y="27533"/>
                </a:lnTo>
                <a:lnTo>
                  <a:pt x="133647" y="27533"/>
                </a:lnTo>
                <a:lnTo>
                  <a:pt x="147842" y="29616"/>
                </a:lnTo>
                <a:lnTo>
                  <a:pt x="157981" y="35867"/>
                </a:lnTo>
                <a:lnTo>
                  <a:pt x="164064" y="46285"/>
                </a:lnTo>
                <a:lnTo>
                  <a:pt x="164250" y="47625"/>
                </a:lnTo>
                <a:close/>
              </a:path>
              <a:path w="497839" h="143509">
                <a:moveTo>
                  <a:pt x="29021" y="140642"/>
                </a:moveTo>
                <a:lnTo>
                  <a:pt x="0" y="140642"/>
                </a:lnTo>
                <a:lnTo>
                  <a:pt x="0" y="30212"/>
                </a:lnTo>
                <a:lnTo>
                  <a:pt x="29021" y="30212"/>
                </a:lnTo>
                <a:lnTo>
                  <a:pt x="29021" y="44648"/>
                </a:lnTo>
                <a:lnTo>
                  <a:pt x="94219" y="44648"/>
                </a:lnTo>
                <a:lnTo>
                  <a:pt x="95696" y="47625"/>
                </a:lnTo>
                <a:lnTo>
                  <a:pt x="164250" y="47625"/>
                </a:lnTo>
                <a:lnTo>
                  <a:pt x="165036" y="53280"/>
                </a:lnTo>
                <a:lnTo>
                  <a:pt x="46831" y="53280"/>
                </a:lnTo>
                <a:lnTo>
                  <a:pt x="42316" y="54719"/>
                </a:lnTo>
                <a:lnTo>
                  <a:pt x="38248" y="57596"/>
                </a:lnTo>
                <a:lnTo>
                  <a:pt x="34180" y="60374"/>
                </a:lnTo>
                <a:lnTo>
                  <a:pt x="31105" y="63301"/>
                </a:lnTo>
                <a:lnTo>
                  <a:pt x="29021" y="66377"/>
                </a:lnTo>
                <a:lnTo>
                  <a:pt x="29021" y="140642"/>
                </a:lnTo>
                <a:close/>
              </a:path>
              <a:path w="497839" h="143509">
                <a:moveTo>
                  <a:pt x="97631" y="140642"/>
                </a:moveTo>
                <a:lnTo>
                  <a:pt x="68312" y="140642"/>
                </a:lnTo>
                <a:lnTo>
                  <a:pt x="68312" y="59183"/>
                </a:lnTo>
                <a:lnTo>
                  <a:pt x="62805" y="53280"/>
                </a:lnTo>
                <a:lnTo>
                  <a:pt x="115242" y="53280"/>
                </a:lnTo>
                <a:lnTo>
                  <a:pt x="110678" y="54669"/>
                </a:lnTo>
                <a:lnTo>
                  <a:pt x="102740" y="60225"/>
                </a:lnTo>
                <a:lnTo>
                  <a:pt x="99714" y="63103"/>
                </a:lnTo>
                <a:lnTo>
                  <a:pt x="97631" y="66079"/>
                </a:lnTo>
                <a:lnTo>
                  <a:pt x="97631" y="140642"/>
                </a:lnTo>
                <a:close/>
              </a:path>
              <a:path w="497839" h="143509">
                <a:moveTo>
                  <a:pt x="166092" y="140642"/>
                </a:moveTo>
                <a:lnTo>
                  <a:pt x="136921" y="140642"/>
                </a:lnTo>
                <a:lnTo>
                  <a:pt x="136921" y="59183"/>
                </a:lnTo>
                <a:lnTo>
                  <a:pt x="131415" y="53280"/>
                </a:lnTo>
                <a:lnTo>
                  <a:pt x="165036" y="53280"/>
                </a:lnTo>
                <a:lnTo>
                  <a:pt x="166002" y="60225"/>
                </a:lnTo>
                <a:lnTo>
                  <a:pt x="166092" y="140642"/>
                </a:lnTo>
                <a:close/>
              </a:path>
              <a:path w="497839" h="143509">
                <a:moveTo>
                  <a:pt x="230336" y="143321"/>
                </a:moveTo>
                <a:lnTo>
                  <a:pt x="196924" y="123118"/>
                </a:lnTo>
                <a:lnTo>
                  <a:pt x="194766" y="108644"/>
                </a:lnTo>
                <a:lnTo>
                  <a:pt x="194766" y="30212"/>
                </a:lnTo>
                <a:lnTo>
                  <a:pt x="223788" y="30212"/>
                </a:lnTo>
                <a:lnTo>
                  <a:pt x="223788" y="97184"/>
                </a:lnTo>
                <a:lnTo>
                  <a:pt x="225062" y="106105"/>
                </a:lnTo>
                <a:lnTo>
                  <a:pt x="228885" y="112476"/>
                </a:lnTo>
                <a:lnTo>
                  <a:pt x="235257" y="116299"/>
                </a:lnTo>
                <a:lnTo>
                  <a:pt x="244177" y="117574"/>
                </a:lnTo>
                <a:lnTo>
                  <a:pt x="298351" y="117574"/>
                </a:lnTo>
                <a:lnTo>
                  <a:pt x="298351" y="126652"/>
                </a:lnTo>
                <a:lnTo>
                  <a:pt x="269329" y="126652"/>
                </a:lnTo>
                <a:lnTo>
                  <a:pt x="261311" y="133945"/>
                </a:lnTo>
                <a:lnTo>
                  <a:pt x="252139" y="139154"/>
                </a:lnTo>
                <a:lnTo>
                  <a:pt x="241814" y="142279"/>
                </a:lnTo>
                <a:lnTo>
                  <a:pt x="230336" y="143321"/>
                </a:lnTo>
                <a:close/>
              </a:path>
              <a:path w="497839" h="143509">
                <a:moveTo>
                  <a:pt x="298351" y="117574"/>
                </a:moveTo>
                <a:lnTo>
                  <a:pt x="244177" y="117574"/>
                </a:lnTo>
                <a:lnTo>
                  <a:pt x="251274" y="116783"/>
                </a:lnTo>
                <a:lnTo>
                  <a:pt x="257832" y="114411"/>
                </a:lnTo>
                <a:lnTo>
                  <a:pt x="263850" y="110458"/>
                </a:lnTo>
                <a:lnTo>
                  <a:pt x="269329" y="104923"/>
                </a:lnTo>
                <a:lnTo>
                  <a:pt x="269329" y="30212"/>
                </a:lnTo>
                <a:lnTo>
                  <a:pt x="298351" y="30212"/>
                </a:lnTo>
                <a:lnTo>
                  <a:pt x="298351" y="117574"/>
                </a:lnTo>
                <a:close/>
              </a:path>
              <a:path w="497839" h="143509">
                <a:moveTo>
                  <a:pt x="298351" y="140642"/>
                </a:moveTo>
                <a:lnTo>
                  <a:pt x="269329" y="140642"/>
                </a:lnTo>
                <a:lnTo>
                  <a:pt x="269329" y="126652"/>
                </a:lnTo>
                <a:lnTo>
                  <a:pt x="298351" y="126652"/>
                </a:lnTo>
                <a:lnTo>
                  <a:pt x="298351" y="140642"/>
                </a:lnTo>
                <a:close/>
              </a:path>
              <a:path w="497839" h="143509">
                <a:moveTo>
                  <a:pt x="411856" y="120997"/>
                </a:moveTo>
                <a:lnTo>
                  <a:pt x="380604" y="120997"/>
                </a:lnTo>
                <a:lnTo>
                  <a:pt x="386805" y="117028"/>
                </a:lnTo>
                <a:lnTo>
                  <a:pt x="386770" y="105965"/>
                </a:lnTo>
                <a:lnTo>
                  <a:pt x="354063" y="95101"/>
                </a:lnTo>
                <a:lnTo>
                  <a:pt x="339673" y="90422"/>
                </a:lnTo>
                <a:lnTo>
                  <a:pt x="329395" y="83380"/>
                </a:lnTo>
                <a:lnTo>
                  <a:pt x="323228" y="73976"/>
                </a:lnTo>
                <a:lnTo>
                  <a:pt x="321172" y="62210"/>
                </a:lnTo>
                <a:lnTo>
                  <a:pt x="321963" y="54898"/>
                </a:lnTo>
                <a:lnTo>
                  <a:pt x="356900" y="28137"/>
                </a:lnTo>
                <a:lnTo>
                  <a:pt x="366416" y="27533"/>
                </a:lnTo>
                <a:lnTo>
                  <a:pt x="378908" y="28472"/>
                </a:lnTo>
                <a:lnTo>
                  <a:pt x="390489" y="31291"/>
                </a:lnTo>
                <a:lnTo>
                  <a:pt x="401158" y="35988"/>
                </a:lnTo>
                <a:lnTo>
                  <a:pt x="410915" y="42564"/>
                </a:lnTo>
                <a:lnTo>
                  <a:pt x="406757" y="49708"/>
                </a:lnTo>
                <a:lnTo>
                  <a:pt x="361306" y="49708"/>
                </a:lnTo>
                <a:lnTo>
                  <a:pt x="357089" y="50800"/>
                </a:lnTo>
                <a:lnTo>
                  <a:pt x="353914" y="52982"/>
                </a:lnTo>
                <a:lnTo>
                  <a:pt x="350838" y="55066"/>
                </a:lnTo>
                <a:lnTo>
                  <a:pt x="349301" y="57596"/>
                </a:lnTo>
                <a:lnTo>
                  <a:pt x="349301" y="63351"/>
                </a:lnTo>
                <a:lnTo>
                  <a:pt x="350888" y="65434"/>
                </a:lnTo>
                <a:lnTo>
                  <a:pt x="357238" y="68212"/>
                </a:lnTo>
                <a:lnTo>
                  <a:pt x="361256" y="69403"/>
                </a:lnTo>
                <a:lnTo>
                  <a:pt x="371079" y="71387"/>
                </a:lnTo>
                <a:lnTo>
                  <a:pt x="376338" y="72528"/>
                </a:lnTo>
                <a:lnTo>
                  <a:pt x="387549" y="75108"/>
                </a:lnTo>
                <a:lnTo>
                  <a:pt x="392808" y="77043"/>
                </a:lnTo>
                <a:lnTo>
                  <a:pt x="397670" y="79623"/>
                </a:lnTo>
                <a:lnTo>
                  <a:pt x="402631" y="82202"/>
                </a:lnTo>
                <a:lnTo>
                  <a:pt x="406699" y="85725"/>
                </a:lnTo>
                <a:lnTo>
                  <a:pt x="409874" y="90189"/>
                </a:lnTo>
                <a:lnTo>
                  <a:pt x="413049" y="94555"/>
                </a:lnTo>
                <a:lnTo>
                  <a:pt x="414636" y="100458"/>
                </a:lnTo>
                <a:lnTo>
                  <a:pt x="414636" y="107900"/>
                </a:lnTo>
                <a:lnTo>
                  <a:pt x="413818" y="115537"/>
                </a:lnTo>
                <a:lnTo>
                  <a:pt x="411856" y="120997"/>
                </a:lnTo>
                <a:close/>
              </a:path>
              <a:path w="497839" h="143509">
                <a:moveTo>
                  <a:pt x="399307" y="62507"/>
                </a:moveTo>
                <a:lnTo>
                  <a:pt x="395933" y="58935"/>
                </a:lnTo>
                <a:lnTo>
                  <a:pt x="391369" y="55909"/>
                </a:lnTo>
                <a:lnTo>
                  <a:pt x="379860" y="50948"/>
                </a:lnTo>
                <a:lnTo>
                  <a:pt x="373510" y="49708"/>
                </a:lnTo>
                <a:lnTo>
                  <a:pt x="406757" y="49708"/>
                </a:lnTo>
                <a:lnTo>
                  <a:pt x="399307" y="62507"/>
                </a:lnTo>
                <a:close/>
              </a:path>
              <a:path w="497839" h="143509">
                <a:moveTo>
                  <a:pt x="366862" y="143321"/>
                </a:moveTo>
                <a:lnTo>
                  <a:pt x="323305" y="131564"/>
                </a:lnTo>
                <a:lnTo>
                  <a:pt x="317451" y="126206"/>
                </a:lnTo>
                <a:lnTo>
                  <a:pt x="330102" y="105965"/>
                </a:lnTo>
                <a:lnTo>
                  <a:pt x="334467" y="110033"/>
                </a:lnTo>
                <a:lnTo>
                  <a:pt x="340321" y="113555"/>
                </a:lnTo>
                <a:lnTo>
                  <a:pt x="355006" y="119508"/>
                </a:lnTo>
                <a:lnTo>
                  <a:pt x="361852" y="120997"/>
                </a:lnTo>
                <a:lnTo>
                  <a:pt x="411856" y="120997"/>
                </a:lnTo>
                <a:lnTo>
                  <a:pt x="411362" y="122373"/>
                </a:lnTo>
                <a:lnTo>
                  <a:pt x="377178" y="142716"/>
                </a:lnTo>
                <a:lnTo>
                  <a:pt x="366862" y="143321"/>
                </a:lnTo>
                <a:close/>
              </a:path>
              <a:path w="497839" h="143509">
                <a:moveTo>
                  <a:pt x="471142" y="30212"/>
                </a:moveTo>
                <a:lnTo>
                  <a:pt x="441823" y="30212"/>
                </a:lnTo>
                <a:lnTo>
                  <a:pt x="441823" y="0"/>
                </a:lnTo>
                <a:lnTo>
                  <a:pt x="471142" y="0"/>
                </a:lnTo>
                <a:lnTo>
                  <a:pt x="471142" y="30212"/>
                </a:lnTo>
                <a:close/>
              </a:path>
              <a:path w="497839" h="143509">
                <a:moveTo>
                  <a:pt x="493466" y="55661"/>
                </a:moveTo>
                <a:lnTo>
                  <a:pt x="423517" y="55661"/>
                </a:lnTo>
                <a:lnTo>
                  <a:pt x="423517" y="30212"/>
                </a:lnTo>
                <a:lnTo>
                  <a:pt x="493466" y="30212"/>
                </a:lnTo>
                <a:lnTo>
                  <a:pt x="493466" y="55661"/>
                </a:lnTo>
                <a:close/>
              </a:path>
              <a:path w="497839" h="143509">
                <a:moveTo>
                  <a:pt x="484338" y="143321"/>
                </a:moveTo>
                <a:lnTo>
                  <a:pt x="473225" y="143321"/>
                </a:lnTo>
                <a:lnTo>
                  <a:pt x="459487" y="141442"/>
                </a:lnTo>
                <a:lnTo>
                  <a:pt x="449673" y="135805"/>
                </a:lnTo>
                <a:lnTo>
                  <a:pt x="443785" y="126410"/>
                </a:lnTo>
                <a:lnTo>
                  <a:pt x="441823" y="113258"/>
                </a:lnTo>
                <a:lnTo>
                  <a:pt x="441823" y="55661"/>
                </a:lnTo>
                <a:lnTo>
                  <a:pt x="471142" y="55661"/>
                </a:lnTo>
                <a:lnTo>
                  <a:pt x="471142" y="108942"/>
                </a:lnTo>
                <a:lnTo>
                  <a:pt x="471985" y="111869"/>
                </a:lnTo>
                <a:lnTo>
                  <a:pt x="473788" y="114300"/>
                </a:lnTo>
                <a:lnTo>
                  <a:pt x="475458" y="116433"/>
                </a:lnTo>
                <a:lnTo>
                  <a:pt x="477938" y="117574"/>
                </a:lnTo>
                <a:lnTo>
                  <a:pt x="492141" y="117574"/>
                </a:lnTo>
                <a:lnTo>
                  <a:pt x="497335" y="136326"/>
                </a:lnTo>
                <a:lnTo>
                  <a:pt x="492375" y="140989"/>
                </a:lnTo>
                <a:lnTo>
                  <a:pt x="484338" y="143321"/>
                </a:lnTo>
                <a:close/>
              </a:path>
              <a:path w="497839" h="143509">
                <a:moveTo>
                  <a:pt x="492141" y="117574"/>
                </a:moveTo>
                <a:lnTo>
                  <a:pt x="485677" y="117574"/>
                </a:lnTo>
                <a:lnTo>
                  <a:pt x="489051" y="116482"/>
                </a:lnTo>
                <a:lnTo>
                  <a:pt x="491233" y="114300"/>
                </a:lnTo>
                <a:lnTo>
                  <a:pt x="492141" y="117574"/>
                </a:lnTo>
                <a:close/>
              </a:path>
            </a:pathLst>
          </a:custGeom>
          <a:solidFill>
            <a:srgbClr val="616161"/>
          </a:solidFill>
        </p:spPr>
        <p:txBody>
          <a:bodyPr wrap="square" lIns="0" tIns="0" rIns="0" bIns="0" rtlCol="0"/>
          <a:lstStyle/>
          <a:p>
            <a:endParaRPr/>
          </a:p>
        </p:txBody>
      </p:sp>
      <p:pic>
        <p:nvPicPr>
          <p:cNvPr id="5" name="object 5"/>
          <p:cNvPicPr/>
          <p:nvPr/>
        </p:nvPicPr>
        <p:blipFill>
          <a:blip r:embed="rId3" cstate="print"/>
          <a:stretch>
            <a:fillRect/>
          </a:stretch>
        </p:blipFill>
        <p:spPr>
          <a:xfrm>
            <a:off x="2767286" y="1302874"/>
            <a:ext cx="1472144" cy="157460"/>
          </a:xfrm>
          <a:prstGeom prst="rect">
            <a:avLst/>
          </a:prstGeom>
        </p:spPr>
      </p:pic>
      <p:pic>
        <p:nvPicPr>
          <p:cNvPr id="6" name="object 6"/>
          <p:cNvPicPr/>
          <p:nvPr/>
        </p:nvPicPr>
        <p:blipFill>
          <a:blip r:embed="rId4" cstate="print"/>
          <a:stretch>
            <a:fillRect/>
          </a:stretch>
        </p:blipFill>
        <p:spPr>
          <a:xfrm>
            <a:off x="872484" y="1617199"/>
            <a:ext cx="4627067" cy="199578"/>
          </a:xfrm>
          <a:prstGeom prst="rect">
            <a:avLst/>
          </a:prstGeom>
        </p:spPr>
      </p:pic>
      <p:sp>
        <p:nvSpPr>
          <p:cNvPr id="7" name="object 7"/>
          <p:cNvSpPr txBox="1"/>
          <p:nvPr/>
        </p:nvSpPr>
        <p:spPr>
          <a:xfrm>
            <a:off x="475249" y="1176350"/>
            <a:ext cx="621030" cy="909955"/>
          </a:xfrm>
          <a:prstGeom prst="rect">
            <a:avLst/>
          </a:prstGeom>
        </p:spPr>
        <p:txBody>
          <a:bodyPr vert="horz" wrap="square" lIns="0" tIns="52704" rIns="0" bIns="0" rtlCol="0">
            <a:spAutoFit/>
          </a:bodyPr>
          <a:lstStyle/>
          <a:p>
            <a:pPr marL="12700">
              <a:lnSpc>
                <a:spcPct val="100000"/>
              </a:lnSpc>
              <a:spcBef>
                <a:spcPts val="414"/>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315"/>
              </a:spcBef>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p:txBody>
      </p:sp>
      <p:pic>
        <p:nvPicPr>
          <p:cNvPr id="8" name="object 8"/>
          <p:cNvPicPr/>
          <p:nvPr/>
        </p:nvPicPr>
        <p:blipFill>
          <a:blip r:embed="rId5" cstate="print"/>
          <a:stretch>
            <a:fillRect/>
          </a:stretch>
        </p:blipFill>
        <p:spPr>
          <a:xfrm>
            <a:off x="1325963" y="1915052"/>
            <a:ext cx="5919367" cy="157906"/>
          </a:xfrm>
          <a:prstGeom prst="rect">
            <a:avLst/>
          </a:prstGeom>
        </p:spPr>
      </p:pic>
      <p:pic>
        <p:nvPicPr>
          <p:cNvPr id="9" name="object 9"/>
          <p:cNvPicPr/>
          <p:nvPr/>
        </p:nvPicPr>
        <p:blipFill>
          <a:blip r:embed="rId6" cstate="print"/>
          <a:stretch>
            <a:fillRect/>
          </a:stretch>
        </p:blipFill>
        <p:spPr>
          <a:xfrm>
            <a:off x="406057" y="2379199"/>
            <a:ext cx="3826104" cy="199578"/>
          </a:xfrm>
          <a:prstGeom prst="rect">
            <a:avLst/>
          </a:prstGeom>
        </p:spPr>
      </p:pic>
      <p:sp>
        <p:nvSpPr>
          <p:cNvPr id="10" name="object 10"/>
          <p:cNvSpPr txBox="1"/>
          <p:nvPr/>
        </p:nvSpPr>
        <p:spPr>
          <a:xfrm>
            <a:off x="841925" y="2757501"/>
            <a:ext cx="6625590" cy="1320800"/>
          </a:xfrm>
          <a:prstGeom prst="rect">
            <a:avLst/>
          </a:prstGeom>
        </p:spPr>
        <p:txBody>
          <a:bodyPr vert="horz" wrap="square" lIns="0" tIns="62229" rIns="0" bIns="0" rtlCol="0">
            <a:spAutoFit/>
          </a:bodyPr>
          <a:lstStyle/>
          <a:p>
            <a:pPr marL="12700">
              <a:lnSpc>
                <a:spcPct val="100000"/>
              </a:lnSpc>
              <a:spcBef>
                <a:spcPts val="489"/>
              </a:spcBef>
            </a:pPr>
            <a:r>
              <a:rPr sz="1800" dirty="0">
                <a:latin typeface="Consolas"/>
                <a:cs typeface="Consolas"/>
              </a:rPr>
              <a:t>$</a:t>
            </a:r>
            <a:r>
              <a:rPr sz="1800" spc="-25" dirty="0">
                <a:latin typeface="Consolas"/>
                <a:cs typeface="Consolas"/>
              </a:rPr>
              <a:t> </a:t>
            </a:r>
            <a:r>
              <a:rPr sz="1800" spc="-5" dirty="0">
                <a:latin typeface="Consolas"/>
                <a:cs typeface="Consolas"/>
              </a:rPr>
              <a:t>hadoop</a:t>
            </a:r>
            <a:r>
              <a:rPr sz="1800" spc="-25" dirty="0">
                <a:latin typeface="Consolas"/>
                <a:cs typeface="Consolas"/>
              </a:rPr>
              <a:t> </a:t>
            </a:r>
            <a:r>
              <a:rPr sz="1800" spc="-5" dirty="0">
                <a:latin typeface="Consolas"/>
                <a:cs typeface="Consolas"/>
              </a:rPr>
              <a:t>jar</a:t>
            </a:r>
            <a:r>
              <a:rPr sz="1800" spc="-25" dirty="0">
                <a:latin typeface="Consolas"/>
                <a:cs typeface="Consolas"/>
              </a:rPr>
              <a:t> </a:t>
            </a:r>
            <a:r>
              <a:rPr sz="1800" spc="-5" dirty="0">
                <a:latin typeface="Consolas"/>
                <a:cs typeface="Consolas"/>
              </a:rPr>
              <a:t>$STREAMING_JAR</a:t>
            </a:r>
            <a:r>
              <a:rPr sz="1800" spc="-20" dirty="0">
                <a:latin typeface="Consolas"/>
                <a:cs typeface="Consolas"/>
              </a:rPr>
              <a:t> </a:t>
            </a:r>
            <a:r>
              <a:rPr sz="1800" dirty="0">
                <a:latin typeface="Consolas"/>
                <a:cs typeface="Consolas"/>
              </a:rPr>
              <a:t>\</a:t>
            </a:r>
            <a:endParaRPr sz="1800">
              <a:latin typeface="Consolas"/>
              <a:cs typeface="Consolas"/>
            </a:endParaRPr>
          </a:p>
          <a:p>
            <a:pPr marL="469900">
              <a:lnSpc>
                <a:spcPct val="100000"/>
              </a:lnSpc>
              <a:spcBef>
                <a:spcPts val="390"/>
              </a:spcBef>
            </a:pPr>
            <a:r>
              <a:rPr sz="1800" spc="-5" dirty="0">
                <a:latin typeface="Consolas"/>
                <a:cs typeface="Consolas"/>
              </a:rPr>
              <a:t>-files</a:t>
            </a:r>
            <a:r>
              <a:rPr sz="1800" spc="-65" dirty="0">
                <a:latin typeface="Consolas"/>
                <a:cs typeface="Consolas"/>
              </a:rPr>
              <a:t> </a:t>
            </a:r>
            <a:r>
              <a:rPr sz="1800" spc="-5" dirty="0">
                <a:latin typeface="Consolas"/>
                <a:cs typeface="Consolas"/>
              </a:rPr>
              <a:t>mapper.py,reducer.py</a:t>
            </a:r>
            <a:endParaRPr sz="1800">
              <a:latin typeface="Consolas"/>
              <a:cs typeface="Consolas"/>
            </a:endParaRPr>
          </a:p>
          <a:p>
            <a:pPr marL="469900">
              <a:lnSpc>
                <a:spcPct val="100000"/>
              </a:lnSpc>
              <a:spcBef>
                <a:spcPts val="390"/>
              </a:spcBef>
            </a:pPr>
            <a:r>
              <a:rPr sz="1800" spc="-5" dirty="0">
                <a:latin typeface="Consolas"/>
                <a:cs typeface="Consolas"/>
              </a:rPr>
              <a:t>-mapper</a:t>
            </a:r>
            <a:r>
              <a:rPr sz="1800" spc="-25" dirty="0">
                <a:latin typeface="Consolas"/>
                <a:cs typeface="Consolas"/>
              </a:rPr>
              <a:t> </a:t>
            </a:r>
            <a:r>
              <a:rPr sz="1800" spc="-5" dirty="0">
                <a:latin typeface="Consolas"/>
                <a:cs typeface="Consolas"/>
              </a:rPr>
              <a:t>mapper.py</a:t>
            </a:r>
            <a:r>
              <a:rPr sz="1800" spc="-20" dirty="0">
                <a:latin typeface="Consolas"/>
                <a:cs typeface="Consolas"/>
              </a:rPr>
              <a:t> </a:t>
            </a:r>
            <a:r>
              <a:rPr sz="1800" spc="-5" dirty="0">
                <a:latin typeface="Consolas"/>
                <a:cs typeface="Consolas"/>
              </a:rPr>
              <a:t>-reducer</a:t>
            </a:r>
            <a:r>
              <a:rPr sz="1800" spc="-25" dirty="0">
                <a:latin typeface="Consolas"/>
                <a:cs typeface="Consolas"/>
              </a:rPr>
              <a:t> </a:t>
            </a:r>
            <a:r>
              <a:rPr sz="1800" spc="-5" dirty="0">
                <a:latin typeface="Consolas"/>
                <a:cs typeface="Consolas"/>
              </a:rPr>
              <a:t>reducer.py</a:t>
            </a:r>
            <a:r>
              <a:rPr sz="1800" spc="-20" dirty="0">
                <a:latin typeface="Consolas"/>
                <a:cs typeface="Consolas"/>
              </a:rPr>
              <a:t> </a:t>
            </a:r>
            <a:r>
              <a:rPr sz="1800" dirty="0">
                <a:latin typeface="Consolas"/>
                <a:cs typeface="Consolas"/>
              </a:rPr>
              <a:t>\</a:t>
            </a:r>
            <a:endParaRPr sz="1800">
              <a:latin typeface="Consolas"/>
              <a:cs typeface="Consolas"/>
            </a:endParaRPr>
          </a:p>
          <a:p>
            <a:pPr marL="469900">
              <a:lnSpc>
                <a:spcPct val="100000"/>
              </a:lnSpc>
              <a:spcBef>
                <a:spcPts val="390"/>
              </a:spcBef>
            </a:pPr>
            <a:r>
              <a:rPr sz="1800" spc="-5" dirty="0">
                <a:latin typeface="Consolas"/>
                <a:cs typeface="Consolas"/>
              </a:rPr>
              <a:t>-input</a:t>
            </a:r>
            <a:r>
              <a:rPr sz="1800" spc="-35" dirty="0">
                <a:latin typeface="Consolas"/>
                <a:cs typeface="Consolas"/>
              </a:rPr>
              <a:t> </a:t>
            </a:r>
            <a:r>
              <a:rPr sz="1800" spc="-5" dirty="0">
                <a:latin typeface="Consolas"/>
                <a:cs typeface="Consolas"/>
              </a:rPr>
              <a:t>/shared/my_cool_dataset</a:t>
            </a:r>
            <a:r>
              <a:rPr sz="1800" spc="-30" dirty="0">
                <a:latin typeface="Consolas"/>
                <a:cs typeface="Consolas"/>
              </a:rPr>
              <a:t> </a:t>
            </a:r>
            <a:r>
              <a:rPr sz="1800" spc="-5" dirty="0">
                <a:latin typeface="Consolas"/>
                <a:cs typeface="Consolas"/>
              </a:rPr>
              <a:t>-output</a:t>
            </a:r>
            <a:r>
              <a:rPr sz="1800" spc="-30" dirty="0">
                <a:latin typeface="Consolas"/>
                <a:cs typeface="Consolas"/>
              </a:rPr>
              <a:t> </a:t>
            </a:r>
            <a:r>
              <a:rPr sz="1800" spc="-5" dirty="0">
                <a:latin typeface="Consolas"/>
                <a:cs typeface="Consolas"/>
              </a:rPr>
              <a:t>my_job_out</a:t>
            </a:r>
            <a:endParaRPr sz="1800">
              <a:latin typeface="Consolas"/>
              <a:cs typeface="Consola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7126"/>
            <a:ext cx="4825417" cy="299888"/>
          </a:xfrm>
          <a:prstGeom prst="rect">
            <a:avLst/>
          </a:prstGeom>
        </p:spPr>
      </p:pic>
      <p:sp>
        <p:nvSpPr>
          <p:cNvPr id="3" name="object 3"/>
          <p:cNvSpPr/>
          <p:nvPr/>
        </p:nvSpPr>
        <p:spPr>
          <a:xfrm>
            <a:off x="854621" y="1302880"/>
            <a:ext cx="4331335" cy="200025"/>
          </a:xfrm>
          <a:custGeom>
            <a:avLst/>
            <a:gdLst/>
            <a:ahLst/>
            <a:cxnLst/>
            <a:rect l="l" t="t" r="r" b="b"/>
            <a:pathLst>
              <a:path w="4331335" h="200025">
                <a:moveTo>
                  <a:pt x="330555" y="79349"/>
                </a:moveTo>
                <a:lnTo>
                  <a:pt x="316915" y="79349"/>
                </a:lnTo>
                <a:lnTo>
                  <a:pt x="316369" y="77050"/>
                </a:lnTo>
                <a:lnTo>
                  <a:pt x="311810" y="67005"/>
                </a:lnTo>
                <a:lnTo>
                  <a:pt x="305435" y="58191"/>
                </a:lnTo>
                <a:lnTo>
                  <a:pt x="302844" y="55816"/>
                </a:lnTo>
                <a:lnTo>
                  <a:pt x="300786" y="53936"/>
                </a:lnTo>
                <a:lnTo>
                  <a:pt x="300786" y="79349"/>
                </a:lnTo>
                <a:lnTo>
                  <a:pt x="233299" y="79349"/>
                </a:lnTo>
                <a:lnTo>
                  <a:pt x="266738" y="55816"/>
                </a:lnTo>
                <a:lnTo>
                  <a:pt x="274459" y="56476"/>
                </a:lnTo>
                <a:lnTo>
                  <a:pt x="300786" y="79349"/>
                </a:lnTo>
                <a:lnTo>
                  <a:pt x="300786" y="53936"/>
                </a:lnTo>
                <a:lnTo>
                  <a:pt x="297561" y="50965"/>
                </a:lnTo>
                <a:lnTo>
                  <a:pt x="288544" y="45808"/>
                </a:lnTo>
                <a:lnTo>
                  <a:pt x="278396" y="42710"/>
                </a:lnTo>
                <a:lnTo>
                  <a:pt x="267042" y="41668"/>
                </a:lnTo>
                <a:lnTo>
                  <a:pt x="255841" y="42710"/>
                </a:lnTo>
                <a:lnTo>
                  <a:pt x="221272" y="67157"/>
                </a:lnTo>
                <a:lnTo>
                  <a:pt x="215785" y="79349"/>
                </a:lnTo>
                <a:lnTo>
                  <a:pt x="176415" y="79349"/>
                </a:lnTo>
                <a:lnTo>
                  <a:pt x="198386" y="2235"/>
                </a:lnTo>
                <a:lnTo>
                  <a:pt x="177406" y="2235"/>
                </a:lnTo>
                <a:lnTo>
                  <a:pt x="157010" y="79349"/>
                </a:lnTo>
                <a:lnTo>
                  <a:pt x="153390" y="79349"/>
                </a:lnTo>
                <a:lnTo>
                  <a:pt x="153390" y="93065"/>
                </a:lnTo>
                <a:lnTo>
                  <a:pt x="143764" y="129476"/>
                </a:lnTo>
                <a:lnTo>
                  <a:pt x="133743" y="93065"/>
                </a:lnTo>
                <a:lnTo>
                  <a:pt x="153390" y="93065"/>
                </a:lnTo>
                <a:lnTo>
                  <a:pt x="153390" y="79349"/>
                </a:lnTo>
                <a:lnTo>
                  <a:pt x="129984" y="79349"/>
                </a:lnTo>
                <a:lnTo>
                  <a:pt x="116928" y="31851"/>
                </a:lnTo>
                <a:lnTo>
                  <a:pt x="113741" y="20256"/>
                </a:lnTo>
                <a:lnTo>
                  <a:pt x="113741" y="79349"/>
                </a:lnTo>
                <a:lnTo>
                  <a:pt x="87807" y="79349"/>
                </a:lnTo>
                <a:lnTo>
                  <a:pt x="100749" y="31851"/>
                </a:lnTo>
                <a:lnTo>
                  <a:pt x="113741" y="79349"/>
                </a:lnTo>
                <a:lnTo>
                  <a:pt x="113741" y="20256"/>
                </a:lnTo>
                <a:lnTo>
                  <a:pt x="108788" y="2235"/>
                </a:lnTo>
                <a:lnTo>
                  <a:pt x="93014" y="2235"/>
                </a:lnTo>
                <a:lnTo>
                  <a:pt x="71805" y="79349"/>
                </a:lnTo>
                <a:lnTo>
                  <a:pt x="68046" y="79349"/>
                </a:lnTo>
                <a:lnTo>
                  <a:pt x="68046" y="93065"/>
                </a:lnTo>
                <a:lnTo>
                  <a:pt x="58039" y="129476"/>
                </a:lnTo>
                <a:lnTo>
                  <a:pt x="48361" y="93065"/>
                </a:lnTo>
                <a:lnTo>
                  <a:pt x="68046" y="93065"/>
                </a:lnTo>
                <a:lnTo>
                  <a:pt x="68046" y="79349"/>
                </a:lnTo>
                <a:lnTo>
                  <a:pt x="44729" y="79349"/>
                </a:lnTo>
                <a:lnTo>
                  <a:pt x="24257" y="2235"/>
                </a:lnTo>
                <a:lnTo>
                  <a:pt x="3276" y="2235"/>
                </a:lnTo>
                <a:lnTo>
                  <a:pt x="25158" y="79349"/>
                </a:lnTo>
                <a:lnTo>
                  <a:pt x="0" y="79349"/>
                </a:lnTo>
                <a:lnTo>
                  <a:pt x="0" y="93065"/>
                </a:lnTo>
                <a:lnTo>
                  <a:pt x="29057" y="93065"/>
                </a:lnTo>
                <a:lnTo>
                  <a:pt x="46583" y="154787"/>
                </a:lnTo>
                <a:lnTo>
                  <a:pt x="67271" y="154787"/>
                </a:lnTo>
                <a:lnTo>
                  <a:pt x="74155" y="129476"/>
                </a:lnTo>
                <a:lnTo>
                  <a:pt x="84061" y="93065"/>
                </a:lnTo>
                <a:lnTo>
                  <a:pt x="117500" y="93065"/>
                </a:lnTo>
                <a:lnTo>
                  <a:pt x="134391" y="154787"/>
                </a:lnTo>
                <a:lnTo>
                  <a:pt x="154927" y="154787"/>
                </a:lnTo>
                <a:lnTo>
                  <a:pt x="162140" y="129476"/>
                </a:lnTo>
                <a:lnTo>
                  <a:pt x="172504" y="93065"/>
                </a:lnTo>
                <a:lnTo>
                  <a:pt x="213093" y="93065"/>
                </a:lnTo>
                <a:lnTo>
                  <a:pt x="221361" y="132537"/>
                </a:lnTo>
                <a:lnTo>
                  <a:pt x="256959" y="156451"/>
                </a:lnTo>
                <a:lnTo>
                  <a:pt x="268820" y="157467"/>
                </a:lnTo>
                <a:lnTo>
                  <a:pt x="281673" y="156413"/>
                </a:lnTo>
                <a:lnTo>
                  <a:pt x="293268" y="153250"/>
                </a:lnTo>
                <a:lnTo>
                  <a:pt x="303618" y="148005"/>
                </a:lnTo>
                <a:lnTo>
                  <a:pt x="309410" y="143319"/>
                </a:lnTo>
                <a:lnTo>
                  <a:pt x="312724" y="140639"/>
                </a:lnTo>
                <a:lnTo>
                  <a:pt x="304546" y="129476"/>
                </a:lnTo>
                <a:lnTo>
                  <a:pt x="297167" y="135534"/>
                </a:lnTo>
                <a:lnTo>
                  <a:pt x="289026" y="139865"/>
                </a:lnTo>
                <a:lnTo>
                  <a:pt x="280123" y="142455"/>
                </a:lnTo>
                <a:lnTo>
                  <a:pt x="270459" y="143319"/>
                </a:lnTo>
                <a:lnTo>
                  <a:pt x="262661" y="142659"/>
                </a:lnTo>
                <a:lnTo>
                  <a:pt x="231825" y="113245"/>
                </a:lnTo>
                <a:lnTo>
                  <a:pt x="230720" y="105219"/>
                </a:lnTo>
                <a:lnTo>
                  <a:pt x="320014" y="105219"/>
                </a:lnTo>
                <a:lnTo>
                  <a:pt x="319913" y="99415"/>
                </a:lnTo>
                <a:lnTo>
                  <a:pt x="319443" y="93065"/>
                </a:lnTo>
                <a:lnTo>
                  <a:pt x="330555" y="93065"/>
                </a:lnTo>
                <a:lnTo>
                  <a:pt x="330555" y="79349"/>
                </a:lnTo>
                <a:close/>
              </a:path>
              <a:path w="4331335" h="200025">
                <a:moveTo>
                  <a:pt x="556666" y="2235"/>
                </a:moveTo>
                <a:lnTo>
                  <a:pt x="529424" y="2235"/>
                </a:lnTo>
                <a:lnTo>
                  <a:pt x="481952" y="117132"/>
                </a:lnTo>
                <a:lnTo>
                  <a:pt x="445782" y="29324"/>
                </a:lnTo>
                <a:lnTo>
                  <a:pt x="434632" y="2235"/>
                </a:lnTo>
                <a:lnTo>
                  <a:pt x="407390" y="2235"/>
                </a:lnTo>
                <a:lnTo>
                  <a:pt x="407390" y="154787"/>
                </a:lnTo>
                <a:lnTo>
                  <a:pt x="426288" y="154787"/>
                </a:lnTo>
                <a:lnTo>
                  <a:pt x="426288" y="29324"/>
                </a:lnTo>
                <a:lnTo>
                  <a:pt x="477939" y="154787"/>
                </a:lnTo>
                <a:lnTo>
                  <a:pt x="485825" y="154787"/>
                </a:lnTo>
                <a:lnTo>
                  <a:pt x="501370" y="117132"/>
                </a:lnTo>
                <a:lnTo>
                  <a:pt x="537616" y="29324"/>
                </a:lnTo>
                <a:lnTo>
                  <a:pt x="537616" y="154787"/>
                </a:lnTo>
                <a:lnTo>
                  <a:pt x="556666" y="154787"/>
                </a:lnTo>
                <a:lnTo>
                  <a:pt x="556666" y="29324"/>
                </a:lnTo>
                <a:lnTo>
                  <a:pt x="556666" y="2235"/>
                </a:lnTo>
                <a:close/>
              </a:path>
              <a:path w="4331335" h="200025">
                <a:moveTo>
                  <a:pt x="702906" y="154787"/>
                </a:moveTo>
                <a:lnTo>
                  <a:pt x="662914" y="94208"/>
                </a:lnTo>
                <a:lnTo>
                  <a:pt x="661835" y="92570"/>
                </a:lnTo>
                <a:lnTo>
                  <a:pt x="670077" y="91122"/>
                </a:lnTo>
                <a:lnTo>
                  <a:pt x="677532" y="88404"/>
                </a:lnTo>
                <a:lnTo>
                  <a:pt x="700570" y="57353"/>
                </a:lnTo>
                <a:lnTo>
                  <a:pt x="701268" y="48221"/>
                </a:lnTo>
                <a:lnTo>
                  <a:pt x="700455" y="38569"/>
                </a:lnTo>
                <a:lnTo>
                  <a:pt x="697992" y="29845"/>
                </a:lnTo>
                <a:lnTo>
                  <a:pt x="693902" y="22047"/>
                </a:lnTo>
                <a:lnTo>
                  <a:pt x="691527" y="19202"/>
                </a:lnTo>
                <a:lnTo>
                  <a:pt x="688174" y="15176"/>
                </a:lnTo>
                <a:lnTo>
                  <a:pt x="681621" y="9944"/>
                </a:lnTo>
                <a:lnTo>
                  <a:pt x="681621" y="39585"/>
                </a:lnTo>
                <a:lnTo>
                  <a:pt x="681621" y="56946"/>
                </a:lnTo>
                <a:lnTo>
                  <a:pt x="678840" y="64046"/>
                </a:lnTo>
                <a:lnTo>
                  <a:pt x="673290" y="69507"/>
                </a:lnTo>
                <a:lnTo>
                  <a:pt x="667727" y="74866"/>
                </a:lnTo>
                <a:lnTo>
                  <a:pt x="660387" y="77546"/>
                </a:lnTo>
                <a:lnTo>
                  <a:pt x="611225" y="77546"/>
                </a:lnTo>
                <a:lnTo>
                  <a:pt x="611225" y="19202"/>
                </a:lnTo>
                <a:lnTo>
                  <a:pt x="660387" y="19202"/>
                </a:lnTo>
                <a:lnTo>
                  <a:pt x="667727" y="21882"/>
                </a:lnTo>
                <a:lnTo>
                  <a:pt x="678840" y="32588"/>
                </a:lnTo>
                <a:lnTo>
                  <a:pt x="681621" y="39585"/>
                </a:lnTo>
                <a:lnTo>
                  <a:pt x="681621" y="9944"/>
                </a:lnTo>
                <a:lnTo>
                  <a:pt x="681088" y="9512"/>
                </a:lnTo>
                <a:lnTo>
                  <a:pt x="672960" y="5473"/>
                </a:lnTo>
                <a:lnTo>
                  <a:pt x="663752" y="3048"/>
                </a:lnTo>
                <a:lnTo>
                  <a:pt x="653491" y="2235"/>
                </a:lnTo>
                <a:lnTo>
                  <a:pt x="592328" y="2235"/>
                </a:lnTo>
                <a:lnTo>
                  <a:pt x="592328" y="154787"/>
                </a:lnTo>
                <a:lnTo>
                  <a:pt x="611225" y="154787"/>
                </a:lnTo>
                <a:lnTo>
                  <a:pt x="611225" y="94208"/>
                </a:lnTo>
                <a:lnTo>
                  <a:pt x="641743" y="94208"/>
                </a:lnTo>
                <a:lnTo>
                  <a:pt x="680580" y="154787"/>
                </a:lnTo>
                <a:lnTo>
                  <a:pt x="702906" y="154787"/>
                </a:lnTo>
                <a:close/>
              </a:path>
              <a:path w="4331335" h="200025">
                <a:moveTo>
                  <a:pt x="804240" y="2235"/>
                </a:moveTo>
                <a:lnTo>
                  <a:pt x="785190" y="2235"/>
                </a:lnTo>
                <a:lnTo>
                  <a:pt x="785190" y="118173"/>
                </a:lnTo>
                <a:lnTo>
                  <a:pt x="782459" y="125907"/>
                </a:lnTo>
                <a:lnTo>
                  <a:pt x="777011" y="131864"/>
                </a:lnTo>
                <a:lnTo>
                  <a:pt x="771550" y="137718"/>
                </a:lnTo>
                <a:lnTo>
                  <a:pt x="764057" y="140639"/>
                </a:lnTo>
                <a:lnTo>
                  <a:pt x="754532" y="140639"/>
                </a:lnTo>
                <a:lnTo>
                  <a:pt x="746760" y="139700"/>
                </a:lnTo>
                <a:lnTo>
                  <a:pt x="739394" y="136842"/>
                </a:lnTo>
                <a:lnTo>
                  <a:pt x="732409" y="132105"/>
                </a:lnTo>
                <a:lnTo>
                  <a:pt x="725805" y="125463"/>
                </a:lnTo>
                <a:lnTo>
                  <a:pt x="715987" y="139903"/>
                </a:lnTo>
                <a:lnTo>
                  <a:pt x="724103" y="147586"/>
                </a:lnTo>
                <a:lnTo>
                  <a:pt x="733437" y="153073"/>
                </a:lnTo>
                <a:lnTo>
                  <a:pt x="743978" y="156362"/>
                </a:lnTo>
                <a:lnTo>
                  <a:pt x="755726" y="157467"/>
                </a:lnTo>
                <a:lnTo>
                  <a:pt x="766368" y="156667"/>
                </a:lnTo>
                <a:lnTo>
                  <a:pt x="775817" y="154266"/>
                </a:lnTo>
                <a:lnTo>
                  <a:pt x="784072" y="150266"/>
                </a:lnTo>
                <a:lnTo>
                  <a:pt x="791146" y="144665"/>
                </a:lnTo>
                <a:lnTo>
                  <a:pt x="794410" y="140639"/>
                </a:lnTo>
                <a:lnTo>
                  <a:pt x="796874" y="137617"/>
                </a:lnTo>
                <a:lnTo>
                  <a:pt x="800963" y="129298"/>
                </a:lnTo>
                <a:lnTo>
                  <a:pt x="803427" y="119684"/>
                </a:lnTo>
                <a:lnTo>
                  <a:pt x="804240" y="108788"/>
                </a:lnTo>
                <a:lnTo>
                  <a:pt x="804240" y="2235"/>
                </a:lnTo>
                <a:close/>
              </a:path>
              <a:path w="4331335" h="200025">
                <a:moveTo>
                  <a:pt x="941997" y="99415"/>
                </a:moveTo>
                <a:lnTo>
                  <a:pt x="926668" y="57759"/>
                </a:lnTo>
                <a:lnTo>
                  <a:pt x="923988" y="55435"/>
                </a:lnTo>
                <a:lnTo>
                  <a:pt x="923988" y="99415"/>
                </a:lnTo>
                <a:lnTo>
                  <a:pt x="923340" y="108381"/>
                </a:lnTo>
                <a:lnTo>
                  <a:pt x="895045" y="141528"/>
                </a:lnTo>
                <a:lnTo>
                  <a:pt x="887374" y="142278"/>
                </a:lnTo>
                <a:lnTo>
                  <a:pt x="879640" y="141541"/>
                </a:lnTo>
                <a:lnTo>
                  <a:pt x="851255" y="108496"/>
                </a:lnTo>
                <a:lnTo>
                  <a:pt x="850620" y="99415"/>
                </a:lnTo>
                <a:lnTo>
                  <a:pt x="851268" y="90474"/>
                </a:lnTo>
                <a:lnTo>
                  <a:pt x="879729" y="57759"/>
                </a:lnTo>
                <a:lnTo>
                  <a:pt x="887374" y="56997"/>
                </a:lnTo>
                <a:lnTo>
                  <a:pt x="895045" y="57759"/>
                </a:lnTo>
                <a:lnTo>
                  <a:pt x="923340" y="90601"/>
                </a:lnTo>
                <a:lnTo>
                  <a:pt x="923988" y="99415"/>
                </a:lnTo>
                <a:lnTo>
                  <a:pt x="923988" y="55435"/>
                </a:lnTo>
                <a:lnTo>
                  <a:pt x="918514" y="50711"/>
                </a:lnTo>
                <a:lnTo>
                  <a:pt x="909256" y="45694"/>
                </a:lnTo>
                <a:lnTo>
                  <a:pt x="898867" y="42672"/>
                </a:lnTo>
                <a:lnTo>
                  <a:pt x="887374" y="41668"/>
                </a:lnTo>
                <a:lnTo>
                  <a:pt x="875931" y="42672"/>
                </a:lnTo>
                <a:lnTo>
                  <a:pt x="841375" y="66382"/>
                </a:lnTo>
                <a:lnTo>
                  <a:pt x="832751" y="99415"/>
                </a:lnTo>
                <a:lnTo>
                  <a:pt x="833716" y="111569"/>
                </a:lnTo>
                <a:lnTo>
                  <a:pt x="856284" y="148336"/>
                </a:lnTo>
                <a:lnTo>
                  <a:pt x="887374" y="157467"/>
                </a:lnTo>
                <a:lnTo>
                  <a:pt x="898867" y="156451"/>
                </a:lnTo>
                <a:lnTo>
                  <a:pt x="933373" y="132486"/>
                </a:lnTo>
                <a:lnTo>
                  <a:pt x="941031" y="111569"/>
                </a:lnTo>
                <a:lnTo>
                  <a:pt x="941997" y="99415"/>
                </a:lnTo>
                <a:close/>
              </a:path>
              <a:path w="4331335" h="200025">
                <a:moveTo>
                  <a:pt x="1073505" y="99720"/>
                </a:moveTo>
                <a:lnTo>
                  <a:pt x="1059802" y="57746"/>
                </a:lnTo>
                <a:lnTo>
                  <a:pt x="1055636" y="53721"/>
                </a:lnTo>
                <a:lnTo>
                  <a:pt x="1055636" y="99720"/>
                </a:lnTo>
                <a:lnTo>
                  <a:pt x="1055039" y="108724"/>
                </a:lnTo>
                <a:lnTo>
                  <a:pt x="1027772" y="141541"/>
                </a:lnTo>
                <a:lnTo>
                  <a:pt x="1020064" y="142278"/>
                </a:lnTo>
                <a:lnTo>
                  <a:pt x="1013129" y="142278"/>
                </a:lnTo>
                <a:lnTo>
                  <a:pt x="987031" y="124866"/>
                </a:lnTo>
                <a:lnTo>
                  <a:pt x="987031" y="74714"/>
                </a:lnTo>
                <a:lnTo>
                  <a:pt x="1013129" y="56997"/>
                </a:lnTo>
                <a:lnTo>
                  <a:pt x="1020064" y="56997"/>
                </a:lnTo>
                <a:lnTo>
                  <a:pt x="1053223" y="82372"/>
                </a:lnTo>
                <a:lnTo>
                  <a:pt x="1055636" y="99720"/>
                </a:lnTo>
                <a:lnTo>
                  <a:pt x="1055636" y="53721"/>
                </a:lnTo>
                <a:lnTo>
                  <a:pt x="1052512" y="50711"/>
                </a:lnTo>
                <a:lnTo>
                  <a:pt x="1044181" y="45694"/>
                </a:lnTo>
                <a:lnTo>
                  <a:pt x="1034808" y="42672"/>
                </a:lnTo>
                <a:lnTo>
                  <a:pt x="1024382" y="41668"/>
                </a:lnTo>
                <a:lnTo>
                  <a:pt x="1013396" y="42887"/>
                </a:lnTo>
                <a:lnTo>
                  <a:pt x="1003515" y="46507"/>
                </a:lnTo>
                <a:lnTo>
                  <a:pt x="994727" y="52552"/>
                </a:lnTo>
                <a:lnTo>
                  <a:pt x="987031" y="61023"/>
                </a:lnTo>
                <a:lnTo>
                  <a:pt x="987031" y="2235"/>
                </a:lnTo>
                <a:lnTo>
                  <a:pt x="969911" y="2235"/>
                </a:lnTo>
                <a:lnTo>
                  <a:pt x="969911" y="154787"/>
                </a:lnTo>
                <a:lnTo>
                  <a:pt x="987031" y="154787"/>
                </a:lnTo>
                <a:lnTo>
                  <a:pt x="987031" y="138264"/>
                </a:lnTo>
                <a:lnTo>
                  <a:pt x="991196" y="143916"/>
                </a:lnTo>
                <a:lnTo>
                  <a:pt x="996505" y="148526"/>
                </a:lnTo>
                <a:lnTo>
                  <a:pt x="1009408" y="155676"/>
                </a:lnTo>
                <a:lnTo>
                  <a:pt x="1016546" y="157467"/>
                </a:lnTo>
                <a:lnTo>
                  <a:pt x="1024382" y="157467"/>
                </a:lnTo>
                <a:lnTo>
                  <a:pt x="1059332" y="142278"/>
                </a:lnTo>
                <a:lnTo>
                  <a:pt x="1072642" y="112280"/>
                </a:lnTo>
                <a:lnTo>
                  <a:pt x="1073505" y="99720"/>
                </a:lnTo>
                <a:close/>
              </a:path>
              <a:path w="4331335" h="200025">
                <a:moveTo>
                  <a:pt x="1310805" y="154787"/>
                </a:moveTo>
                <a:lnTo>
                  <a:pt x="1310690" y="74117"/>
                </a:lnTo>
                <a:lnTo>
                  <a:pt x="1279994" y="41668"/>
                </a:lnTo>
                <a:lnTo>
                  <a:pt x="1273048" y="41668"/>
                </a:lnTo>
                <a:lnTo>
                  <a:pt x="1266050" y="43611"/>
                </a:lnTo>
                <a:lnTo>
                  <a:pt x="1252067" y="51346"/>
                </a:lnTo>
                <a:lnTo>
                  <a:pt x="1246708" y="56261"/>
                </a:lnTo>
                <a:lnTo>
                  <a:pt x="1242936" y="62217"/>
                </a:lnTo>
                <a:lnTo>
                  <a:pt x="1241412" y="56997"/>
                </a:lnTo>
                <a:lnTo>
                  <a:pt x="1241247" y="56451"/>
                </a:lnTo>
                <a:lnTo>
                  <a:pt x="1237983" y="51600"/>
                </a:lnTo>
                <a:lnTo>
                  <a:pt x="1233119" y="47625"/>
                </a:lnTo>
                <a:lnTo>
                  <a:pt x="1228356" y="43662"/>
                </a:lnTo>
                <a:lnTo>
                  <a:pt x="1221701" y="41668"/>
                </a:lnTo>
                <a:lnTo>
                  <a:pt x="1206322" y="41668"/>
                </a:lnTo>
                <a:lnTo>
                  <a:pt x="1199337" y="43700"/>
                </a:lnTo>
                <a:lnTo>
                  <a:pt x="1192187" y="47777"/>
                </a:lnTo>
                <a:lnTo>
                  <a:pt x="1185049" y="51739"/>
                </a:lnTo>
                <a:lnTo>
                  <a:pt x="1180134" y="55956"/>
                </a:lnTo>
                <a:lnTo>
                  <a:pt x="1177455" y="60426"/>
                </a:lnTo>
                <a:lnTo>
                  <a:pt x="1177455" y="44348"/>
                </a:lnTo>
                <a:lnTo>
                  <a:pt x="1160335" y="44348"/>
                </a:lnTo>
                <a:lnTo>
                  <a:pt x="1160335" y="154787"/>
                </a:lnTo>
                <a:lnTo>
                  <a:pt x="1177455" y="154787"/>
                </a:lnTo>
                <a:lnTo>
                  <a:pt x="1177455" y="74117"/>
                </a:lnTo>
                <a:lnTo>
                  <a:pt x="1180528" y="69646"/>
                </a:lnTo>
                <a:lnTo>
                  <a:pt x="1184744" y="65684"/>
                </a:lnTo>
                <a:lnTo>
                  <a:pt x="1192860" y="60426"/>
                </a:lnTo>
                <a:lnTo>
                  <a:pt x="1195463" y="58737"/>
                </a:lnTo>
                <a:lnTo>
                  <a:pt x="1200924" y="56997"/>
                </a:lnTo>
                <a:lnTo>
                  <a:pt x="1206474" y="56997"/>
                </a:lnTo>
                <a:lnTo>
                  <a:pt x="1215390" y="58420"/>
                </a:lnTo>
                <a:lnTo>
                  <a:pt x="1221765" y="62699"/>
                </a:lnTo>
                <a:lnTo>
                  <a:pt x="1225588" y="69811"/>
                </a:lnTo>
                <a:lnTo>
                  <a:pt x="1226870" y="79768"/>
                </a:lnTo>
                <a:lnTo>
                  <a:pt x="1226870" y="154787"/>
                </a:lnTo>
                <a:lnTo>
                  <a:pt x="1243977" y="154787"/>
                </a:lnTo>
                <a:lnTo>
                  <a:pt x="1243977" y="73825"/>
                </a:lnTo>
                <a:lnTo>
                  <a:pt x="1246962" y="69456"/>
                </a:lnTo>
                <a:lnTo>
                  <a:pt x="1251127" y="65582"/>
                </a:lnTo>
                <a:lnTo>
                  <a:pt x="1256487" y="62217"/>
                </a:lnTo>
                <a:lnTo>
                  <a:pt x="1261935" y="58737"/>
                </a:lnTo>
                <a:lnTo>
                  <a:pt x="1267548" y="56997"/>
                </a:lnTo>
                <a:lnTo>
                  <a:pt x="1273302" y="56997"/>
                </a:lnTo>
                <a:lnTo>
                  <a:pt x="1282217" y="58420"/>
                </a:lnTo>
                <a:lnTo>
                  <a:pt x="1288592" y="62699"/>
                </a:lnTo>
                <a:lnTo>
                  <a:pt x="1292415" y="69811"/>
                </a:lnTo>
                <a:lnTo>
                  <a:pt x="1293685" y="79768"/>
                </a:lnTo>
                <a:lnTo>
                  <a:pt x="1293685" y="154787"/>
                </a:lnTo>
                <a:lnTo>
                  <a:pt x="1310805" y="154787"/>
                </a:lnTo>
                <a:close/>
              </a:path>
              <a:path w="4331335" h="200025">
                <a:moveTo>
                  <a:pt x="1431213" y="78879"/>
                </a:moveTo>
                <a:lnTo>
                  <a:pt x="1406588" y="44132"/>
                </a:lnTo>
                <a:lnTo>
                  <a:pt x="1388503" y="41668"/>
                </a:lnTo>
                <a:lnTo>
                  <a:pt x="1375816" y="42811"/>
                </a:lnTo>
                <a:lnTo>
                  <a:pt x="1364246" y="46253"/>
                </a:lnTo>
                <a:lnTo>
                  <a:pt x="1353794" y="51968"/>
                </a:lnTo>
                <a:lnTo>
                  <a:pt x="1344447" y="59982"/>
                </a:lnTo>
                <a:lnTo>
                  <a:pt x="1352334" y="71742"/>
                </a:lnTo>
                <a:lnTo>
                  <a:pt x="1359877" y="65100"/>
                </a:lnTo>
                <a:lnTo>
                  <a:pt x="1368044" y="60350"/>
                </a:lnTo>
                <a:lnTo>
                  <a:pt x="1376845" y="57505"/>
                </a:lnTo>
                <a:lnTo>
                  <a:pt x="1386268" y="56553"/>
                </a:lnTo>
                <a:lnTo>
                  <a:pt x="1394307" y="56553"/>
                </a:lnTo>
                <a:lnTo>
                  <a:pt x="1400962" y="58585"/>
                </a:lnTo>
                <a:lnTo>
                  <a:pt x="1406220" y="62661"/>
                </a:lnTo>
                <a:lnTo>
                  <a:pt x="1411478" y="66624"/>
                </a:lnTo>
                <a:lnTo>
                  <a:pt x="1414106" y="72326"/>
                </a:lnTo>
                <a:lnTo>
                  <a:pt x="1414106" y="99720"/>
                </a:lnTo>
                <a:lnTo>
                  <a:pt x="1414106" y="110731"/>
                </a:lnTo>
                <a:lnTo>
                  <a:pt x="1414106" y="131419"/>
                </a:lnTo>
                <a:lnTo>
                  <a:pt x="1408404" y="137401"/>
                </a:lnTo>
                <a:lnTo>
                  <a:pt x="1401457" y="141681"/>
                </a:lnTo>
                <a:lnTo>
                  <a:pt x="1393228" y="144246"/>
                </a:lnTo>
                <a:lnTo>
                  <a:pt x="1383741" y="145110"/>
                </a:lnTo>
                <a:lnTo>
                  <a:pt x="1375600" y="145110"/>
                </a:lnTo>
                <a:lnTo>
                  <a:pt x="1356512" y="114007"/>
                </a:lnTo>
                <a:lnTo>
                  <a:pt x="1358988" y="108204"/>
                </a:lnTo>
                <a:lnTo>
                  <a:pt x="1369009" y="99174"/>
                </a:lnTo>
                <a:lnTo>
                  <a:pt x="1375600" y="96888"/>
                </a:lnTo>
                <a:lnTo>
                  <a:pt x="1383741" y="96888"/>
                </a:lnTo>
                <a:lnTo>
                  <a:pt x="1393228" y="97751"/>
                </a:lnTo>
                <a:lnTo>
                  <a:pt x="1401457" y="100342"/>
                </a:lnTo>
                <a:lnTo>
                  <a:pt x="1408404" y="104673"/>
                </a:lnTo>
                <a:lnTo>
                  <a:pt x="1414106" y="110731"/>
                </a:lnTo>
                <a:lnTo>
                  <a:pt x="1414106" y="99720"/>
                </a:lnTo>
                <a:lnTo>
                  <a:pt x="1411084" y="96888"/>
                </a:lnTo>
                <a:lnTo>
                  <a:pt x="1407020" y="93078"/>
                </a:lnTo>
                <a:lnTo>
                  <a:pt x="1398549" y="88328"/>
                </a:lnTo>
                <a:lnTo>
                  <a:pt x="1388706" y="85483"/>
                </a:lnTo>
                <a:lnTo>
                  <a:pt x="1377492" y="84531"/>
                </a:lnTo>
                <a:lnTo>
                  <a:pt x="1369453" y="85178"/>
                </a:lnTo>
                <a:lnTo>
                  <a:pt x="1339621" y="113334"/>
                </a:lnTo>
                <a:lnTo>
                  <a:pt x="1338948" y="120992"/>
                </a:lnTo>
                <a:lnTo>
                  <a:pt x="1339621" y="128435"/>
                </a:lnTo>
                <a:lnTo>
                  <a:pt x="1369504" y="156806"/>
                </a:lnTo>
                <a:lnTo>
                  <a:pt x="1377492" y="157467"/>
                </a:lnTo>
                <a:lnTo>
                  <a:pt x="1388262" y="156514"/>
                </a:lnTo>
                <a:lnTo>
                  <a:pt x="1397952" y="153670"/>
                </a:lnTo>
                <a:lnTo>
                  <a:pt x="1406563" y="148920"/>
                </a:lnTo>
                <a:lnTo>
                  <a:pt x="1410893" y="145110"/>
                </a:lnTo>
                <a:lnTo>
                  <a:pt x="1414106" y="142278"/>
                </a:lnTo>
                <a:lnTo>
                  <a:pt x="1414106" y="154787"/>
                </a:lnTo>
                <a:lnTo>
                  <a:pt x="1431213" y="154787"/>
                </a:lnTo>
                <a:lnTo>
                  <a:pt x="1431213" y="142278"/>
                </a:lnTo>
                <a:lnTo>
                  <a:pt x="1431213" y="99720"/>
                </a:lnTo>
                <a:lnTo>
                  <a:pt x="1431213" y="78879"/>
                </a:lnTo>
                <a:close/>
              </a:path>
              <a:path w="4331335" h="200025">
                <a:moveTo>
                  <a:pt x="1562696" y="2235"/>
                </a:moveTo>
                <a:lnTo>
                  <a:pt x="1545590" y="2235"/>
                </a:lnTo>
                <a:lnTo>
                  <a:pt x="1545590" y="61023"/>
                </a:lnTo>
                <a:lnTo>
                  <a:pt x="1545590" y="74714"/>
                </a:lnTo>
                <a:lnTo>
                  <a:pt x="1545590" y="124866"/>
                </a:lnTo>
                <a:lnTo>
                  <a:pt x="1542516" y="129730"/>
                </a:lnTo>
                <a:lnTo>
                  <a:pt x="1537893" y="133845"/>
                </a:lnTo>
                <a:lnTo>
                  <a:pt x="1525689" y="140589"/>
                </a:lnTo>
                <a:lnTo>
                  <a:pt x="1519250" y="142278"/>
                </a:lnTo>
                <a:lnTo>
                  <a:pt x="1512404" y="142278"/>
                </a:lnTo>
                <a:lnTo>
                  <a:pt x="1479359" y="116865"/>
                </a:lnTo>
                <a:lnTo>
                  <a:pt x="1476971" y="99720"/>
                </a:lnTo>
                <a:lnTo>
                  <a:pt x="1477581" y="90462"/>
                </a:lnTo>
                <a:lnTo>
                  <a:pt x="1504823" y="57721"/>
                </a:lnTo>
                <a:lnTo>
                  <a:pt x="1512404" y="56997"/>
                </a:lnTo>
                <a:lnTo>
                  <a:pt x="1519250" y="56997"/>
                </a:lnTo>
                <a:lnTo>
                  <a:pt x="1525689" y="58737"/>
                </a:lnTo>
                <a:lnTo>
                  <a:pt x="1537893" y="65684"/>
                </a:lnTo>
                <a:lnTo>
                  <a:pt x="1542516" y="69850"/>
                </a:lnTo>
                <a:lnTo>
                  <a:pt x="1545590" y="74714"/>
                </a:lnTo>
                <a:lnTo>
                  <a:pt x="1545590" y="61023"/>
                </a:lnTo>
                <a:lnTo>
                  <a:pt x="1542618" y="56997"/>
                </a:lnTo>
                <a:lnTo>
                  <a:pt x="1541119" y="54965"/>
                </a:lnTo>
                <a:lnTo>
                  <a:pt x="1535671" y="50253"/>
                </a:lnTo>
                <a:lnTo>
                  <a:pt x="1529219" y="46875"/>
                </a:lnTo>
                <a:lnTo>
                  <a:pt x="1522768" y="43408"/>
                </a:lnTo>
                <a:lnTo>
                  <a:pt x="1515770" y="41668"/>
                </a:lnTo>
                <a:lnTo>
                  <a:pt x="1508226" y="41668"/>
                </a:lnTo>
                <a:lnTo>
                  <a:pt x="1497799" y="42659"/>
                </a:lnTo>
                <a:lnTo>
                  <a:pt x="1466735" y="66001"/>
                </a:lnTo>
                <a:lnTo>
                  <a:pt x="1459115" y="99720"/>
                </a:lnTo>
                <a:lnTo>
                  <a:pt x="1459953" y="112166"/>
                </a:lnTo>
                <a:lnTo>
                  <a:pt x="1479829" y="148590"/>
                </a:lnTo>
                <a:lnTo>
                  <a:pt x="1508226" y="157467"/>
                </a:lnTo>
                <a:lnTo>
                  <a:pt x="1516075" y="157467"/>
                </a:lnTo>
                <a:lnTo>
                  <a:pt x="1523212" y="155676"/>
                </a:lnTo>
                <a:lnTo>
                  <a:pt x="1536115" y="148526"/>
                </a:lnTo>
                <a:lnTo>
                  <a:pt x="1541424" y="143916"/>
                </a:lnTo>
                <a:lnTo>
                  <a:pt x="1542630" y="142278"/>
                </a:lnTo>
                <a:lnTo>
                  <a:pt x="1545590" y="138264"/>
                </a:lnTo>
                <a:lnTo>
                  <a:pt x="1545590" y="154787"/>
                </a:lnTo>
                <a:lnTo>
                  <a:pt x="1562696" y="154787"/>
                </a:lnTo>
                <a:lnTo>
                  <a:pt x="1562696" y="138264"/>
                </a:lnTo>
                <a:lnTo>
                  <a:pt x="1562696" y="61023"/>
                </a:lnTo>
                <a:lnTo>
                  <a:pt x="1562696" y="2235"/>
                </a:lnTo>
                <a:close/>
              </a:path>
              <a:path w="4331335" h="200025">
                <a:moveTo>
                  <a:pt x="1698015" y="105219"/>
                </a:moveTo>
                <a:lnTo>
                  <a:pt x="1697913" y="99415"/>
                </a:lnTo>
                <a:lnTo>
                  <a:pt x="1697405" y="92570"/>
                </a:lnTo>
                <a:lnTo>
                  <a:pt x="1697101" y="88353"/>
                </a:lnTo>
                <a:lnTo>
                  <a:pt x="1694370" y="77050"/>
                </a:lnTo>
                <a:lnTo>
                  <a:pt x="1689811" y="67005"/>
                </a:lnTo>
                <a:lnTo>
                  <a:pt x="1683435" y="58191"/>
                </a:lnTo>
                <a:lnTo>
                  <a:pt x="1681048" y="56007"/>
                </a:lnTo>
                <a:lnTo>
                  <a:pt x="1681048" y="92570"/>
                </a:lnTo>
                <a:lnTo>
                  <a:pt x="1608721" y="92570"/>
                </a:lnTo>
                <a:lnTo>
                  <a:pt x="1630705" y="58496"/>
                </a:lnTo>
                <a:lnTo>
                  <a:pt x="1644738" y="55816"/>
                </a:lnTo>
                <a:lnTo>
                  <a:pt x="1652460" y="56476"/>
                </a:lnTo>
                <a:lnTo>
                  <a:pt x="1680413" y="85191"/>
                </a:lnTo>
                <a:lnTo>
                  <a:pt x="1681048" y="92570"/>
                </a:lnTo>
                <a:lnTo>
                  <a:pt x="1681048" y="56007"/>
                </a:lnTo>
                <a:lnTo>
                  <a:pt x="1645031" y="41668"/>
                </a:lnTo>
                <a:lnTo>
                  <a:pt x="1633829" y="42710"/>
                </a:lnTo>
                <a:lnTo>
                  <a:pt x="1599272" y="67157"/>
                </a:lnTo>
                <a:lnTo>
                  <a:pt x="1590560" y="99415"/>
                </a:lnTo>
                <a:lnTo>
                  <a:pt x="1591538" y="111633"/>
                </a:lnTo>
                <a:lnTo>
                  <a:pt x="1614639" y="148336"/>
                </a:lnTo>
                <a:lnTo>
                  <a:pt x="1646821" y="157467"/>
                </a:lnTo>
                <a:lnTo>
                  <a:pt x="1659661" y="156413"/>
                </a:lnTo>
                <a:lnTo>
                  <a:pt x="1671269" y="153250"/>
                </a:lnTo>
                <a:lnTo>
                  <a:pt x="1681619" y="148005"/>
                </a:lnTo>
                <a:lnTo>
                  <a:pt x="1687410" y="143319"/>
                </a:lnTo>
                <a:lnTo>
                  <a:pt x="1690725" y="140639"/>
                </a:lnTo>
                <a:lnTo>
                  <a:pt x="1682534" y="129476"/>
                </a:lnTo>
                <a:lnTo>
                  <a:pt x="1675168" y="135534"/>
                </a:lnTo>
                <a:lnTo>
                  <a:pt x="1667027" y="139865"/>
                </a:lnTo>
                <a:lnTo>
                  <a:pt x="1658124" y="142455"/>
                </a:lnTo>
                <a:lnTo>
                  <a:pt x="1648460" y="143319"/>
                </a:lnTo>
                <a:lnTo>
                  <a:pt x="1640649" y="142659"/>
                </a:lnTo>
                <a:lnTo>
                  <a:pt x="1609813" y="113245"/>
                </a:lnTo>
                <a:lnTo>
                  <a:pt x="1608721" y="105219"/>
                </a:lnTo>
                <a:lnTo>
                  <a:pt x="1698015" y="105219"/>
                </a:lnTo>
                <a:close/>
              </a:path>
              <a:path w="4331335" h="200025">
                <a:moveTo>
                  <a:pt x="1833156" y="150469"/>
                </a:moveTo>
                <a:lnTo>
                  <a:pt x="1829930" y="142278"/>
                </a:lnTo>
                <a:lnTo>
                  <a:pt x="1828101" y="137668"/>
                </a:lnTo>
                <a:lnTo>
                  <a:pt x="1825028" y="140741"/>
                </a:lnTo>
                <a:lnTo>
                  <a:pt x="1821154" y="142278"/>
                </a:lnTo>
                <a:lnTo>
                  <a:pt x="1812620" y="142278"/>
                </a:lnTo>
                <a:lnTo>
                  <a:pt x="1809750" y="140944"/>
                </a:lnTo>
                <a:lnTo>
                  <a:pt x="1807857" y="138264"/>
                </a:lnTo>
                <a:lnTo>
                  <a:pt x="1806079" y="135585"/>
                </a:lnTo>
                <a:lnTo>
                  <a:pt x="1805178" y="132156"/>
                </a:lnTo>
                <a:lnTo>
                  <a:pt x="1805178" y="59385"/>
                </a:lnTo>
                <a:lnTo>
                  <a:pt x="1827657" y="59385"/>
                </a:lnTo>
                <a:lnTo>
                  <a:pt x="1827657" y="44348"/>
                </a:lnTo>
                <a:lnTo>
                  <a:pt x="1805178" y="44348"/>
                </a:lnTo>
                <a:lnTo>
                  <a:pt x="1805178" y="14135"/>
                </a:lnTo>
                <a:lnTo>
                  <a:pt x="1788071" y="14135"/>
                </a:lnTo>
                <a:lnTo>
                  <a:pt x="1788071" y="44348"/>
                </a:lnTo>
                <a:lnTo>
                  <a:pt x="1769757" y="44348"/>
                </a:lnTo>
                <a:lnTo>
                  <a:pt x="1769757" y="59385"/>
                </a:lnTo>
                <a:lnTo>
                  <a:pt x="1788071" y="59385"/>
                </a:lnTo>
                <a:lnTo>
                  <a:pt x="1788121" y="132156"/>
                </a:lnTo>
                <a:lnTo>
                  <a:pt x="1789595" y="142976"/>
                </a:lnTo>
                <a:lnTo>
                  <a:pt x="1794205" y="151028"/>
                </a:lnTo>
                <a:lnTo>
                  <a:pt x="1801876" y="155854"/>
                </a:lnTo>
                <a:lnTo>
                  <a:pt x="1812620" y="157467"/>
                </a:lnTo>
                <a:lnTo>
                  <a:pt x="1821548" y="157467"/>
                </a:lnTo>
                <a:lnTo>
                  <a:pt x="1828393" y="155130"/>
                </a:lnTo>
                <a:lnTo>
                  <a:pt x="1833156" y="150469"/>
                </a:lnTo>
                <a:close/>
              </a:path>
              <a:path w="4331335" h="200025">
                <a:moveTo>
                  <a:pt x="1943823" y="76796"/>
                </a:moveTo>
                <a:lnTo>
                  <a:pt x="1923986" y="43865"/>
                </a:lnTo>
                <a:lnTo>
                  <a:pt x="1908556" y="41668"/>
                </a:lnTo>
                <a:lnTo>
                  <a:pt x="1901113" y="41668"/>
                </a:lnTo>
                <a:lnTo>
                  <a:pt x="1893874" y="43408"/>
                </a:lnTo>
                <a:lnTo>
                  <a:pt x="1879879" y="50253"/>
                </a:lnTo>
                <a:lnTo>
                  <a:pt x="1873923" y="54775"/>
                </a:lnTo>
                <a:lnTo>
                  <a:pt x="1868970" y="60426"/>
                </a:lnTo>
                <a:lnTo>
                  <a:pt x="1868970" y="2235"/>
                </a:lnTo>
                <a:lnTo>
                  <a:pt x="1851850" y="2235"/>
                </a:lnTo>
                <a:lnTo>
                  <a:pt x="1851850" y="154787"/>
                </a:lnTo>
                <a:lnTo>
                  <a:pt x="1868970" y="154787"/>
                </a:lnTo>
                <a:lnTo>
                  <a:pt x="1868970" y="74117"/>
                </a:lnTo>
                <a:lnTo>
                  <a:pt x="1872830" y="69062"/>
                </a:lnTo>
                <a:lnTo>
                  <a:pt x="1877695" y="64935"/>
                </a:lnTo>
                <a:lnTo>
                  <a:pt x="1886026" y="60426"/>
                </a:lnTo>
                <a:lnTo>
                  <a:pt x="1889404" y="58585"/>
                </a:lnTo>
                <a:lnTo>
                  <a:pt x="1895462" y="56997"/>
                </a:lnTo>
                <a:lnTo>
                  <a:pt x="1910537" y="56997"/>
                </a:lnTo>
                <a:lnTo>
                  <a:pt x="1916887" y="59131"/>
                </a:lnTo>
                <a:lnTo>
                  <a:pt x="1924634" y="67665"/>
                </a:lnTo>
                <a:lnTo>
                  <a:pt x="1926564" y="73914"/>
                </a:lnTo>
                <a:lnTo>
                  <a:pt x="1926564" y="154787"/>
                </a:lnTo>
                <a:lnTo>
                  <a:pt x="1943823" y="154787"/>
                </a:lnTo>
                <a:lnTo>
                  <a:pt x="1943823" y="76796"/>
                </a:lnTo>
                <a:close/>
              </a:path>
              <a:path w="4331335" h="200025">
                <a:moveTo>
                  <a:pt x="1995157" y="44348"/>
                </a:moveTo>
                <a:lnTo>
                  <a:pt x="1978037" y="44348"/>
                </a:lnTo>
                <a:lnTo>
                  <a:pt x="1978037" y="154787"/>
                </a:lnTo>
                <a:lnTo>
                  <a:pt x="1995157" y="154787"/>
                </a:lnTo>
                <a:lnTo>
                  <a:pt x="1995157" y="44348"/>
                </a:lnTo>
                <a:close/>
              </a:path>
              <a:path w="4331335" h="200025">
                <a:moveTo>
                  <a:pt x="1998129" y="13944"/>
                </a:moveTo>
                <a:lnTo>
                  <a:pt x="1996986" y="11214"/>
                </a:lnTo>
                <a:lnTo>
                  <a:pt x="1992426" y="6654"/>
                </a:lnTo>
                <a:lnTo>
                  <a:pt x="1989696" y="5511"/>
                </a:lnTo>
                <a:lnTo>
                  <a:pt x="1983447" y="5511"/>
                </a:lnTo>
                <a:lnTo>
                  <a:pt x="1980768" y="6654"/>
                </a:lnTo>
                <a:lnTo>
                  <a:pt x="1976196" y="11214"/>
                </a:lnTo>
                <a:lnTo>
                  <a:pt x="1975065" y="13944"/>
                </a:lnTo>
                <a:lnTo>
                  <a:pt x="1975065" y="20396"/>
                </a:lnTo>
                <a:lnTo>
                  <a:pt x="1976196" y="23114"/>
                </a:lnTo>
                <a:lnTo>
                  <a:pt x="1980768" y="27482"/>
                </a:lnTo>
                <a:lnTo>
                  <a:pt x="1983447" y="28575"/>
                </a:lnTo>
                <a:lnTo>
                  <a:pt x="1989696" y="28575"/>
                </a:lnTo>
                <a:lnTo>
                  <a:pt x="1992426" y="27482"/>
                </a:lnTo>
                <a:lnTo>
                  <a:pt x="1996986" y="23114"/>
                </a:lnTo>
                <a:lnTo>
                  <a:pt x="1998129" y="20396"/>
                </a:lnTo>
                <a:lnTo>
                  <a:pt x="1998129" y="13944"/>
                </a:lnTo>
                <a:close/>
              </a:path>
              <a:path w="4331335" h="200025">
                <a:moveTo>
                  <a:pt x="2121154" y="77241"/>
                </a:moveTo>
                <a:lnTo>
                  <a:pt x="2101392" y="43891"/>
                </a:lnTo>
                <a:lnTo>
                  <a:pt x="2086025" y="41668"/>
                </a:lnTo>
                <a:lnTo>
                  <a:pt x="2078393" y="41668"/>
                </a:lnTo>
                <a:lnTo>
                  <a:pt x="2071090" y="43408"/>
                </a:lnTo>
                <a:lnTo>
                  <a:pt x="2057209" y="50355"/>
                </a:lnTo>
                <a:lnTo>
                  <a:pt x="2051354" y="54864"/>
                </a:lnTo>
                <a:lnTo>
                  <a:pt x="2046592" y="60426"/>
                </a:lnTo>
                <a:lnTo>
                  <a:pt x="2046592" y="44348"/>
                </a:lnTo>
                <a:lnTo>
                  <a:pt x="2029472" y="44348"/>
                </a:lnTo>
                <a:lnTo>
                  <a:pt x="2029472" y="154787"/>
                </a:lnTo>
                <a:lnTo>
                  <a:pt x="2046592" y="154787"/>
                </a:lnTo>
                <a:lnTo>
                  <a:pt x="2046592" y="74117"/>
                </a:lnTo>
                <a:lnTo>
                  <a:pt x="2049665" y="69557"/>
                </a:lnTo>
                <a:lnTo>
                  <a:pt x="2054275" y="65582"/>
                </a:lnTo>
                <a:lnTo>
                  <a:pt x="2063648" y="60426"/>
                </a:lnTo>
                <a:lnTo>
                  <a:pt x="2066683" y="58737"/>
                </a:lnTo>
                <a:lnTo>
                  <a:pt x="2072982" y="56997"/>
                </a:lnTo>
                <a:lnTo>
                  <a:pt x="2086775" y="56997"/>
                </a:lnTo>
                <a:lnTo>
                  <a:pt x="2092718" y="58839"/>
                </a:lnTo>
                <a:lnTo>
                  <a:pt x="2097189" y="62509"/>
                </a:lnTo>
                <a:lnTo>
                  <a:pt x="2101748" y="66078"/>
                </a:lnTo>
                <a:lnTo>
                  <a:pt x="2104034" y="72783"/>
                </a:lnTo>
                <a:lnTo>
                  <a:pt x="2104034" y="154787"/>
                </a:lnTo>
                <a:lnTo>
                  <a:pt x="2121154" y="154787"/>
                </a:lnTo>
                <a:lnTo>
                  <a:pt x="2121154" y="77241"/>
                </a:lnTo>
                <a:close/>
              </a:path>
              <a:path w="4331335" h="200025">
                <a:moveTo>
                  <a:pt x="2252319" y="44348"/>
                </a:moveTo>
                <a:lnTo>
                  <a:pt x="2235200" y="44348"/>
                </a:lnTo>
                <a:lnTo>
                  <a:pt x="2235200" y="61023"/>
                </a:lnTo>
                <a:lnTo>
                  <a:pt x="2235200" y="74714"/>
                </a:lnTo>
                <a:lnTo>
                  <a:pt x="2235200" y="122936"/>
                </a:lnTo>
                <a:lnTo>
                  <a:pt x="2231834" y="128295"/>
                </a:lnTo>
                <a:lnTo>
                  <a:pt x="2227072" y="132651"/>
                </a:lnTo>
                <a:lnTo>
                  <a:pt x="2214765" y="139407"/>
                </a:lnTo>
                <a:lnTo>
                  <a:pt x="2208568" y="141084"/>
                </a:lnTo>
                <a:lnTo>
                  <a:pt x="2202307" y="141084"/>
                </a:lnTo>
                <a:lnTo>
                  <a:pt x="2169350" y="116166"/>
                </a:lnTo>
                <a:lnTo>
                  <a:pt x="2166886" y="98971"/>
                </a:lnTo>
                <a:lnTo>
                  <a:pt x="2167483" y="90043"/>
                </a:lnTo>
                <a:lnTo>
                  <a:pt x="2194610" y="57721"/>
                </a:lnTo>
                <a:lnTo>
                  <a:pt x="2202307" y="56997"/>
                </a:lnTo>
                <a:lnTo>
                  <a:pt x="2208466" y="56997"/>
                </a:lnTo>
                <a:lnTo>
                  <a:pt x="2214613" y="58635"/>
                </a:lnTo>
                <a:lnTo>
                  <a:pt x="2227021" y="65189"/>
                </a:lnTo>
                <a:lnTo>
                  <a:pt x="2231834" y="69456"/>
                </a:lnTo>
                <a:lnTo>
                  <a:pt x="2235200" y="74714"/>
                </a:lnTo>
                <a:lnTo>
                  <a:pt x="2235200" y="61023"/>
                </a:lnTo>
                <a:lnTo>
                  <a:pt x="2198141" y="41668"/>
                </a:lnTo>
                <a:lnTo>
                  <a:pt x="2187714" y="42633"/>
                </a:lnTo>
                <a:lnTo>
                  <a:pt x="2156650" y="65519"/>
                </a:lnTo>
                <a:lnTo>
                  <a:pt x="2149030" y="98971"/>
                </a:lnTo>
                <a:lnTo>
                  <a:pt x="2149868" y="111163"/>
                </a:lnTo>
                <a:lnTo>
                  <a:pt x="2169680" y="147243"/>
                </a:lnTo>
                <a:lnTo>
                  <a:pt x="2198141" y="156121"/>
                </a:lnTo>
                <a:lnTo>
                  <a:pt x="2205977" y="156121"/>
                </a:lnTo>
                <a:lnTo>
                  <a:pt x="2231961" y="141084"/>
                </a:lnTo>
                <a:lnTo>
                  <a:pt x="2235200" y="136474"/>
                </a:lnTo>
                <a:lnTo>
                  <a:pt x="2235200" y="152247"/>
                </a:lnTo>
                <a:lnTo>
                  <a:pt x="2234628" y="159639"/>
                </a:lnTo>
                <a:lnTo>
                  <a:pt x="2199779" y="185445"/>
                </a:lnTo>
                <a:lnTo>
                  <a:pt x="2191842" y="185445"/>
                </a:lnTo>
                <a:lnTo>
                  <a:pt x="2184997" y="184302"/>
                </a:lnTo>
                <a:lnTo>
                  <a:pt x="2173592" y="179730"/>
                </a:lnTo>
                <a:lnTo>
                  <a:pt x="2168474" y="175818"/>
                </a:lnTo>
                <a:lnTo>
                  <a:pt x="2163915" y="170256"/>
                </a:lnTo>
                <a:lnTo>
                  <a:pt x="2155279" y="183057"/>
                </a:lnTo>
                <a:lnTo>
                  <a:pt x="2161832" y="189509"/>
                </a:lnTo>
                <a:lnTo>
                  <a:pt x="2168525" y="193878"/>
                </a:lnTo>
                <a:lnTo>
                  <a:pt x="2182215" y="198437"/>
                </a:lnTo>
                <a:lnTo>
                  <a:pt x="2190356" y="199580"/>
                </a:lnTo>
                <a:lnTo>
                  <a:pt x="2199779" y="199580"/>
                </a:lnTo>
                <a:lnTo>
                  <a:pt x="2238629" y="187223"/>
                </a:lnTo>
                <a:lnTo>
                  <a:pt x="2240178" y="185445"/>
                </a:lnTo>
                <a:lnTo>
                  <a:pt x="2244610" y="180365"/>
                </a:lnTo>
                <a:lnTo>
                  <a:pt x="2248890" y="172123"/>
                </a:lnTo>
                <a:lnTo>
                  <a:pt x="2251468" y="162496"/>
                </a:lnTo>
                <a:lnTo>
                  <a:pt x="2252256" y="152247"/>
                </a:lnTo>
                <a:lnTo>
                  <a:pt x="2252319" y="136474"/>
                </a:lnTo>
                <a:lnTo>
                  <a:pt x="2252319" y="61023"/>
                </a:lnTo>
                <a:lnTo>
                  <a:pt x="2252319" y="44348"/>
                </a:lnTo>
                <a:close/>
              </a:path>
              <a:path w="4331335" h="200025">
                <a:moveTo>
                  <a:pt x="2365083" y="115493"/>
                </a:moveTo>
                <a:lnTo>
                  <a:pt x="2330996" y="91528"/>
                </a:lnTo>
                <a:lnTo>
                  <a:pt x="2321941" y="89471"/>
                </a:lnTo>
                <a:lnTo>
                  <a:pt x="2314435" y="87439"/>
                </a:lnTo>
                <a:lnTo>
                  <a:pt x="2308479" y="85445"/>
                </a:lnTo>
                <a:lnTo>
                  <a:pt x="2304059" y="83489"/>
                </a:lnTo>
                <a:lnTo>
                  <a:pt x="2299195" y="80911"/>
                </a:lnTo>
                <a:lnTo>
                  <a:pt x="2296769" y="77393"/>
                </a:lnTo>
                <a:lnTo>
                  <a:pt x="2296769" y="68059"/>
                </a:lnTo>
                <a:lnTo>
                  <a:pt x="2298903" y="63944"/>
                </a:lnTo>
                <a:lnTo>
                  <a:pt x="2303170" y="60579"/>
                </a:lnTo>
                <a:lnTo>
                  <a:pt x="2307526" y="57200"/>
                </a:lnTo>
                <a:lnTo>
                  <a:pt x="2313533" y="55511"/>
                </a:lnTo>
                <a:lnTo>
                  <a:pt x="2328316" y="55511"/>
                </a:lnTo>
                <a:lnTo>
                  <a:pt x="2334768" y="56857"/>
                </a:lnTo>
                <a:lnTo>
                  <a:pt x="2346274" y="62217"/>
                </a:lnTo>
                <a:lnTo>
                  <a:pt x="2350795" y="65532"/>
                </a:lnTo>
                <a:lnTo>
                  <a:pt x="2354072" y="69507"/>
                </a:lnTo>
                <a:lnTo>
                  <a:pt x="2362098" y="57594"/>
                </a:lnTo>
                <a:lnTo>
                  <a:pt x="2359545" y="55511"/>
                </a:lnTo>
                <a:lnTo>
                  <a:pt x="2353576" y="50634"/>
                </a:lnTo>
                <a:lnTo>
                  <a:pt x="2343912" y="45656"/>
                </a:lnTo>
                <a:lnTo>
                  <a:pt x="2333104" y="42672"/>
                </a:lnTo>
                <a:lnTo>
                  <a:pt x="2321179" y="41668"/>
                </a:lnTo>
                <a:lnTo>
                  <a:pt x="2312276" y="42227"/>
                </a:lnTo>
                <a:lnTo>
                  <a:pt x="2280145" y="63944"/>
                </a:lnTo>
                <a:lnTo>
                  <a:pt x="2280094" y="81800"/>
                </a:lnTo>
                <a:lnTo>
                  <a:pt x="2283028" y="88506"/>
                </a:lnTo>
                <a:lnTo>
                  <a:pt x="2323376" y="106553"/>
                </a:lnTo>
                <a:lnTo>
                  <a:pt x="2330843" y="108762"/>
                </a:lnTo>
                <a:lnTo>
                  <a:pt x="2336762" y="110947"/>
                </a:lnTo>
                <a:lnTo>
                  <a:pt x="2341118" y="113106"/>
                </a:lnTo>
                <a:lnTo>
                  <a:pt x="2345982" y="115887"/>
                </a:lnTo>
                <a:lnTo>
                  <a:pt x="2348407" y="119710"/>
                </a:lnTo>
                <a:lnTo>
                  <a:pt x="2348407" y="130124"/>
                </a:lnTo>
                <a:lnTo>
                  <a:pt x="2346172" y="134696"/>
                </a:lnTo>
                <a:lnTo>
                  <a:pt x="2341715" y="138264"/>
                </a:lnTo>
                <a:lnTo>
                  <a:pt x="2337346" y="141833"/>
                </a:lnTo>
                <a:lnTo>
                  <a:pt x="2330894" y="143624"/>
                </a:lnTo>
                <a:lnTo>
                  <a:pt x="2314727" y="143624"/>
                </a:lnTo>
                <a:lnTo>
                  <a:pt x="2286050" y="127838"/>
                </a:lnTo>
                <a:lnTo>
                  <a:pt x="2277122" y="140195"/>
                </a:lnTo>
                <a:lnTo>
                  <a:pt x="2286038" y="147751"/>
                </a:lnTo>
                <a:lnTo>
                  <a:pt x="2296426" y="153149"/>
                </a:lnTo>
                <a:lnTo>
                  <a:pt x="2308288" y="156387"/>
                </a:lnTo>
                <a:lnTo>
                  <a:pt x="2321623" y="157467"/>
                </a:lnTo>
                <a:lnTo>
                  <a:pt x="2330958" y="156908"/>
                </a:lnTo>
                <a:lnTo>
                  <a:pt x="2364333" y="131394"/>
                </a:lnTo>
                <a:lnTo>
                  <a:pt x="2365083" y="124129"/>
                </a:lnTo>
                <a:lnTo>
                  <a:pt x="2365083" y="115493"/>
                </a:lnTo>
                <a:close/>
              </a:path>
              <a:path w="4331335" h="200025">
                <a:moveTo>
                  <a:pt x="2538095" y="78879"/>
                </a:moveTo>
                <a:lnTo>
                  <a:pt x="2513469" y="44132"/>
                </a:lnTo>
                <a:lnTo>
                  <a:pt x="2495385" y="41668"/>
                </a:lnTo>
                <a:lnTo>
                  <a:pt x="2482697" y="42811"/>
                </a:lnTo>
                <a:lnTo>
                  <a:pt x="2471128" y="46253"/>
                </a:lnTo>
                <a:lnTo>
                  <a:pt x="2460663" y="51968"/>
                </a:lnTo>
                <a:lnTo>
                  <a:pt x="2451328" y="59982"/>
                </a:lnTo>
                <a:lnTo>
                  <a:pt x="2459215" y="71742"/>
                </a:lnTo>
                <a:lnTo>
                  <a:pt x="2466746" y="65100"/>
                </a:lnTo>
                <a:lnTo>
                  <a:pt x="2474912" y="60350"/>
                </a:lnTo>
                <a:lnTo>
                  <a:pt x="2483713" y="57505"/>
                </a:lnTo>
                <a:lnTo>
                  <a:pt x="2493149" y="56553"/>
                </a:lnTo>
                <a:lnTo>
                  <a:pt x="2501188" y="56553"/>
                </a:lnTo>
                <a:lnTo>
                  <a:pt x="2507831" y="58585"/>
                </a:lnTo>
                <a:lnTo>
                  <a:pt x="2513088" y="62661"/>
                </a:lnTo>
                <a:lnTo>
                  <a:pt x="2518346" y="66624"/>
                </a:lnTo>
                <a:lnTo>
                  <a:pt x="2520975" y="72326"/>
                </a:lnTo>
                <a:lnTo>
                  <a:pt x="2520975" y="99720"/>
                </a:lnTo>
                <a:lnTo>
                  <a:pt x="2520975" y="110731"/>
                </a:lnTo>
                <a:lnTo>
                  <a:pt x="2520975" y="131419"/>
                </a:lnTo>
                <a:lnTo>
                  <a:pt x="2515285" y="137401"/>
                </a:lnTo>
                <a:lnTo>
                  <a:pt x="2508326" y="141681"/>
                </a:lnTo>
                <a:lnTo>
                  <a:pt x="2500109" y="144246"/>
                </a:lnTo>
                <a:lnTo>
                  <a:pt x="2490622" y="145110"/>
                </a:lnTo>
                <a:lnTo>
                  <a:pt x="2482481" y="145110"/>
                </a:lnTo>
                <a:lnTo>
                  <a:pt x="2463381" y="114007"/>
                </a:lnTo>
                <a:lnTo>
                  <a:pt x="2465870" y="108204"/>
                </a:lnTo>
                <a:lnTo>
                  <a:pt x="2475890" y="99174"/>
                </a:lnTo>
                <a:lnTo>
                  <a:pt x="2482481" y="96888"/>
                </a:lnTo>
                <a:lnTo>
                  <a:pt x="2490622" y="96888"/>
                </a:lnTo>
                <a:lnTo>
                  <a:pt x="2500109" y="97751"/>
                </a:lnTo>
                <a:lnTo>
                  <a:pt x="2508326" y="100342"/>
                </a:lnTo>
                <a:lnTo>
                  <a:pt x="2515285" y="104673"/>
                </a:lnTo>
                <a:lnTo>
                  <a:pt x="2520975" y="110731"/>
                </a:lnTo>
                <a:lnTo>
                  <a:pt x="2520975" y="99720"/>
                </a:lnTo>
                <a:lnTo>
                  <a:pt x="2484374" y="84531"/>
                </a:lnTo>
                <a:lnTo>
                  <a:pt x="2476335" y="85178"/>
                </a:lnTo>
                <a:lnTo>
                  <a:pt x="2446502" y="113334"/>
                </a:lnTo>
                <a:lnTo>
                  <a:pt x="2445816" y="120992"/>
                </a:lnTo>
                <a:lnTo>
                  <a:pt x="2446502" y="128435"/>
                </a:lnTo>
                <a:lnTo>
                  <a:pt x="2476385" y="156806"/>
                </a:lnTo>
                <a:lnTo>
                  <a:pt x="2484374" y="157467"/>
                </a:lnTo>
                <a:lnTo>
                  <a:pt x="2495143" y="156514"/>
                </a:lnTo>
                <a:lnTo>
                  <a:pt x="2504833" y="153670"/>
                </a:lnTo>
                <a:lnTo>
                  <a:pt x="2513444" y="148920"/>
                </a:lnTo>
                <a:lnTo>
                  <a:pt x="2517775" y="145110"/>
                </a:lnTo>
                <a:lnTo>
                  <a:pt x="2520975" y="142278"/>
                </a:lnTo>
                <a:lnTo>
                  <a:pt x="2520975" y="154787"/>
                </a:lnTo>
                <a:lnTo>
                  <a:pt x="2538095" y="154787"/>
                </a:lnTo>
                <a:lnTo>
                  <a:pt x="2538095" y="142278"/>
                </a:lnTo>
                <a:lnTo>
                  <a:pt x="2538095" y="99720"/>
                </a:lnTo>
                <a:lnTo>
                  <a:pt x="2538095" y="78879"/>
                </a:lnTo>
                <a:close/>
              </a:path>
              <a:path w="4331335" h="200025">
                <a:moveTo>
                  <a:pt x="2734957" y="99720"/>
                </a:moveTo>
                <a:lnTo>
                  <a:pt x="2721267" y="57746"/>
                </a:lnTo>
                <a:lnTo>
                  <a:pt x="2717101" y="53733"/>
                </a:lnTo>
                <a:lnTo>
                  <a:pt x="2717101" y="99720"/>
                </a:lnTo>
                <a:lnTo>
                  <a:pt x="2716492" y="108724"/>
                </a:lnTo>
                <a:lnTo>
                  <a:pt x="2689237" y="141541"/>
                </a:lnTo>
                <a:lnTo>
                  <a:pt x="2681528" y="142278"/>
                </a:lnTo>
                <a:lnTo>
                  <a:pt x="2674582" y="142278"/>
                </a:lnTo>
                <a:lnTo>
                  <a:pt x="2648496" y="124866"/>
                </a:lnTo>
                <a:lnTo>
                  <a:pt x="2648496" y="74714"/>
                </a:lnTo>
                <a:lnTo>
                  <a:pt x="2674582" y="56997"/>
                </a:lnTo>
                <a:lnTo>
                  <a:pt x="2681528" y="56997"/>
                </a:lnTo>
                <a:lnTo>
                  <a:pt x="2714675" y="82372"/>
                </a:lnTo>
                <a:lnTo>
                  <a:pt x="2717101" y="99720"/>
                </a:lnTo>
                <a:lnTo>
                  <a:pt x="2717101" y="53733"/>
                </a:lnTo>
                <a:lnTo>
                  <a:pt x="2713977" y="50711"/>
                </a:lnTo>
                <a:lnTo>
                  <a:pt x="2705646" y="45694"/>
                </a:lnTo>
                <a:lnTo>
                  <a:pt x="2696260" y="42672"/>
                </a:lnTo>
                <a:lnTo>
                  <a:pt x="2685846" y="41668"/>
                </a:lnTo>
                <a:lnTo>
                  <a:pt x="2674861" y="42887"/>
                </a:lnTo>
                <a:lnTo>
                  <a:pt x="2664968" y="46507"/>
                </a:lnTo>
                <a:lnTo>
                  <a:pt x="2656179" y="52552"/>
                </a:lnTo>
                <a:lnTo>
                  <a:pt x="2648496" y="61023"/>
                </a:lnTo>
                <a:lnTo>
                  <a:pt x="2648496" y="2235"/>
                </a:lnTo>
                <a:lnTo>
                  <a:pt x="2631376" y="2235"/>
                </a:lnTo>
                <a:lnTo>
                  <a:pt x="2631376" y="154787"/>
                </a:lnTo>
                <a:lnTo>
                  <a:pt x="2648496" y="154787"/>
                </a:lnTo>
                <a:lnTo>
                  <a:pt x="2648496" y="138264"/>
                </a:lnTo>
                <a:lnTo>
                  <a:pt x="2652661" y="143916"/>
                </a:lnTo>
                <a:lnTo>
                  <a:pt x="2657970" y="148526"/>
                </a:lnTo>
                <a:lnTo>
                  <a:pt x="2670860" y="155676"/>
                </a:lnTo>
                <a:lnTo>
                  <a:pt x="2678011" y="157467"/>
                </a:lnTo>
                <a:lnTo>
                  <a:pt x="2685846" y="157467"/>
                </a:lnTo>
                <a:lnTo>
                  <a:pt x="2720797" y="142278"/>
                </a:lnTo>
                <a:lnTo>
                  <a:pt x="2734106" y="112280"/>
                </a:lnTo>
                <a:lnTo>
                  <a:pt x="2734957" y="99720"/>
                </a:lnTo>
                <a:close/>
              </a:path>
              <a:path w="4331335" h="200025">
                <a:moveTo>
                  <a:pt x="2779941" y="44348"/>
                </a:moveTo>
                <a:lnTo>
                  <a:pt x="2762821" y="44348"/>
                </a:lnTo>
                <a:lnTo>
                  <a:pt x="2762821" y="154787"/>
                </a:lnTo>
                <a:lnTo>
                  <a:pt x="2779941" y="154787"/>
                </a:lnTo>
                <a:lnTo>
                  <a:pt x="2779941" y="44348"/>
                </a:lnTo>
                <a:close/>
              </a:path>
              <a:path w="4331335" h="200025">
                <a:moveTo>
                  <a:pt x="2782913" y="13944"/>
                </a:moveTo>
                <a:lnTo>
                  <a:pt x="2781770" y="11214"/>
                </a:lnTo>
                <a:lnTo>
                  <a:pt x="2777210" y="6654"/>
                </a:lnTo>
                <a:lnTo>
                  <a:pt x="2774480" y="5511"/>
                </a:lnTo>
                <a:lnTo>
                  <a:pt x="2768231" y="5511"/>
                </a:lnTo>
                <a:lnTo>
                  <a:pt x="2765552" y="6654"/>
                </a:lnTo>
                <a:lnTo>
                  <a:pt x="2760980" y="11214"/>
                </a:lnTo>
                <a:lnTo>
                  <a:pt x="2759837" y="13944"/>
                </a:lnTo>
                <a:lnTo>
                  <a:pt x="2759837" y="20396"/>
                </a:lnTo>
                <a:lnTo>
                  <a:pt x="2760980" y="23114"/>
                </a:lnTo>
                <a:lnTo>
                  <a:pt x="2765552" y="27482"/>
                </a:lnTo>
                <a:lnTo>
                  <a:pt x="2768231" y="28575"/>
                </a:lnTo>
                <a:lnTo>
                  <a:pt x="2774480" y="28575"/>
                </a:lnTo>
                <a:lnTo>
                  <a:pt x="2777210" y="27482"/>
                </a:lnTo>
                <a:lnTo>
                  <a:pt x="2781770" y="23114"/>
                </a:lnTo>
                <a:lnTo>
                  <a:pt x="2782913" y="20396"/>
                </a:lnTo>
                <a:lnTo>
                  <a:pt x="2782913" y="13944"/>
                </a:lnTo>
                <a:close/>
              </a:path>
              <a:path w="4331335" h="200025">
                <a:moveTo>
                  <a:pt x="2862770" y="150469"/>
                </a:moveTo>
                <a:lnTo>
                  <a:pt x="2859532" y="142278"/>
                </a:lnTo>
                <a:lnTo>
                  <a:pt x="2857716" y="137668"/>
                </a:lnTo>
                <a:lnTo>
                  <a:pt x="2854642" y="140741"/>
                </a:lnTo>
                <a:lnTo>
                  <a:pt x="2850769" y="142278"/>
                </a:lnTo>
                <a:lnTo>
                  <a:pt x="2842234" y="142278"/>
                </a:lnTo>
                <a:lnTo>
                  <a:pt x="2839351" y="140944"/>
                </a:lnTo>
                <a:lnTo>
                  <a:pt x="2837472" y="138264"/>
                </a:lnTo>
                <a:lnTo>
                  <a:pt x="2835681" y="135585"/>
                </a:lnTo>
                <a:lnTo>
                  <a:pt x="2834792" y="132156"/>
                </a:lnTo>
                <a:lnTo>
                  <a:pt x="2834792" y="59385"/>
                </a:lnTo>
                <a:lnTo>
                  <a:pt x="2857271" y="59385"/>
                </a:lnTo>
                <a:lnTo>
                  <a:pt x="2857271" y="44348"/>
                </a:lnTo>
                <a:lnTo>
                  <a:pt x="2834792" y="44348"/>
                </a:lnTo>
                <a:lnTo>
                  <a:pt x="2834792" y="14135"/>
                </a:lnTo>
                <a:lnTo>
                  <a:pt x="2817672" y="14135"/>
                </a:lnTo>
                <a:lnTo>
                  <a:pt x="2817672" y="44348"/>
                </a:lnTo>
                <a:lnTo>
                  <a:pt x="2799372" y="44348"/>
                </a:lnTo>
                <a:lnTo>
                  <a:pt x="2799372" y="59385"/>
                </a:lnTo>
                <a:lnTo>
                  <a:pt x="2817672" y="59385"/>
                </a:lnTo>
                <a:lnTo>
                  <a:pt x="2817736" y="132156"/>
                </a:lnTo>
                <a:lnTo>
                  <a:pt x="2819209" y="142976"/>
                </a:lnTo>
                <a:lnTo>
                  <a:pt x="2823819" y="151028"/>
                </a:lnTo>
                <a:lnTo>
                  <a:pt x="2831490" y="155854"/>
                </a:lnTo>
                <a:lnTo>
                  <a:pt x="2842234" y="157467"/>
                </a:lnTo>
                <a:lnTo>
                  <a:pt x="2851162" y="157467"/>
                </a:lnTo>
                <a:lnTo>
                  <a:pt x="2858008" y="155130"/>
                </a:lnTo>
                <a:lnTo>
                  <a:pt x="2862770" y="150469"/>
                </a:lnTo>
                <a:close/>
              </a:path>
              <a:path w="4331335" h="200025">
                <a:moveTo>
                  <a:pt x="3041497" y="105219"/>
                </a:moveTo>
                <a:lnTo>
                  <a:pt x="3041383" y="99415"/>
                </a:lnTo>
                <a:lnTo>
                  <a:pt x="3040888" y="92570"/>
                </a:lnTo>
                <a:lnTo>
                  <a:pt x="3040583" y="88353"/>
                </a:lnTo>
                <a:lnTo>
                  <a:pt x="3037852" y="77050"/>
                </a:lnTo>
                <a:lnTo>
                  <a:pt x="3033293" y="67005"/>
                </a:lnTo>
                <a:lnTo>
                  <a:pt x="3026905" y="58191"/>
                </a:lnTo>
                <a:lnTo>
                  <a:pt x="3024530" y="56019"/>
                </a:lnTo>
                <a:lnTo>
                  <a:pt x="3024530" y="92570"/>
                </a:lnTo>
                <a:lnTo>
                  <a:pt x="2952204" y="92570"/>
                </a:lnTo>
                <a:lnTo>
                  <a:pt x="2974187" y="58496"/>
                </a:lnTo>
                <a:lnTo>
                  <a:pt x="2988221" y="55816"/>
                </a:lnTo>
                <a:lnTo>
                  <a:pt x="2995930" y="56476"/>
                </a:lnTo>
                <a:lnTo>
                  <a:pt x="3023895" y="85191"/>
                </a:lnTo>
                <a:lnTo>
                  <a:pt x="3024530" y="92570"/>
                </a:lnTo>
                <a:lnTo>
                  <a:pt x="3024530" y="56019"/>
                </a:lnTo>
                <a:lnTo>
                  <a:pt x="2988513" y="41668"/>
                </a:lnTo>
                <a:lnTo>
                  <a:pt x="2977311" y="42710"/>
                </a:lnTo>
                <a:lnTo>
                  <a:pt x="2942742" y="67157"/>
                </a:lnTo>
                <a:lnTo>
                  <a:pt x="2934043" y="99415"/>
                </a:lnTo>
                <a:lnTo>
                  <a:pt x="2935020" y="111633"/>
                </a:lnTo>
                <a:lnTo>
                  <a:pt x="2958122" y="148336"/>
                </a:lnTo>
                <a:lnTo>
                  <a:pt x="2990304" y="157467"/>
                </a:lnTo>
                <a:lnTo>
                  <a:pt x="3003143" y="156413"/>
                </a:lnTo>
                <a:lnTo>
                  <a:pt x="3014738" y="153250"/>
                </a:lnTo>
                <a:lnTo>
                  <a:pt x="3025102" y="148005"/>
                </a:lnTo>
                <a:lnTo>
                  <a:pt x="3030893" y="143319"/>
                </a:lnTo>
                <a:lnTo>
                  <a:pt x="3034207" y="140639"/>
                </a:lnTo>
                <a:lnTo>
                  <a:pt x="3026016" y="129476"/>
                </a:lnTo>
                <a:lnTo>
                  <a:pt x="3018637" y="135534"/>
                </a:lnTo>
                <a:lnTo>
                  <a:pt x="3010497" y="139865"/>
                </a:lnTo>
                <a:lnTo>
                  <a:pt x="3001594" y="142455"/>
                </a:lnTo>
                <a:lnTo>
                  <a:pt x="2991929" y="143319"/>
                </a:lnTo>
                <a:lnTo>
                  <a:pt x="2984131" y="142659"/>
                </a:lnTo>
                <a:lnTo>
                  <a:pt x="2953296" y="113245"/>
                </a:lnTo>
                <a:lnTo>
                  <a:pt x="2952204" y="105219"/>
                </a:lnTo>
                <a:lnTo>
                  <a:pt x="3041497" y="105219"/>
                </a:lnTo>
                <a:close/>
              </a:path>
              <a:path w="4331335" h="200025">
                <a:moveTo>
                  <a:pt x="3155315" y="78879"/>
                </a:moveTo>
                <a:lnTo>
                  <a:pt x="3130677" y="44132"/>
                </a:lnTo>
                <a:lnTo>
                  <a:pt x="3112605" y="41668"/>
                </a:lnTo>
                <a:lnTo>
                  <a:pt x="3099917" y="42811"/>
                </a:lnTo>
                <a:lnTo>
                  <a:pt x="3088335" y="46253"/>
                </a:lnTo>
                <a:lnTo>
                  <a:pt x="3077883" y="51968"/>
                </a:lnTo>
                <a:lnTo>
                  <a:pt x="3068548" y="59982"/>
                </a:lnTo>
                <a:lnTo>
                  <a:pt x="3076435" y="71742"/>
                </a:lnTo>
                <a:lnTo>
                  <a:pt x="3083966" y="65100"/>
                </a:lnTo>
                <a:lnTo>
                  <a:pt x="3092132" y="60350"/>
                </a:lnTo>
                <a:lnTo>
                  <a:pt x="3100933" y="57505"/>
                </a:lnTo>
                <a:lnTo>
                  <a:pt x="3110369" y="56553"/>
                </a:lnTo>
                <a:lnTo>
                  <a:pt x="3118408" y="56553"/>
                </a:lnTo>
                <a:lnTo>
                  <a:pt x="3125051" y="58585"/>
                </a:lnTo>
                <a:lnTo>
                  <a:pt x="3130308" y="62661"/>
                </a:lnTo>
                <a:lnTo>
                  <a:pt x="3135566" y="66624"/>
                </a:lnTo>
                <a:lnTo>
                  <a:pt x="3138195" y="72326"/>
                </a:lnTo>
                <a:lnTo>
                  <a:pt x="3138195" y="99720"/>
                </a:lnTo>
                <a:lnTo>
                  <a:pt x="3138195" y="110731"/>
                </a:lnTo>
                <a:lnTo>
                  <a:pt x="3138195" y="131419"/>
                </a:lnTo>
                <a:lnTo>
                  <a:pt x="3132505" y="137401"/>
                </a:lnTo>
                <a:lnTo>
                  <a:pt x="3125546" y="141681"/>
                </a:lnTo>
                <a:lnTo>
                  <a:pt x="3117329" y="144246"/>
                </a:lnTo>
                <a:lnTo>
                  <a:pt x="3107842" y="145110"/>
                </a:lnTo>
                <a:lnTo>
                  <a:pt x="3099701" y="145110"/>
                </a:lnTo>
                <a:lnTo>
                  <a:pt x="3080601" y="114007"/>
                </a:lnTo>
                <a:lnTo>
                  <a:pt x="3083077" y="108204"/>
                </a:lnTo>
                <a:lnTo>
                  <a:pt x="3093097" y="99174"/>
                </a:lnTo>
                <a:lnTo>
                  <a:pt x="3099701" y="96888"/>
                </a:lnTo>
                <a:lnTo>
                  <a:pt x="3107842" y="96888"/>
                </a:lnTo>
                <a:lnTo>
                  <a:pt x="3117329" y="97751"/>
                </a:lnTo>
                <a:lnTo>
                  <a:pt x="3125546" y="100342"/>
                </a:lnTo>
                <a:lnTo>
                  <a:pt x="3132505" y="104673"/>
                </a:lnTo>
                <a:lnTo>
                  <a:pt x="3138195" y="110731"/>
                </a:lnTo>
                <a:lnTo>
                  <a:pt x="3138195" y="99720"/>
                </a:lnTo>
                <a:lnTo>
                  <a:pt x="3101581" y="84531"/>
                </a:lnTo>
                <a:lnTo>
                  <a:pt x="3093555" y="85178"/>
                </a:lnTo>
                <a:lnTo>
                  <a:pt x="3063722" y="113334"/>
                </a:lnTo>
                <a:lnTo>
                  <a:pt x="3063036" y="120992"/>
                </a:lnTo>
                <a:lnTo>
                  <a:pt x="3063722" y="128435"/>
                </a:lnTo>
                <a:lnTo>
                  <a:pt x="3093605" y="156806"/>
                </a:lnTo>
                <a:lnTo>
                  <a:pt x="3101581" y="157467"/>
                </a:lnTo>
                <a:lnTo>
                  <a:pt x="3112363" y="156514"/>
                </a:lnTo>
                <a:lnTo>
                  <a:pt x="3122053" y="153670"/>
                </a:lnTo>
                <a:lnTo>
                  <a:pt x="3130664" y="148920"/>
                </a:lnTo>
                <a:lnTo>
                  <a:pt x="3134995" y="145110"/>
                </a:lnTo>
                <a:lnTo>
                  <a:pt x="3138195" y="142278"/>
                </a:lnTo>
                <a:lnTo>
                  <a:pt x="3138195" y="154787"/>
                </a:lnTo>
                <a:lnTo>
                  <a:pt x="3155315" y="154787"/>
                </a:lnTo>
                <a:lnTo>
                  <a:pt x="3155315" y="142278"/>
                </a:lnTo>
                <a:lnTo>
                  <a:pt x="3155315" y="99720"/>
                </a:lnTo>
                <a:lnTo>
                  <a:pt x="3155315" y="78879"/>
                </a:lnTo>
                <a:close/>
              </a:path>
              <a:path w="4331335" h="200025">
                <a:moveTo>
                  <a:pt x="3268053" y="115493"/>
                </a:moveTo>
                <a:lnTo>
                  <a:pt x="3233966" y="91528"/>
                </a:lnTo>
                <a:lnTo>
                  <a:pt x="3224911" y="89471"/>
                </a:lnTo>
                <a:lnTo>
                  <a:pt x="3217405" y="87439"/>
                </a:lnTo>
                <a:lnTo>
                  <a:pt x="3211449" y="85445"/>
                </a:lnTo>
                <a:lnTo>
                  <a:pt x="3207029" y="83489"/>
                </a:lnTo>
                <a:lnTo>
                  <a:pt x="3202165" y="80911"/>
                </a:lnTo>
                <a:lnTo>
                  <a:pt x="3199739" y="77393"/>
                </a:lnTo>
                <a:lnTo>
                  <a:pt x="3199739" y="68059"/>
                </a:lnTo>
                <a:lnTo>
                  <a:pt x="3201873" y="63944"/>
                </a:lnTo>
                <a:lnTo>
                  <a:pt x="3206140" y="60579"/>
                </a:lnTo>
                <a:lnTo>
                  <a:pt x="3210496" y="57200"/>
                </a:lnTo>
                <a:lnTo>
                  <a:pt x="3216503" y="55511"/>
                </a:lnTo>
                <a:lnTo>
                  <a:pt x="3231286" y="55511"/>
                </a:lnTo>
                <a:lnTo>
                  <a:pt x="3237738" y="56857"/>
                </a:lnTo>
                <a:lnTo>
                  <a:pt x="3249244" y="62217"/>
                </a:lnTo>
                <a:lnTo>
                  <a:pt x="3253765" y="65532"/>
                </a:lnTo>
                <a:lnTo>
                  <a:pt x="3257029" y="69507"/>
                </a:lnTo>
                <a:lnTo>
                  <a:pt x="3265068" y="57594"/>
                </a:lnTo>
                <a:lnTo>
                  <a:pt x="3262515" y="55511"/>
                </a:lnTo>
                <a:lnTo>
                  <a:pt x="3256546" y="50634"/>
                </a:lnTo>
                <a:lnTo>
                  <a:pt x="3246882" y="45656"/>
                </a:lnTo>
                <a:lnTo>
                  <a:pt x="3236074" y="42672"/>
                </a:lnTo>
                <a:lnTo>
                  <a:pt x="3224149" y="41668"/>
                </a:lnTo>
                <a:lnTo>
                  <a:pt x="3215246" y="42227"/>
                </a:lnTo>
                <a:lnTo>
                  <a:pt x="3183115" y="63944"/>
                </a:lnTo>
                <a:lnTo>
                  <a:pt x="3183064" y="81800"/>
                </a:lnTo>
                <a:lnTo>
                  <a:pt x="3185998" y="88506"/>
                </a:lnTo>
                <a:lnTo>
                  <a:pt x="3226333" y="106553"/>
                </a:lnTo>
                <a:lnTo>
                  <a:pt x="3233813" y="108762"/>
                </a:lnTo>
                <a:lnTo>
                  <a:pt x="3239732" y="110947"/>
                </a:lnTo>
                <a:lnTo>
                  <a:pt x="3244088" y="113106"/>
                </a:lnTo>
                <a:lnTo>
                  <a:pt x="3248952" y="115887"/>
                </a:lnTo>
                <a:lnTo>
                  <a:pt x="3251377" y="119710"/>
                </a:lnTo>
                <a:lnTo>
                  <a:pt x="3251377" y="130124"/>
                </a:lnTo>
                <a:lnTo>
                  <a:pt x="3249142" y="134696"/>
                </a:lnTo>
                <a:lnTo>
                  <a:pt x="3244685" y="138264"/>
                </a:lnTo>
                <a:lnTo>
                  <a:pt x="3240316" y="141833"/>
                </a:lnTo>
                <a:lnTo>
                  <a:pt x="3233864" y="143624"/>
                </a:lnTo>
                <a:lnTo>
                  <a:pt x="3217697" y="143624"/>
                </a:lnTo>
                <a:lnTo>
                  <a:pt x="3189020" y="127838"/>
                </a:lnTo>
                <a:lnTo>
                  <a:pt x="3180092" y="140195"/>
                </a:lnTo>
                <a:lnTo>
                  <a:pt x="3189008" y="147751"/>
                </a:lnTo>
                <a:lnTo>
                  <a:pt x="3199396" y="153149"/>
                </a:lnTo>
                <a:lnTo>
                  <a:pt x="3211258" y="156387"/>
                </a:lnTo>
                <a:lnTo>
                  <a:pt x="3224593" y="157467"/>
                </a:lnTo>
                <a:lnTo>
                  <a:pt x="3233928" y="156908"/>
                </a:lnTo>
                <a:lnTo>
                  <a:pt x="3267303" y="131394"/>
                </a:lnTo>
                <a:lnTo>
                  <a:pt x="3268053" y="124129"/>
                </a:lnTo>
                <a:lnTo>
                  <a:pt x="3268053" y="115493"/>
                </a:lnTo>
                <a:close/>
              </a:path>
              <a:path w="4331335" h="200025">
                <a:moveTo>
                  <a:pt x="3313023" y="44348"/>
                </a:moveTo>
                <a:lnTo>
                  <a:pt x="3295916" y="44348"/>
                </a:lnTo>
                <a:lnTo>
                  <a:pt x="3295916" y="154787"/>
                </a:lnTo>
                <a:lnTo>
                  <a:pt x="3313023" y="154787"/>
                </a:lnTo>
                <a:lnTo>
                  <a:pt x="3313023" y="44348"/>
                </a:lnTo>
                <a:close/>
              </a:path>
              <a:path w="4331335" h="200025">
                <a:moveTo>
                  <a:pt x="3316008" y="13944"/>
                </a:moveTo>
                <a:lnTo>
                  <a:pt x="3314865" y="11214"/>
                </a:lnTo>
                <a:lnTo>
                  <a:pt x="3310305" y="6654"/>
                </a:lnTo>
                <a:lnTo>
                  <a:pt x="3307575" y="5511"/>
                </a:lnTo>
                <a:lnTo>
                  <a:pt x="3301327" y="5511"/>
                </a:lnTo>
                <a:lnTo>
                  <a:pt x="3298647" y="6654"/>
                </a:lnTo>
                <a:lnTo>
                  <a:pt x="3294075" y="11214"/>
                </a:lnTo>
                <a:lnTo>
                  <a:pt x="3292932" y="13944"/>
                </a:lnTo>
                <a:lnTo>
                  <a:pt x="3292932" y="20396"/>
                </a:lnTo>
                <a:lnTo>
                  <a:pt x="3294075" y="23114"/>
                </a:lnTo>
                <a:lnTo>
                  <a:pt x="3298647" y="27482"/>
                </a:lnTo>
                <a:lnTo>
                  <a:pt x="3301327" y="28575"/>
                </a:lnTo>
                <a:lnTo>
                  <a:pt x="3307575" y="28575"/>
                </a:lnTo>
                <a:lnTo>
                  <a:pt x="3310305" y="27482"/>
                </a:lnTo>
                <a:lnTo>
                  <a:pt x="3314865" y="23114"/>
                </a:lnTo>
                <a:lnTo>
                  <a:pt x="3316008" y="20396"/>
                </a:lnTo>
                <a:lnTo>
                  <a:pt x="3316008" y="13944"/>
                </a:lnTo>
                <a:close/>
              </a:path>
              <a:path w="4331335" h="200025">
                <a:moveTo>
                  <a:pt x="3448405" y="105219"/>
                </a:moveTo>
                <a:lnTo>
                  <a:pt x="3448291" y="99415"/>
                </a:lnTo>
                <a:lnTo>
                  <a:pt x="3447796" y="92570"/>
                </a:lnTo>
                <a:lnTo>
                  <a:pt x="3447491" y="88353"/>
                </a:lnTo>
                <a:lnTo>
                  <a:pt x="3444760" y="77050"/>
                </a:lnTo>
                <a:lnTo>
                  <a:pt x="3440201" y="67005"/>
                </a:lnTo>
                <a:lnTo>
                  <a:pt x="3433813" y="58191"/>
                </a:lnTo>
                <a:lnTo>
                  <a:pt x="3431438" y="56019"/>
                </a:lnTo>
                <a:lnTo>
                  <a:pt x="3431438" y="92570"/>
                </a:lnTo>
                <a:lnTo>
                  <a:pt x="3359099" y="92570"/>
                </a:lnTo>
                <a:lnTo>
                  <a:pt x="3381095" y="58496"/>
                </a:lnTo>
                <a:lnTo>
                  <a:pt x="3395116" y="55816"/>
                </a:lnTo>
                <a:lnTo>
                  <a:pt x="3402838" y="56476"/>
                </a:lnTo>
                <a:lnTo>
                  <a:pt x="3430803" y="85191"/>
                </a:lnTo>
                <a:lnTo>
                  <a:pt x="3431438" y="92570"/>
                </a:lnTo>
                <a:lnTo>
                  <a:pt x="3431438" y="56019"/>
                </a:lnTo>
                <a:lnTo>
                  <a:pt x="3395421" y="41668"/>
                </a:lnTo>
                <a:lnTo>
                  <a:pt x="3384219" y="42710"/>
                </a:lnTo>
                <a:lnTo>
                  <a:pt x="3349650" y="67157"/>
                </a:lnTo>
                <a:lnTo>
                  <a:pt x="3340951" y="99415"/>
                </a:lnTo>
                <a:lnTo>
                  <a:pt x="3341928" y="111633"/>
                </a:lnTo>
                <a:lnTo>
                  <a:pt x="3365030" y="148336"/>
                </a:lnTo>
                <a:lnTo>
                  <a:pt x="3397199" y="157467"/>
                </a:lnTo>
                <a:lnTo>
                  <a:pt x="3410051" y="156413"/>
                </a:lnTo>
                <a:lnTo>
                  <a:pt x="3421646" y="153250"/>
                </a:lnTo>
                <a:lnTo>
                  <a:pt x="3431997" y="148005"/>
                </a:lnTo>
                <a:lnTo>
                  <a:pt x="3437788" y="143319"/>
                </a:lnTo>
                <a:lnTo>
                  <a:pt x="3441115" y="140639"/>
                </a:lnTo>
                <a:lnTo>
                  <a:pt x="3432924" y="129476"/>
                </a:lnTo>
                <a:lnTo>
                  <a:pt x="3425545" y="135534"/>
                </a:lnTo>
                <a:lnTo>
                  <a:pt x="3417405" y="139865"/>
                </a:lnTo>
                <a:lnTo>
                  <a:pt x="3408502" y="142455"/>
                </a:lnTo>
                <a:lnTo>
                  <a:pt x="3398837" y="143319"/>
                </a:lnTo>
                <a:lnTo>
                  <a:pt x="3391039" y="142659"/>
                </a:lnTo>
                <a:lnTo>
                  <a:pt x="3360204" y="113245"/>
                </a:lnTo>
                <a:lnTo>
                  <a:pt x="3359099" y="105219"/>
                </a:lnTo>
                <a:lnTo>
                  <a:pt x="3448405" y="105219"/>
                </a:lnTo>
                <a:close/>
              </a:path>
              <a:path w="4331335" h="200025">
                <a:moveTo>
                  <a:pt x="3530079" y="42113"/>
                </a:moveTo>
                <a:lnTo>
                  <a:pt x="3519678" y="43370"/>
                </a:lnTo>
                <a:lnTo>
                  <a:pt x="3510051" y="47142"/>
                </a:lnTo>
                <a:lnTo>
                  <a:pt x="3501225" y="53416"/>
                </a:lnTo>
                <a:lnTo>
                  <a:pt x="3493160" y="62217"/>
                </a:lnTo>
                <a:lnTo>
                  <a:pt x="3493160" y="44348"/>
                </a:lnTo>
                <a:lnTo>
                  <a:pt x="3476053" y="44348"/>
                </a:lnTo>
                <a:lnTo>
                  <a:pt x="3476053" y="154787"/>
                </a:lnTo>
                <a:lnTo>
                  <a:pt x="3493160" y="154787"/>
                </a:lnTo>
                <a:lnTo>
                  <a:pt x="3493160" y="76644"/>
                </a:lnTo>
                <a:lnTo>
                  <a:pt x="3495446" y="72377"/>
                </a:lnTo>
                <a:lnTo>
                  <a:pt x="3499713" y="68364"/>
                </a:lnTo>
                <a:lnTo>
                  <a:pt x="3509911" y="62217"/>
                </a:lnTo>
                <a:lnTo>
                  <a:pt x="3512210" y="60820"/>
                </a:lnTo>
                <a:lnTo>
                  <a:pt x="3517963" y="58940"/>
                </a:lnTo>
                <a:lnTo>
                  <a:pt x="3523234" y="58940"/>
                </a:lnTo>
                <a:lnTo>
                  <a:pt x="3530079" y="59677"/>
                </a:lnTo>
                <a:lnTo>
                  <a:pt x="3530079" y="58940"/>
                </a:lnTo>
                <a:lnTo>
                  <a:pt x="3530079" y="42113"/>
                </a:lnTo>
                <a:close/>
              </a:path>
              <a:path w="4331335" h="200025">
                <a:moveTo>
                  <a:pt x="3670592" y="8483"/>
                </a:moveTo>
                <a:lnTo>
                  <a:pt x="3664343" y="2832"/>
                </a:lnTo>
                <a:lnTo>
                  <a:pt x="3656558" y="0"/>
                </a:lnTo>
                <a:lnTo>
                  <a:pt x="3637407" y="0"/>
                </a:lnTo>
                <a:lnTo>
                  <a:pt x="3615232" y="35864"/>
                </a:lnTo>
                <a:lnTo>
                  <a:pt x="3615232" y="44348"/>
                </a:lnTo>
                <a:lnTo>
                  <a:pt x="3597071" y="44348"/>
                </a:lnTo>
                <a:lnTo>
                  <a:pt x="3597071" y="59385"/>
                </a:lnTo>
                <a:lnTo>
                  <a:pt x="3615232" y="59385"/>
                </a:lnTo>
                <a:lnTo>
                  <a:pt x="3615232" y="154787"/>
                </a:lnTo>
                <a:lnTo>
                  <a:pt x="3632492" y="154787"/>
                </a:lnTo>
                <a:lnTo>
                  <a:pt x="3632492" y="59385"/>
                </a:lnTo>
                <a:lnTo>
                  <a:pt x="3654818" y="59385"/>
                </a:lnTo>
                <a:lnTo>
                  <a:pt x="3654818" y="44348"/>
                </a:lnTo>
                <a:lnTo>
                  <a:pt x="3632492" y="44348"/>
                </a:lnTo>
                <a:lnTo>
                  <a:pt x="3632492" y="35864"/>
                </a:lnTo>
                <a:lnTo>
                  <a:pt x="3633571" y="26365"/>
                </a:lnTo>
                <a:lnTo>
                  <a:pt x="3636810" y="19570"/>
                </a:lnTo>
                <a:lnTo>
                  <a:pt x="3642207" y="15494"/>
                </a:lnTo>
                <a:lnTo>
                  <a:pt x="3649751" y="14135"/>
                </a:lnTo>
                <a:lnTo>
                  <a:pt x="3655009" y="14135"/>
                </a:lnTo>
                <a:lnTo>
                  <a:pt x="3659632" y="15976"/>
                </a:lnTo>
                <a:lnTo>
                  <a:pt x="3663594" y="19646"/>
                </a:lnTo>
                <a:lnTo>
                  <a:pt x="3667048" y="14135"/>
                </a:lnTo>
                <a:lnTo>
                  <a:pt x="3670592" y="8483"/>
                </a:lnTo>
                <a:close/>
              </a:path>
              <a:path w="4331335" h="200025">
                <a:moveTo>
                  <a:pt x="3777996" y="99415"/>
                </a:moveTo>
                <a:lnTo>
                  <a:pt x="3762679" y="57759"/>
                </a:lnTo>
                <a:lnTo>
                  <a:pt x="3759987" y="55435"/>
                </a:lnTo>
                <a:lnTo>
                  <a:pt x="3759987" y="99415"/>
                </a:lnTo>
                <a:lnTo>
                  <a:pt x="3759352" y="108381"/>
                </a:lnTo>
                <a:lnTo>
                  <a:pt x="3731056" y="141528"/>
                </a:lnTo>
                <a:lnTo>
                  <a:pt x="3723386" y="142278"/>
                </a:lnTo>
                <a:lnTo>
                  <a:pt x="3715639" y="141541"/>
                </a:lnTo>
                <a:lnTo>
                  <a:pt x="3687267" y="108496"/>
                </a:lnTo>
                <a:lnTo>
                  <a:pt x="3686619" y="99415"/>
                </a:lnTo>
                <a:lnTo>
                  <a:pt x="3687267" y="90474"/>
                </a:lnTo>
                <a:lnTo>
                  <a:pt x="3715728" y="57759"/>
                </a:lnTo>
                <a:lnTo>
                  <a:pt x="3723386" y="56997"/>
                </a:lnTo>
                <a:lnTo>
                  <a:pt x="3731056" y="57759"/>
                </a:lnTo>
                <a:lnTo>
                  <a:pt x="3759352" y="90601"/>
                </a:lnTo>
                <a:lnTo>
                  <a:pt x="3759987" y="99415"/>
                </a:lnTo>
                <a:lnTo>
                  <a:pt x="3759987" y="55435"/>
                </a:lnTo>
                <a:lnTo>
                  <a:pt x="3754526" y="50711"/>
                </a:lnTo>
                <a:lnTo>
                  <a:pt x="3745255" y="45694"/>
                </a:lnTo>
                <a:lnTo>
                  <a:pt x="3734879" y="42672"/>
                </a:lnTo>
                <a:lnTo>
                  <a:pt x="3723386" y="41668"/>
                </a:lnTo>
                <a:lnTo>
                  <a:pt x="3711943" y="42672"/>
                </a:lnTo>
                <a:lnTo>
                  <a:pt x="3677386" y="66382"/>
                </a:lnTo>
                <a:lnTo>
                  <a:pt x="3668763" y="99415"/>
                </a:lnTo>
                <a:lnTo>
                  <a:pt x="3669715" y="111569"/>
                </a:lnTo>
                <a:lnTo>
                  <a:pt x="3692296" y="148336"/>
                </a:lnTo>
                <a:lnTo>
                  <a:pt x="3723386" y="157467"/>
                </a:lnTo>
                <a:lnTo>
                  <a:pt x="3734879" y="156451"/>
                </a:lnTo>
                <a:lnTo>
                  <a:pt x="3769372" y="132486"/>
                </a:lnTo>
                <a:lnTo>
                  <a:pt x="3777043" y="111569"/>
                </a:lnTo>
                <a:lnTo>
                  <a:pt x="3777996" y="99415"/>
                </a:lnTo>
                <a:close/>
              </a:path>
              <a:path w="4331335" h="200025">
                <a:moveTo>
                  <a:pt x="3859949" y="42113"/>
                </a:moveTo>
                <a:lnTo>
                  <a:pt x="3849547" y="43370"/>
                </a:lnTo>
                <a:lnTo>
                  <a:pt x="3839921" y="47142"/>
                </a:lnTo>
                <a:lnTo>
                  <a:pt x="3831094" y="53416"/>
                </a:lnTo>
                <a:lnTo>
                  <a:pt x="3823030" y="62217"/>
                </a:lnTo>
                <a:lnTo>
                  <a:pt x="3823030" y="44348"/>
                </a:lnTo>
                <a:lnTo>
                  <a:pt x="3805923" y="44348"/>
                </a:lnTo>
                <a:lnTo>
                  <a:pt x="3805923" y="154787"/>
                </a:lnTo>
                <a:lnTo>
                  <a:pt x="3823030" y="154787"/>
                </a:lnTo>
                <a:lnTo>
                  <a:pt x="3823030" y="76644"/>
                </a:lnTo>
                <a:lnTo>
                  <a:pt x="3825316" y="72377"/>
                </a:lnTo>
                <a:lnTo>
                  <a:pt x="3829583" y="68364"/>
                </a:lnTo>
                <a:lnTo>
                  <a:pt x="3839781" y="62217"/>
                </a:lnTo>
                <a:lnTo>
                  <a:pt x="3842080" y="60820"/>
                </a:lnTo>
                <a:lnTo>
                  <a:pt x="3847833" y="58940"/>
                </a:lnTo>
                <a:lnTo>
                  <a:pt x="3853091" y="58940"/>
                </a:lnTo>
                <a:lnTo>
                  <a:pt x="3859949" y="59677"/>
                </a:lnTo>
                <a:lnTo>
                  <a:pt x="3859949" y="58940"/>
                </a:lnTo>
                <a:lnTo>
                  <a:pt x="3859949" y="42113"/>
                </a:lnTo>
                <a:close/>
              </a:path>
              <a:path w="4331335" h="200025">
                <a:moveTo>
                  <a:pt x="4034548" y="44348"/>
                </a:moveTo>
                <a:lnTo>
                  <a:pt x="4015790" y="44348"/>
                </a:lnTo>
                <a:lnTo>
                  <a:pt x="3979176" y="134835"/>
                </a:lnTo>
                <a:lnTo>
                  <a:pt x="3942423" y="44348"/>
                </a:lnTo>
                <a:lnTo>
                  <a:pt x="3923969" y="44348"/>
                </a:lnTo>
                <a:lnTo>
                  <a:pt x="3970096" y="155968"/>
                </a:lnTo>
                <a:lnTo>
                  <a:pt x="3960825" y="177203"/>
                </a:lnTo>
                <a:lnTo>
                  <a:pt x="3958539" y="180276"/>
                </a:lnTo>
                <a:lnTo>
                  <a:pt x="3953383" y="183451"/>
                </a:lnTo>
                <a:lnTo>
                  <a:pt x="3950157" y="184251"/>
                </a:lnTo>
                <a:lnTo>
                  <a:pt x="3942511" y="184251"/>
                </a:lnTo>
                <a:lnTo>
                  <a:pt x="3939387" y="183654"/>
                </a:lnTo>
                <a:lnTo>
                  <a:pt x="3936911" y="182460"/>
                </a:lnTo>
                <a:lnTo>
                  <a:pt x="3934231" y="197942"/>
                </a:lnTo>
                <a:lnTo>
                  <a:pt x="3938206" y="199034"/>
                </a:lnTo>
                <a:lnTo>
                  <a:pt x="3942372" y="199580"/>
                </a:lnTo>
                <a:lnTo>
                  <a:pt x="3946728" y="199580"/>
                </a:lnTo>
                <a:lnTo>
                  <a:pt x="3957523" y="198018"/>
                </a:lnTo>
                <a:lnTo>
                  <a:pt x="3966527" y="193776"/>
                </a:lnTo>
                <a:lnTo>
                  <a:pt x="3973741" y="186855"/>
                </a:lnTo>
                <a:lnTo>
                  <a:pt x="3975214" y="184251"/>
                </a:lnTo>
                <a:lnTo>
                  <a:pt x="3979176" y="177253"/>
                </a:lnTo>
                <a:lnTo>
                  <a:pt x="3996842" y="134835"/>
                </a:lnTo>
                <a:lnTo>
                  <a:pt x="4034548" y="44348"/>
                </a:lnTo>
                <a:close/>
              </a:path>
              <a:path w="4331335" h="200025">
                <a:moveTo>
                  <a:pt x="4155186" y="99415"/>
                </a:moveTo>
                <a:lnTo>
                  <a:pt x="4139869" y="57759"/>
                </a:lnTo>
                <a:lnTo>
                  <a:pt x="4137177" y="55435"/>
                </a:lnTo>
                <a:lnTo>
                  <a:pt x="4137177" y="99415"/>
                </a:lnTo>
                <a:lnTo>
                  <a:pt x="4136542" y="108381"/>
                </a:lnTo>
                <a:lnTo>
                  <a:pt x="4108246" y="141528"/>
                </a:lnTo>
                <a:lnTo>
                  <a:pt x="4100563" y="142278"/>
                </a:lnTo>
                <a:lnTo>
                  <a:pt x="4092829" y="141541"/>
                </a:lnTo>
                <a:lnTo>
                  <a:pt x="4064444" y="108496"/>
                </a:lnTo>
                <a:lnTo>
                  <a:pt x="4063809" y="99415"/>
                </a:lnTo>
                <a:lnTo>
                  <a:pt x="4064457" y="90474"/>
                </a:lnTo>
                <a:lnTo>
                  <a:pt x="4092918" y="57759"/>
                </a:lnTo>
                <a:lnTo>
                  <a:pt x="4100563" y="56997"/>
                </a:lnTo>
                <a:lnTo>
                  <a:pt x="4108246" y="57759"/>
                </a:lnTo>
                <a:lnTo>
                  <a:pt x="4136542" y="90601"/>
                </a:lnTo>
                <a:lnTo>
                  <a:pt x="4137177" y="99415"/>
                </a:lnTo>
                <a:lnTo>
                  <a:pt x="4137177" y="55435"/>
                </a:lnTo>
                <a:lnTo>
                  <a:pt x="4131716" y="50711"/>
                </a:lnTo>
                <a:lnTo>
                  <a:pt x="4122445" y="45694"/>
                </a:lnTo>
                <a:lnTo>
                  <a:pt x="4112069" y="42672"/>
                </a:lnTo>
                <a:lnTo>
                  <a:pt x="4100563" y="41668"/>
                </a:lnTo>
                <a:lnTo>
                  <a:pt x="4089133" y="42672"/>
                </a:lnTo>
                <a:lnTo>
                  <a:pt x="4054576" y="66382"/>
                </a:lnTo>
                <a:lnTo>
                  <a:pt x="4045953" y="99415"/>
                </a:lnTo>
                <a:lnTo>
                  <a:pt x="4046905" y="111569"/>
                </a:lnTo>
                <a:lnTo>
                  <a:pt x="4069486" y="148336"/>
                </a:lnTo>
                <a:lnTo>
                  <a:pt x="4100563" y="157467"/>
                </a:lnTo>
                <a:lnTo>
                  <a:pt x="4112069" y="156451"/>
                </a:lnTo>
                <a:lnTo>
                  <a:pt x="4146562" y="132486"/>
                </a:lnTo>
                <a:lnTo>
                  <a:pt x="4154233" y="111569"/>
                </a:lnTo>
                <a:lnTo>
                  <a:pt x="4155186" y="99415"/>
                </a:lnTo>
                <a:close/>
              </a:path>
              <a:path w="4331335" h="200025">
                <a:moveTo>
                  <a:pt x="4274782" y="44348"/>
                </a:moveTo>
                <a:lnTo>
                  <a:pt x="4257675" y="44348"/>
                </a:lnTo>
                <a:lnTo>
                  <a:pt x="4257675" y="125463"/>
                </a:lnTo>
                <a:lnTo>
                  <a:pt x="4254500" y="129933"/>
                </a:lnTo>
                <a:lnTo>
                  <a:pt x="4249928" y="133845"/>
                </a:lnTo>
                <a:lnTo>
                  <a:pt x="4238028" y="140589"/>
                </a:lnTo>
                <a:lnTo>
                  <a:pt x="4231678" y="142278"/>
                </a:lnTo>
                <a:lnTo>
                  <a:pt x="4216400" y="142278"/>
                </a:lnTo>
                <a:lnTo>
                  <a:pt x="4210139" y="140246"/>
                </a:lnTo>
                <a:lnTo>
                  <a:pt x="4202201" y="132105"/>
                </a:lnTo>
                <a:lnTo>
                  <a:pt x="4200220" y="125755"/>
                </a:lnTo>
                <a:lnTo>
                  <a:pt x="4200220" y="44348"/>
                </a:lnTo>
                <a:lnTo>
                  <a:pt x="4183113" y="44348"/>
                </a:lnTo>
                <a:lnTo>
                  <a:pt x="4183113" y="122339"/>
                </a:lnTo>
                <a:lnTo>
                  <a:pt x="4185310" y="137706"/>
                </a:lnTo>
                <a:lnTo>
                  <a:pt x="4191927" y="148678"/>
                </a:lnTo>
                <a:lnTo>
                  <a:pt x="4202950" y="155270"/>
                </a:lnTo>
                <a:lnTo>
                  <a:pt x="4218381" y="157467"/>
                </a:lnTo>
                <a:lnTo>
                  <a:pt x="4226611" y="157467"/>
                </a:lnTo>
                <a:lnTo>
                  <a:pt x="4255059" y="142278"/>
                </a:lnTo>
                <a:lnTo>
                  <a:pt x="4257675" y="139306"/>
                </a:lnTo>
                <a:lnTo>
                  <a:pt x="4257675" y="154787"/>
                </a:lnTo>
                <a:lnTo>
                  <a:pt x="4274782" y="154787"/>
                </a:lnTo>
                <a:lnTo>
                  <a:pt x="4274782" y="139306"/>
                </a:lnTo>
                <a:lnTo>
                  <a:pt x="4274782" y="44348"/>
                </a:lnTo>
                <a:close/>
              </a:path>
              <a:path w="4331335" h="200025">
                <a:moveTo>
                  <a:pt x="4330789" y="141046"/>
                </a:moveTo>
                <a:lnTo>
                  <a:pt x="4329557" y="138061"/>
                </a:lnTo>
                <a:lnTo>
                  <a:pt x="4327068" y="135585"/>
                </a:lnTo>
                <a:lnTo>
                  <a:pt x="4324693" y="133108"/>
                </a:lnTo>
                <a:lnTo>
                  <a:pt x="4321772" y="131864"/>
                </a:lnTo>
                <a:lnTo>
                  <a:pt x="4314723" y="131864"/>
                </a:lnTo>
                <a:lnTo>
                  <a:pt x="4311701" y="133108"/>
                </a:lnTo>
                <a:lnTo>
                  <a:pt x="4309211" y="135585"/>
                </a:lnTo>
                <a:lnTo>
                  <a:pt x="4306836" y="138061"/>
                </a:lnTo>
                <a:lnTo>
                  <a:pt x="4305643" y="141046"/>
                </a:lnTo>
                <a:lnTo>
                  <a:pt x="4305643" y="147980"/>
                </a:lnTo>
                <a:lnTo>
                  <a:pt x="4306836" y="150964"/>
                </a:lnTo>
                <a:lnTo>
                  <a:pt x="4309211" y="153441"/>
                </a:lnTo>
                <a:lnTo>
                  <a:pt x="4311701" y="155829"/>
                </a:lnTo>
                <a:lnTo>
                  <a:pt x="4314723" y="157010"/>
                </a:lnTo>
                <a:lnTo>
                  <a:pt x="4321772" y="157010"/>
                </a:lnTo>
                <a:lnTo>
                  <a:pt x="4324693" y="155829"/>
                </a:lnTo>
                <a:lnTo>
                  <a:pt x="4329557" y="150964"/>
                </a:lnTo>
                <a:lnTo>
                  <a:pt x="4330789" y="147980"/>
                </a:lnTo>
                <a:lnTo>
                  <a:pt x="4330789" y="141046"/>
                </a:lnTo>
                <a:close/>
              </a:path>
              <a:path w="4331335" h="200025">
                <a:moveTo>
                  <a:pt x="4330789" y="51892"/>
                </a:moveTo>
                <a:lnTo>
                  <a:pt x="4329557" y="48920"/>
                </a:lnTo>
                <a:lnTo>
                  <a:pt x="4327068" y="46431"/>
                </a:lnTo>
                <a:lnTo>
                  <a:pt x="4324693" y="43954"/>
                </a:lnTo>
                <a:lnTo>
                  <a:pt x="4321772" y="42710"/>
                </a:lnTo>
                <a:lnTo>
                  <a:pt x="4314723" y="42710"/>
                </a:lnTo>
                <a:lnTo>
                  <a:pt x="4311701" y="43954"/>
                </a:lnTo>
                <a:lnTo>
                  <a:pt x="4309211" y="46431"/>
                </a:lnTo>
                <a:lnTo>
                  <a:pt x="4306836" y="48920"/>
                </a:lnTo>
                <a:lnTo>
                  <a:pt x="4305643" y="51892"/>
                </a:lnTo>
                <a:lnTo>
                  <a:pt x="4305643" y="58839"/>
                </a:lnTo>
                <a:lnTo>
                  <a:pt x="4306836" y="61810"/>
                </a:lnTo>
                <a:lnTo>
                  <a:pt x="4309211" y="64300"/>
                </a:lnTo>
                <a:lnTo>
                  <a:pt x="4311701" y="66675"/>
                </a:lnTo>
                <a:lnTo>
                  <a:pt x="4314723" y="67868"/>
                </a:lnTo>
                <a:lnTo>
                  <a:pt x="4321772" y="67868"/>
                </a:lnTo>
                <a:lnTo>
                  <a:pt x="4324693" y="66675"/>
                </a:lnTo>
                <a:lnTo>
                  <a:pt x="4329557" y="61810"/>
                </a:lnTo>
                <a:lnTo>
                  <a:pt x="4330789" y="58839"/>
                </a:lnTo>
                <a:lnTo>
                  <a:pt x="4330789" y="51892"/>
                </a:lnTo>
                <a:close/>
              </a:path>
            </a:pathLst>
          </a:custGeom>
          <a:solidFill>
            <a:srgbClr val="616161"/>
          </a:solidFill>
        </p:spPr>
        <p:txBody>
          <a:bodyPr wrap="square" lIns="0" tIns="0" rIns="0" bIns="0" rtlCol="0"/>
          <a:lstStyle/>
          <a:p>
            <a:endParaRPr/>
          </a:p>
        </p:txBody>
      </p:sp>
      <p:sp>
        <p:nvSpPr>
          <p:cNvPr id="4" name="object 4"/>
          <p:cNvSpPr txBox="1"/>
          <p:nvPr/>
        </p:nvSpPr>
        <p:spPr>
          <a:xfrm>
            <a:off x="475249" y="1216355"/>
            <a:ext cx="4279265" cy="814069"/>
          </a:xfrm>
          <a:prstGeom prst="rect">
            <a:avLst/>
          </a:prstGeom>
        </p:spPr>
        <p:txBody>
          <a:bodyPr vert="horz" wrap="square" lIns="0" tIns="12700" rIns="0" bIns="0" rtlCol="0">
            <a:spAutoFit/>
          </a:bodyPr>
          <a:lstStyle/>
          <a:p>
            <a:pPr marL="12700">
              <a:lnSpc>
                <a:spcPct val="100000"/>
              </a:lnSpc>
              <a:spcBef>
                <a:spcPts val="100"/>
              </a:spcBef>
            </a:pPr>
            <a:r>
              <a:rPr sz="1800" spc="-715" dirty="0">
                <a:solidFill>
                  <a:srgbClr val="616161"/>
                </a:solidFill>
                <a:latin typeface="Arial MT"/>
                <a:cs typeface="Arial MT"/>
              </a:rPr>
              <a:t>●</a:t>
            </a:r>
            <a:endParaRPr sz="1800" dirty="0">
              <a:latin typeface="Arial MT"/>
              <a:cs typeface="Arial MT"/>
            </a:endParaRPr>
          </a:p>
          <a:p>
            <a:pPr>
              <a:lnSpc>
                <a:spcPct val="100000"/>
              </a:lnSpc>
              <a:spcBef>
                <a:spcPts val="50"/>
              </a:spcBef>
            </a:pPr>
            <a:endParaRPr sz="1600" dirty="0">
              <a:latin typeface="Arial MT"/>
              <a:cs typeface="Arial MT"/>
            </a:endParaRPr>
          </a:p>
          <a:p>
            <a:pPr marL="379095">
              <a:lnSpc>
                <a:spcPct val="100000"/>
              </a:lnSpc>
            </a:pPr>
            <a:r>
              <a:rPr sz="1800" dirty="0">
                <a:latin typeface="Consolas"/>
                <a:cs typeface="Consolas"/>
              </a:rPr>
              <a:t>$</a:t>
            </a:r>
            <a:r>
              <a:rPr sz="1800" spc="-30" dirty="0">
                <a:latin typeface="Consolas"/>
                <a:cs typeface="Consolas"/>
              </a:rPr>
              <a:t> </a:t>
            </a:r>
            <a:r>
              <a:rPr sz="1800" spc="-5" dirty="0">
                <a:latin typeface="Consolas"/>
                <a:cs typeface="Consolas"/>
              </a:rPr>
              <a:t>python</a:t>
            </a:r>
            <a:r>
              <a:rPr sz="1800" spc="-25" dirty="0">
                <a:latin typeface="Consolas"/>
                <a:cs typeface="Consolas"/>
              </a:rPr>
              <a:t> </a:t>
            </a:r>
            <a:r>
              <a:rPr sz="1800" spc="-5" dirty="0">
                <a:latin typeface="Consolas"/>
                <a:cs typeface="Consolas"/>
              </a:rPr>
              <a:t>my_mr_job.py</a:t>
            </a:r>
            <a:r>
              <a:rPr sz="1800" spc="-25" dirty="0">
                <a:latin typeface="Consolas"/>
                <a:cs typeface="Consolas"/>
              </a:rPr>
              <a:t> </a:t>
            </a:r>
            <a:r>
              <a:rPr sz="1800" spc="-5" dirty="0">
                <a:latin typeface="Consolas"/>
                <a:cs typeface="Consolas"/>
              </a:rPr>
              <a:t>-r</a:t>
            </a:r>
            <a:r>
              <a:rPr sz="1800" spc="-25" dirty="0">
                <a:latin typeface="Consolas"/>
                <a:cs typeface="Consolas"/>
              </a:rPr>
              <a:t> </a:t>
            </a:r>
            <a:r>
              <a:rPr sz="1800" spc="-5" dirty="0">
                <a:latin typeface="Consolas"/>
                <a:cs typeface="Consolas"/>
              </a:rPr>
              <a:t>hadoop</a:t>
            </a:r>
            <a:endParaRPr sz="1800" dirty="0">
              <a:latin typeface="Consolas"/>
              <a:cs typeface="Consolas"/>
            </a:endParaRPr>
          </a:p>
        </p:txBody>
      </p:sp>
      <p:sp>
        <p:nvSpPr>
          <p:cNvPr id="5" name="object 5"/>
          <p:cNvSpPr txBox="1"/>
          <p:nvPr/>
        </p:nvSpPr>
        <p:spPr>
          <a:xfrm>
            <a:off x="1299125" y="2005026"/>
            <a:ext cx="2910205" cy="673100"/>
          </a:xfrm>
          <a:prstGeom prst="rect">
            <a:avLst/>
          </a:prstGeom>
        </p:spPr>
        <p:txBody>
          <a:bodyPr vert="horz" wrap="square" lIns="0" tIns="62229" rIns="0" bIns="0" rtlCol="0">
            <a:spAutoFit/>
          </a:bodyPr>
          <a:lstStyle/>
          <a:p>
            <a:pPr marL="12700">
              <a:lnSpc>
                <a:spcPct val="100000"/>
              </a:lnSpc>
              <a:spcBef>
                <a:spcPts val="489"/>
              </a:spcBef>
            </a:pPr>
            <a:r>
              <a:rPr sz="1800" spc="-5" dirty="0">
                <a:latin typeface="Consolas"/>
                <a:cs typeface="Consolas"/>
              </a:rPr>
              <a:t>--output-dir</a:t>
            </a:r>
            <a:r>
              <a:rPr sz="1800" spc="-90" dirty="0">
                <a:latin typeface="Consolas"/>
                <a:cs typeface="Consolas"/>
              </a:rPr>
              <a:t> </a:t>
            </a:r>
            <a:r>
              <a:rPr sz="1800" spc="-5" dirty="0">
                <a:latin typeface="Consolas"/>
                <a:cs typeface="Consolas"/>
              </a:rPr>
              <a:t>my_job_out</a:t>
            </a:r>
            <a:endParaRPr sz="1800" dirty="0">
              <a:latin typeface="Consolas"/>
              <a:cs typeface="Consolas"/>
            </a:endParaRPr>
          </a:p>
          <a:p>
            <a:pPr marL="12700">
              <a:lnSpc>
                <a:spcPct val="100000"/>
              </a:lnSpc>
              <a:spcBef>
                <a:spcPts val="390"/>
              </a:spcBef>
            </a:pPr>
            <a:r>
              <a:rPr sz="1800" spc="-5" dirty="0">
                <a:latin typeface="Consolas"/>
                <a:cs typeface="Consolas"/>
              </a:rPr>
              <a:t>--no-output</a:t>
            </a:r>
            <a:endParaRPr sz="1800" dirty="0">
              <a:latin typeface="Consolas"/>
              <a:cs typeface="Consolas"/>
            </a:endParaRPr>
          </a:p>
        </p:txBody>
      </p:sp>
      <p:sp>
        <p:nvSpPr>
          <p:cNvPr id="6" name="object 6"/>
          <p:cNvSpPr txBox="1"/>
          <p:nvPr/>
        </p:nvSpPr>
        <p:spPr>
          <a:xfrm>
            <a:off x="4499524" y="2005026"/>
            <a:ext cx="3536315" cy="673100"/>
          </a:xfrm>
          <a:prstGeom prst="rect">
            <a:avLst/>
          </a:prstGeom>
        </p:spPr>
        <p:txBody>
          <a:bodyPr vert="horz" wrap="square" lIns="0" tIns="62229" rIns="0" bIns="0" rtlCol="0">
            <a:spAutoFit/>
          </a:bodyPr>
          <a:lstStyle/>
          <a:p>
            <a:pPr marL="12700">
              <a:lnSpc>
                <a:spcPct val="100000"/>
              </a:lnSpc>
              <a:spcBef>
                <a:spcPts val="489"/>
              </a:spcBef>
            </a:pPr>
            <a:r>
              <a:rPr sz="1800" dirty="0">
                <a:latin typeface="Consolas"/>
                <a:cs typeface="Consolas"/>
              </a:rPr>
              <a:t>#</a:t>
            </a:r>
            <a:r>
              <a:rPr sz="1800" spc="-45" dirty="0">
                <a:latin typeface="Consolas"/>
                <a:cs typeface="Consolas"/>
              </a:rPr>
              <a:t> </a:t>
            </a:r>
            <a:r>
              <a:rPr sz="1800" spc="-5" dirty="0">
                <a:latin typeface="Consolas"/>
                <a:cs typeface="Consolas"/>
              </a:rPr>
              <a:t>HDFS</a:t>
            </a:r>
            <a:r>
              <a:rPr sz="1800" spc="-40" dirty="0">
                <a:latin typeface="Consolas"/>
                <a:cs typeface="Consolas"/>
              </a:rPr>
              <a:t> </a:t>
            </a:r>
            <a:r>
              <a:rPr sz="1800" spc="-5" dirty="0">
                <a:latin typeface="Consolas"/>
                <a:cs typeface="Consolas"/>
              </a:rPr>
              <a:t>directory</a:t>
            </a:r>
            <a:endParaRPr sz="1800" dirty="0">
              <a:latin typeface="Consolas"/>
              <a:cs typeface="Consolas"/>
            </a:endParaRPr>
          </a:p>
          <a:p>
            <a:pPr marL="12700">
              <a:lnSpc>
                <a:spcPct val="100000"/>
              </a:lnSpc>
              <a:spcBef>
                <a:spcPts val="390"/>
              </a:spcBef>
            </a:pPr>
            <a:r>
              <a:rPr sz="1800" dirty="0">
                <a:latin typeface="Consolas"/>
                <a:cs typeface="Consolas"/>
              </a:rPr>
              <a:t>#</a:t>
            </a:r>
            <a:r>
              <a:rPr sz="1800" spc="-30" dirty="0">
                <a:latin typeface="Consolas"/>
                <a:cs typeface="Consolas"/>
              </a:rPr>
              <a:t> </a:t>
            </a:r>
            <a:r>
              <a:rPr sz="1800" spc="-5" dirty="0">
                <a:latin typeface="Consolas"/>
                <a:cs typeface="Consolas"/>
              </a:rPr>
              <a:t>Suppress</a:t>
            </a:r>
            <a:r>
              <a:rPr sz="1800" spc="-25" dirty="0">
                <a:latin typeface="Consolas"/>
                <a:cs typeface="Consolas"/>
              </a:rPr>
              <a:t> </a:t>
            </a:r>
            <a:r>
              <a:rPr sz="1800" spc="-5" dirty="0">
                <a:latin typeface="Consolas"/>
                <a:cs typeface="Consolas"/>
              </a:rPr>
              <a:t>output</a:t>
            </a:r>
            <a:r>
              <a:rPr sz="1800" spc="-25" dirty="0">
                <a:latin typeface="Consolas"/>
                <a:cs typeface="Consolas"/>
              </a:rPr>
              <a:t> </a:t>
            </a:r>
            <a:r>
              <a:rPr sz="1800" spc="-5" dirty="0">
                <a:latin typeface="Consolas"/>
                <a:cs typeface="Consolas"/>
              </a:rPr>
              <a:t>via</a:t>
            </a:r>
            <a:r>
              <a:rPr sz="1800" spc="-25" dirty="0">
                <a:latin typeface="Consolas"/>
                <a:cs typeface="Consolas"/>
              </a:rPr>
              <a:t> </a:t>
            </a:r>
            <a:r>
              <a:rPr sz="1800" spc="-5" dirty="0">
                <a:latin typeface="Consolas"/>
                <a:cs typeface="Consolas"/>
              </a:rPr>
              <a:t>STDOUT</a:t>
            </a:r>
            <a:endParaRPr sz="1800" dirty="0">
              <a:latin typeface="Consolas"/>
              <a:cs typeface="Consolas"/>
            </a:endParaRPr>
          </a:p>
        </p:txBody>
      </p:sp>
      <p:sp>
        <p:nvSpPr>
          <p:cNvPr id="7" name="object 7"/>
          <p:cNvSpPr txBox="1"/>
          <p:nvPr/>
        </p:nvSpPr>
        <p:spPr>
          <a:xfrm>
            <a:off x="1299125" y="2702256"/>
            <a:ext cx="6773545" cy="299720"/>
          </a:xfrm>
          <a:prstGeom prst="rect">
            <a:avLst/>
          </a:prstGeom>
        </p:spPr>
        <p:txBody>
          <a:bodyPr vert="horz" wrap="square" lIns="0" tIns="12700" rIns="0" bIns="0" rtlCol="0">
            <a:spAutoFit/>
          </a:bodyPr>
          <a:lstStyle/>
          <a:p>
            <a:pPr marL="12700">
              <a:lnSpc>
                <a:spcPct val="100000"/>
              </a:lnSpc>
              <a:spcBef>
                <a:spcPts val="100"/>
              </a:spcBef>
              <a:tabLst>
                <a:tab pos="4126865" algn="l"/>
              </a:tabLst>
            </a:pPr>
            <a:r>
              <a:rPr sz="1800" spc="-5" dirty="0">
                <a:latin typeface="Consolas"/>
                <a:cs typeface="Consolas"/>
              </a:rPr>
              <a:t>hdfs:///data/my_cool_dataset	</a:t>
            </a:r>
            <a:r>
              <a:rPr sz="1800" dirty="0">
                <a:latin typeface="Consolas"/>
                <a:cs typeface="Consolas"/>
              </a:rPr>
              <a:t>#</a:t>
            </a:r>
            <a:r>
              <a:rPr sz="1800" spc="-30" dirty="0">
                <a:latin typeface="Consolas"/>
                <a:cs typeface="Consolas"/>
              </a:rPr>
              <a:t> </a:t>
            </a:r>
            <a:r>
              <a:rPr sz="1800" spc="-5" dirty="0">
                <a:latin typeface="Consolas"/>
                <a:cs typeface="Consolas"/>
              </a:rPr>
              <a:t>HDFS</a:t>
            </a:r>
            <a:r>
              <a:rPr sz="1800" spc="-25" dirty="0">
                <a:latin typeface="Consolas"/>
                <a:cs typeface="Consolas"/>
              </a:rPr>
              <a:t> </a:t>
            </a:r>
            <a:r>
              <a:rPr sz="1800" spc="-5" dirty="0">
                <a:latin typeface="Consolas"/>
                <a:cs typeface="Consolas"/>
              </a:rPr>
              <a:t>path</a:t>
            </a:r>
            <a:r>
              <a:rPr sz="1800" spc="-25" dirty="0">
                <a:latin typeface="Consolas"/>
                <a:cs typeface="Consolas"/>
              </a:rPr>
              <a:t> </a:t>
            </a:r>
            <a:r>
              <a:rPr sz="1800" spc="-5" dirty="0">
                <a:latin typeface="Consolas"/>
                <a:cs typeface="Consolas"/>
              </a:rPr>
              <a:t>for</a:t>
            </a:r>
            <a:r>
              <a:rPr sz="1800" spc="-25" dirty="0">
                <a:latin typeface="Consolas"/>
                <a:cs typeface="Consolas"/>
              </a:rPr>
              <a:t> </a:t>
            </a:r>
            <a:r>
              <a:rPr sz="1800" spc="-5" dirty="0">
                <a:latin typeface="Consolas"/>
                <a:cs typeface="Consolas"/>
              </a:rPr>
              <a:t>input</a:t>
            </a:r>
            <a:endParaRPr sz="1800">
              <a:latin typeface="Consolas"/>
              <a:cs typeface="Consola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7126"/>
            <a:ext cx="2043340" cy="299888"/>
          </a:xfrm>
          <a:prstGeom prst="rect">
            <a:avLst/>
          </a:prstGeom>
        </p:spPr>
      </p:pic>
      <p:pic>
        <p:nvPicPr>
          <p:cNvPr id="3" name="object 3"/>
          <p:cNvPicPr/>
          <p:nvPr/>
        </p:nvPicPr>
        <p:blipFill>
          <a:blip r:embed="rId3" cstate="print"/>
          <a:stretch>
            <a:fillRect/>
          </a:stretch>
        </p:blipFill>
        <p:spPr>
          <a:xfrm>
            <a:off x="857899" y="1302874"/>
            <a:ext cx="3759178" cy="199578"/>
          </a:xfrm>
          <a:prstGeom prst="rect">
            <a:avLst/>
          </a:prstGeom>
        </p:spPr>
      </p:pic>
      <p:pic>
        <p:nvPicPr>
          <p:cNvPr id="4" name="object 4"/>
          <p:cNvPicPr/>
          <p:nvPr/>
        </p:nvPicPr>
        <p:blipFill>
          <a:blip r:embed="rId4" cstate="print"/>
          <a:stretch>
            <a:fillRect/>
          </a:stretch>
        </p:blipFill>
        <p:spPr>
          <a:xfrm>
            <a:off x="1321052" y="1600578"/>
            <a:ext cx="4345998" cy="158055"/>
          </a:xfrm>
          <a:prstGeom prst="rect">
            <a:avLst/>
          </a:prstGeom>
        </p:spPr>
      </p:pic>
      <p:pic>
        <p:nvPicPr>
          <p:cNvPr id="5" name="object 5"/>
          <p:cNvPicPr/>
          <p:nvPr/>
        </p:nvPicPr>
        <p:blipFill>
          <a:blip r:embed="rId5" cstate="print"/>
          <a:stretch>
            <a:fillRect/>
          </a:stretch>
        </p:blipFill>
        <p:spPr>
          <a:xfrm>
            <a:off x="872484" y="2112350"/>
            <a:ext cx="2181945" cy="197048"/>
          </a:xfrm>
          <a:prstGeom prst="rect">
            <a:avLst/>
          </a:prstGeom>
        </p:spPr>
      </p:pic>
      <p:sp>
        <p:nvSpPr>
          <p:cNvPr id="6" name="object 6"/>
          <p:cNvSpPr txBox="1"/>
          <p:nvPr/>
        </p:nvSpPr>
        <p:spPr>
          <a:xfrm>
            <a:off x="475249" y="1162308"/>
            <a:ext cx="621030" cy="1914525"/>
          </a:xfrm>
          <a:prstGeom prst="rect">
            <a:avLst/>
          </a:prstGeom>
        </p:spPr>
        <p:txBody>
          <a:bodyPr vert="horz" wrap="square" lIns="0" tIns="66675" rIns="0" bIns="0" rtlCol="0">
            <a:spAutoFit/>
          </a:bodyPr>
          <a:lstStyle/>
          <a:p>
            <a:pPr marL="12700">
              <a:lnSpc>
                <a:spcPct val="100000"/>
              </a:lnSpc>
              <a:spcBef>
                <a:spcPts val="525"/>
              </a:spcBef>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a:p>
            <a:pPr>
              <a:lnSpc>
                <a:spcPct val="100000"/>
              </a:lnSpc>
              <a:spcBef>
                <a:spcPts val="20"/>
              </a:spcBef>
            </a:pPr>
            <a:endParaRPr sz="1900">
              <a:latin typeface="Arial MT"/>
              <a:cs typeface="Arial MT"/>
            </a:endParaRPr>
          </a:p>
          <a:p>
            <a:pPr marL="12700">
              <a:lnSpc>
                <a:spcPct val="100000"/>
              </a:lnSpc>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p:txBody>
      </p:sp>
      <p:pic>
        <p:nvPicPr>
          <p:cNvPr id="7" name="object 7"/>
          <p:cNvPicPr/>
          <p:nvPr/>
        </p:nvPicPr>
        <p:blipFill>
          <a:blip r:embed="rId6" cstate="print"/>
          <a:stretch>
            <a:fillRect/>
          </a:stretch>
        </p:blipFill>
        <p:spPr>
          <a:xfrm>
            <a:off x="1325963" y="2410352"/>
            <a:ext cx="2296408" cy="157906"/>
          </a:xfrm>
          <a:prstGeom prst="rect">
            <a:avLst/>
          </a:prstGeom>
        </p:spPr>
      </p:pic>
      <p:pic>
        <p:nvPicPr>
          <p:cNvPr id="8" name="object 8"/>
          <p:cNvPicPr/>
          <p:nvPr/>
        </p:nvPicPr>
        <p:blipFill>
          <a:blip r:embed="rId7" cstate="print"/>
          <a:stretch>
            <a:fillRect/>
          </a:stretch>
        </p:blipFill>
        <p:spPr>
          <a:xfrm>
            <a:off x="1321052" y="2657853"/>
            <a:ext cx="4242052" cy="158055"/>
          </a:xfrm>
          <a:prstGeom prst="rect">
            <a:avLst/>
          </a:prstGeom>
        </p:spPr>
      </p:pic>
      <p:pic>
        <p:nvPicPr>
          <p:cNvPr id="9" name="object 9"/>
          <p:cNvPicPr/>
          <p:nvPr/>
        </p:nvPicPr>
        <p:blipFill>
          <a:blip r:embed="rId8" cstate="print"/>
          <a:stretch>
            <a:fillRect/>
          </a:stretch>
        </p:blipFill>
        <p:spPr>
          <a:xfrm>
            <a:off x="1325963" y="2903866"/>
            <a:ext cx="4689981" cy="15969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5433" y="633108"/>
            <a:ext cx="2479882" cy="243185"/>
          </a:xfrm>
          <a:prstGeom prst="rect">
            <a:avLst/>
          </a:prstGeom>
        </p:spPr>
      </p:pic>
      <p:pic>
        <p:nvPicPr>
          <p:cNvPr id="3" name="object 3"/>
          <p:cNvPicPr/>
          <p:nvPr/>
        </p:nvPicPr>
        <p:blipFill>
          <a:blip r:embed="rId3" cstate="print"/>
          <a:stretch>
            <a:fillRect/>
          </a:stretch>
        </p:blipFill>
        <p:spPr>
          <a:xfrm>
            <a:off x="872484" y="1302874"/>
            <a:ext cx="5445004" cy="199578"/>
          </a:xfrm>
          <a:prstGeom prst="rect">
            <a:avLst/>
          </a:prstGeom>
        </p:spPr>
      </p:pic>
      <p:pic>
        <p:nvPicPr>
          <p:cNvPr id="4" name="object 4"/>
          <p:cNvPicPr/>
          <p:nvPr/>
        </p:nvPicPr>
        <p:blipFill>
          <a:blip r:embed="rId4" cstate="print"/>
          <a:stretch>
            <a:fillRect/>
          </a:stretch>
        </p:blipFill>
        <p:spPr>
          <a:xfrm>
            <a:off x="1325963" y="1598941"/>
            <a:ext cx="4503645" cy="159692"/>
          </a:xfrm>
          <a:prstGeom prst="rect">
            <a:avLst/>
          </a:prstGeom>
        </p:spPr>
      </p:pic>
      <p:pic>
        <p:nvPicPr>
          <p:cNvPr id="5" name="object 5"/>
          <p:cNvPicPr/>
          <p:nvPr/>
        </p:nvPicPr>
        <p:blipFill>
          <a:blip r:embed="rId5" cstate="print"/>
          <a:stretch>
            <a:fillRect/>
          </a:stretch>
        </p:blipFill>
        <p:spPr>
          <a:xfrm>
            <a:off x="866977" y="2110267"/>
            <a:ext cx="4056015" cy="201810"/>
          </a:xfrm>
          <a:prstGeom prst="rect">
            <a:avLst/>
          </a:prstGeom>
        </p:spPr>
      </p:pic>
      <p:pic>
        <p:nvPicPr>
          <p:cNvPr id="6" name="object 6"/>
          <p:cNvPicPr/>
          <p:nvPr/>
        </p:nvPicPr>
        <p:blipFill>
          <a:blip r:embed="rId6" cstate="print"/>
          <a:stretch>
            <a:fillRect/>
          </a:stretch>
        </p:blipFill>
        <p:spPr>
          <a:xfrm>
            <a:off x="1317629" y="2410352"/>
            <a:ext cx="3747201" cy="157906"/>
          </a:xfrm>
          <a:prstGeom prst="rect">
            <a:avLst/>
          </a:prstGeom>
        </p:spPr>
      </p:pic>
      <p:pic>
        <p:nvPicPr>
          <p:cNvPr id="7" name="object 7"/>
          <p:cNvPicPr/>
          <p:nvPr/>
        </p:nvPicPr>
        <p:blipFill>
          <a:blip r:embed="rId7" cstate="print"/>
          <a:stretch>
            <a:fillRect/>
          </a:stretch>
        </p:blipFill>
        <p:spPr>
          <a:xfrm>
            <a:off x="1321052" y="2656514"/>
            <a:ext cx="4797349" cy="159990"/>
          </a:xfrm>
          <a:prstGeom prst="rect">
            <a:avLst/>
          </a:prstGeom>
        </p:spPr>
      </p:pic>
      <p:pic>
        <p:nvPicPr>
          <p:cNvPr id="8" name="object 8"/>
          <p:cNvPicPr/>
          <p:nvPr/>
        </p:nvPicPr>
        <p:blipFill>
          <a:blip r:embed="rId8" cstate="print"/>
          <a:stretch>
            <a:fillRect/>
          </a:stretch>
        </p:blipFill>
        <p:spPr>
          <a:xfrm>
            <a:off x="1321052" y="2905503"/>
            <a:ext cx="4676276" cy="158055"/>
          </a:xfrm>
          <a:prstGeom prst="rect">
            <a:avLst/>
          </a:prstGeom>
        </p:spPr>
      </p:pic>
      <p:pic>
        <p:nvPicPr>
          <p:cNvPr id="9" name="object 9"/>
          <p:cNvPicPr/>
          <p:nvPr/>
        </p:nvPicPr>
        <p:blipFill>
          <a:blip r:embed="rId9" cstate="print"/>
          <a:stretch>
            <a:fillRect/>
          </a:stretch>
        </p:blipFill>
        <p:spPr>
          <a:xfrm>
            <a:off x="866977" y="3417424"/>
            <a:ext cx="4806049" cy="199578"/>
          </a:xfrm>
          <a:prstGeom prst="rect">
            <a:avLst/>
          </a:prstGeom>
        </p:spPr>
      </p:pic>
      <p:sp>
        <p:nvSpPr>
          <p:cNvPr id="10" name="object 10"/>
          <p:cNvSpPr txBox="1"/>
          <p:nvPr/>
        </p:nvSpPr>
        <p:spPr>
          <a:xfrm>
            <a:off x="475249" y="1162308"/>
            <a:ext cx="621030" cy="3219450"/>
          </a:xfrm>
          <a:prstGeom prst="rect">
            <a:avLst/>
          </a:prstGeom>
        </p:spPr>
        <p:txBody>
          <a:bodyPr vert="horz" wrap="square" lIns="0" tIns="66675" rIns="0" bIns="0" rtlCol="0">
            <a:spAutoFit/>
          </a:bodyPr>
          <a:lstStyle/>
          <a:p>
            <a:pPr marL="12700">
              <a:lnSpc>
                <a:spcPct val="100000"/>
              </a:lnSpc>
              <a:spcBef>
                <a:spcPts val="525"/>
              </a:spcBef>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a:p>
            <a:pPr>
              <a:lnSpc>
                <a:spcPct val="100000"/>
              </a:lnSpc>
              <a:spcBef>
                <a:spcPts val="20"/>
              </a:spcBef>
            </a:pPr>
            <a:endParaRPr sz="1900">
              <a:latin typeface="Arial MT"/>
              <a:cs typeface="Arial MT"/>
            </a:endParaRPr>
          </a:p>
          <a:p>
            <a:pPr marL="12700">
              <a:lnSpc>
                <a:spcPct val="100000"/>
              </a:lnSpc>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a:p>
            <a:pPr>
              <a:lnSpc>
                <a:spcPct val="100000"/>
              </a:lnSpc>
              <a:spcBef>
                <a:spcPts val="20"/>
              </a:spcBef>
            </a:pPr>
            <a:endParaRPr sz="1900">
              <a:latin typeface="Arial MT"/>
              <a:cs typeface="Arial MT"/>
            </a:endParaRPr>
          </a:p>
          <a:p>
            <a:pPr marL="12700">
              <a:lnSpc>
                <a:spcPct val="100000"/>
              </a:lnSpc>
            </a:pPr>
            <a:r>
              <a:rPr sz="1800" spc="-715" dirty="0">
                <a:solidFill>
                  <a:srgbClr val="616161"/>
                </a:solidFill>
                <a:latin typeface="Arial MT"/>
                <a:cs typeface="Arial MT"/>
              </a:rPr>
              <a:t>●</a:t>
            </a:r>
            <a:endParaRPr sz="1800">
              <a:latin typeface="Arial MT"/>
              <a:cs typeface="Arial MT"/>
            </a:endParaRPr>
          </a:p>
          <a:p>
            <a:pPr marR="5080" algn="r">
              <a:lnSpc>
                <a:spcPct val="100000"/>
              </a:lnSpc>
              <a:spcBef>
                <a:spcPts val="33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a:p>
            <a:pPr marR="5080" algn="r">
              <a:lnSpc>
                <a:spcPct val="100000"/>
              </a:lnSpc>
              <a:spcBef>
                <a:spcPts val="270"/>
              </a:spcBef>
            </a:pPr>
            <a:r>
              <a:rPr sz="1400" spc="-555" dirty="0">
                <a:solidFill>
                  <a:srgbClr val="616161"/>
                </a:solidFill>
                <a:latin typeface="Arial MT"/>
                <a:cs typeface="Arial MT"/>
              </a:rPr>
              <a:t>○</a:t>
            </a:r>
            <a:endParaRPr sz="1400">
              <a:latin typeface="Arial MT"/>
              <a:cs typeface="Arial MT"/>
            </a:endParaRPr>
          </a:p>
        </p:txBody>
      </p:sp>
      <p:pic>
        <p:nvPicPr>
          <p:cNvPr id="11" name="object 11"/>
          <p:cNvPicPr/>
          <p:nvPr/>
        </p:nvPicPr>
        <p:blipFill>
          <a:blip r:embed="rId10" cstate="print"/>
          <a:stretch>
            <a:fillRect/>
          </a:stretch>
        </p:blipFill>
        <p:spPr>
          <a:xfrm>
            <a:off x="1317629" y="3717063"/>
            <a:ext cx="3284468" cy="156120"/>
          </a:xfrm>
          <a:prstGeom prst="rect">
            <a:avLst/>
          </a:prstGeom>
        </p:spPr>
      </p:pic>
      <p:pic>
        <p:nvPicPr>
          <p:cNvPr id="12" name="object 12"/>
          <p:cNvPicPr/>
          <p:nvPr/>
        </p:nvPicPr>
        <p:blipFill>
          <a:blip r:embed="rId11" cstate="print"/>
          <a:stretch>
            <a:fillRect/>
          </a:stretch>
        </p:blipFill>
        <p:spPr>
          <a:xfrm>
            <a:off x="1325963" y="3962927"/>
            <a:ext cx="2078925" cy="157906"/>
          </a:xfrm>
          <a:prstGeom prst="rect">
            <a:avLst/>
          </a:prstGeom>
        </p:spPr>
      </p:pic>
      <p:sp>
        <p:nvSpPr>
          <p:cNvPr id="13" name="object 13"/>
          <p:cNvSpPr/>
          <p:nvPr/>
        </p:nvSpPr>
        <p:spPr>
          <a:xfrm>
            <a:off x="3460412" y="3964713"/>
            <a:ext cx="598170" cy="156210"/>
          </a:xfrm>
          <a:custGeom>
            <a:avLst/>
            <a:gdLst/>
            <a:ahLst/>
            <a:cxnLst/>
            <a:rect l="l" t="t" r="r" b="b"/>
            <a:pathLst>
              <a:path w="598170" h="156210">
                <a:moveTo>
                  <a:pt x="33783" y="122932"/>
                </a:moveTo>
                <a:lnTo>
                  <a:pt x="576" y="94877"/>
                </a:lnTo>
                <a:lnTo>
                  <a:pt x="0" y="86915"/>
                </a:lnTo>
                <a:lnTo>
                  <a:pt x="809" y="75679"/>
                </a:lnTo>
                <a:lnTo>
                  <a:pt x="19905" y="40230"/>
                </a:lnTo>
                <a:lnTo>
                  <a:pt x="45690" y="31105"/>
                </a:lnTo>
                <a:lnTo>
                  <a:pt x="52635" y="31105"/>
                </a:lnTo>
                <a:lnTo>
                  <a:pt x="58687" y="32543"/>
                </a:lnTo>
                <a:lnTo>
                  <a:pt x="63847" y="35421"/>
                </a:lnTo>
                <a:lnTo>
                  <a:pt x="69105" y="38298"/>
                </a:lnTo>
                <a:lnTo>
                  <a:pt x="73223" y="42168"/>
                </a:lnTo>
                <a:lnTo>
                  <a:pt x="73921" y="43309"/>
                </a:lnTo>
                <a:lnTo>
                  <a:pt x="47476" y="43309"/>
                </a:lnTo>
                <a:lnTo>
                  <a:pt x="40629" y="44081"/>
                </a:lnTo>
                <a:lnTo>
                  <a:pt x="14873" y="76395"/>
                </a:lnTo>
                <a:lnTo>
                  <a:pt x="14287" y="84385"/>
                </a:lnTo>
                <a:lnTo>
                  <a:pt x="14287" y="92521"/>
                </a:lnTo>
                <a:lnTo>
                  <a:pt x="16519" y="98970"/>
                </a:lnTo>
                <a:lnTo>
                  <a:pt x="20984" y="103733"/>
                </a:lnTo>
                <a:lnTo>
                  <a:pt x="25449" y="108396"/>
                </a:lnTo>
                <a:lnTo>
                  <a:pt x="31352" y="110728"/>
                </a:lnTo>
                <a:lnTo>
                  <a:pt x="60116" y="110728"/>
                </a:lnTo>
                <a:lnTo>
                  <a:pt x="56415" y="114644"/>
                </a:lnTo>
                <a:lnTo>
                  <a:pt x="49596" y="119248"/>
                </a:lnTo>
                <a:lnTo>
                  <a:pt x="42053" y="122011"/>
                </a:lnTo>
                <a:lnTo>
                  <a:pt x="33783" y="122932"/>
                </a:lnTo>
                <a:close/>
              </a:path>
              <a:path w="598170" h="156210">
                <a:moveTo>
                  <a:pt x="89687" y="47029"/>
                </a:moveTo>
                <a:lnTo>
                  <a:pt x="76200" y="47029"/>
                </a:lnTo>
                <a:lnTo>
                  <a:pt x="79176" y="33337"/>
                </a:lnTo>
                <a:lnTo>
                  <a:pt x="92719" y="33337"/>
                </a:lnTo>
                <a:lnTo>
                  <a:pt x="89687" y="47029"/>
                </a:lnTo>
                <a:close/>
              </a:path>
              <a:path w="598170" h="156210">
                <a:moveTo>
                  <a:pt x="60116" y="110728"/>
                </a:moveTo>
                <a:lnTo>
                  <a:pt x="44152" y="110728"/>
                </a:lnTo>
                <a:lnTo>
                  <a:pt x="49261" y="109289"/>
                </a:lnTo>
                <a:lnTo>
                  <a:pt x="58786" y="103534"/>
                </a:lnTo>
                <a:lnTo>
                  <a:pt x="62557" y="100012"/>
                </a:lnTo>
                <a:lnTo>
                  <a:pt x="65335" y="95845"/>
                </a:lnTo>
                <a:lnTo>
                  <a:pt x="73967" y="57298"/>
                </a:lnTo>
                <a:lnTo>
                  <a:pt x="71784" y="53429"/>
                </a:lnTo>
                <a:lnTo>
                  <a:pt x="68411" y="50155"/>
                </a:lnTo>
                <a:lnTo>
                  <a:pt x="63847" y="47476"/>
                </a:lnTo>
                <a:lnTo>
                  <a:pt x="59382" y="44698"/>
                </a:lnTo>
                <a:lnTo>
                  <a:pt x="53925" y="43309"/>
                </a:lnTo>
                <a:lnTo>
                  <a:pt x="73921" y="43309"/>
                </a:lnTo>
                <a:lnTo>
                  <a:pt x="76200" y="47029"/>
                </a:lnTo>
                <a:lnTo>
                  <a:pt x="89687" y="47029"/>
                </a:lnTo>
                <a:lnTo>
                  <a:pt x="76140" y="108198"/>
                </a:lnTo>
                <a:lnTo>
                  <a:pt x="62507" y="108198"/>
                </a:lnTo>
                <a:lnTo>
                  <a:pt x="60116" y="110728"/>
                </a:lnTo>
                <a:close/>
              </a:path>
              <a:path w="598170" h="156210">
                <a:moveTo>
                  <a:pt x="73372" y="120699"/>
                </a:moveTo>
                <a:lnTo>
                  <a:pt x="59828" y="120699"/>
                </a:lnTo>
                <a:lnTo>
                  <a:pt x="62507" y="108198"/>
                </a:lnTo>
                <a:lnTo>
                  <a:pt x="76140" y="108198"/>
                </a:lnTo>
                <a:lnTo>
                  <a:pt x="73372" y="120699"/>
                </a:lnTo>
                <a:close/>
              </a:path>
              <a:path w="598170" h="156210">
                <a:moveTo>
                  <a:pt x="141989" y="45987"/>
                </a:moveTo>
                <a:lnTo>
                  <a:pt x="128669" y="45987"/>
                </a:lnTo>
                <a:lnTo>
                  <a:pt x="136520" y="39476"/>
                </a:lnTo>
                <a:lnTo>
                  <a:pt x="144296" y="34825"/>
                </a:lnTo>
                <a:lnTo>
                  <a:pt x="151998" y="32035"/>
                </a:lnTo>
                <a:lnTo>
                  <a:pt x="159625" y="31105"/>
                </a:lnTo>
                <a:lnTo>
                  <a:pt x="167364" y="31105"/>
                </a:lnTo>
                <a:lnTo>
                  <a:pt x="173615" y="32940"/>
                </a:lnTo>
                <a:lnTo>
                  <a:pt x="178377" y="36611"/>
                </a:lnTo>
                <a:lnTo>
                  <a:pt x="183239" y="40282"/>
                </a:lnTo>
                <a:lnTo>
                  <a:pt x="184600" y="43309"/>
                </a:lnTo>
                <a:lnTo>
                  <a:pt x="154267" y="43309"/>
                </a:lnTo>
                <a:lnTo>
                  <a:pt x="147003" y="44164"/>
                </a:lnTo>
                <a:lnTo>
                  <a:pt x="141989" y="45987"/>
                </a:lnTo>
                <a:close/>
              </a:path>
              <a:path w="598170" h="156210">
                <a:moveTo>
                  <a:pt x="112298" y="120699"/>
                </a:moveTo>
                <a:lnTo>
                  <a:pt x="98754" y="120699"/>
                </a:lnTo>
                <a:lnTo>
                  <a:pt x="118102" y="33337"/>
                </a:lnTo>
                <a:lnTo>
                  <a:pt x="131645" y="33337"/>
                </a:lnTo>
                <a:lnTo>
                  <a:pt x="128669" y="45987"/>
                </a:lnTo>
                <a:lnTo>
                  <a:pt x="141989" y="45987"/>
                </a:lnTo>
                <a:lnTo>
                  <a:pt x="139943" y="46732"/>
                </a:lnTo>
                <a:lnTo>
                  <a:pt x="133087" y="51010"/>
                </a:lnTo>
                <a:lnTo>
                  <a:pt x="126436" y="57001"/>
                </a:lnTo>
                <a:lnTo>
                  <a:pt x="112298" y="120699"/>
                </a:lnTo>
                <a:close/>
              </a:path>
              <a:path w="598170" h="156210">
                <a:moveTo>
                  <a:pt x="219976" y="143470"/>
                </a:moveTo>
                <a:lnTo>
                  <a:pt x="200091" y="143470"/>
                </a:lnTo>
                <a:lnTo>
                  <a:pt x="202273" y="142875"/>
                </a:lnTo>
                <a:lnTo>
                  <a:pt x="206242" y="140493"/>
                </a:lnTo>
                <a:lnTo>
                  <a:pt x="208376" y="138211"/>
                </a:lnTo>
                <a:lnTo>
                  <a:pt x="210657" y="134838"/>
                </a:lnTo>
                <a:lnTo>
                  <a:pt x="219587" y="121294"/>
                </a:lnTo>
                <a:lnTo>
                  <a:pt x="202918" y="33337"/>
                </a:lnTo>
                <a:lnTo>
                  <a:pt x="217206" y="33337"/>
                </a:lnTo>
                <a:lnTo>
                  <a:pt x="230303" y="104923"/>
                </a:lnTo>
                <a:lnTo>
                  <a:pt x="244645" y="104923"/>
                </a:lnTo>
                <a:lnTo>
                  <a:pt x="223159" y="138410"/>
                </a:lnTo>
                <a:lnTo>
                  <a:pt x="219976" y="143470"/>
                </a:lnTo>
                <a:close/>
              </a:path>
              <a:path w="598170" h="156210">
                <a:moveTo>
                  <a:pt x="244645" y="104923"/>
                </a:moveTo>
                <a:lnTo>
                  <a:pt x="230303" y="104923"/>
                </a:lnTo>
                <a:lnTo>
                  <a:pt x="275249" y="33337"/>
                </a:lnTo>
                <a:lnTo>
                  <a:pt x="290578" y="33337"/>
                </a:lnTo>
                <a:lnTo>
                  <a:pt x="244645" y="104923"/>
                </a:lnTo>
                <a:close/>
              </a:path>
              <a:path w="598170" h="156210">
                <a:moveTo>
                  <a:pt x="171234" y="120699"/>
                </a:moveTo>
                <a:lnTo>
                  <a:pt x="157690" y="120699"/>
                </a:lnTo>
                <a:lnTo>
                  <a:pt x="171085" y="60424"/>
                </a:lnTo>
                <a:lnTo>
                  <a:pt x="171383" y="57298"/>
                </a:lnTo>
                <a:lnTo>
                  <a:pt x="171383" y="52238"/>
                </a:lnTo>
                <a:lnTo>
                  <a:pt x="169696" y="48666"/>
                </a:lnTo>
                <a:lnTo>
                  <a:pt x="166322" y="46583"/>
                </a:lnTo>
                <a:lnTo>
                  <a:pt x="162949" y="44400"/>
                </a:lnTo>
                <a:lnTo>
                  <a:pt x="158931" y="43309"/>
                </a:lnTo>
                <a:lnTo>
                  <a:pt x="184600" y="43309"/>
                </a:lnTo>
                <a:lnTo>
                  <a:pt x="185670" y="45690"/>
                </a:lnTo>
                <a:lnTo>
                  <a:pt x="185670" y="52834"/>
                </a:lnTo>
                <a:lnTo>
                  <a:pt x="184628" y="60126"/>
                </a:lnTo>
                <a:lnTo>
                  <a:pt x="171234" y="120699"/>
                </a:lnTo>
                <a:close/>
              </a:path>
              <a:path w="598170" h="156210">
                <a:moveTo>
                  <a:pt x="201678" y="156120"/>
                </a:moveTo>
                <a:lnTo>
                  <a:pt x="191756" y="156120"/>
                </a:lnTo>
                <a:lnTo>
                  <a:pt x="187936" y="155475"/>
                </a:lnTo>
                <a:lnTo>
                  <a:pt x="184464" y="154185"/>
                </a:lnTo>
                <a:lnTo>
                  <a:pt x="189226" y="141982"/>
                </a:lnTo>
                <a:lnTo>
                  <a:pt x="191409" y="142974"/>
                </a:lnTo>
                <a:lnTo>
                  <a:pt x="194237" y="143470"/>
                </a:lnTo>
                <a:lnTo>
                  <a:pt x="219976" y="143470"/>
                </a:lnTo>
                <a:lnTo>
                  <a:pt x="219289" y="144561"/>
                </a:lnTo>
                <a:lnTo>
                  <a:pt x="215221" y="149026"/>
                </a:lnTo>
                <a:lnTo>
                  <a:pt x="210955" y="151804"/>
                </a:lnTo>
                <a:lnTo>
                  <a:pt x="206689" y="154682"/>
                </a:lnTo>
                <a:lnTo>
                  <a:pt x="201678" y="156120"/>
                </a:lnTo>
                <a:close/>
              </a:path>
              <a:path w="598170" h="156210">
                <a:moveTo>
                  <a:pt x="343131" y="120699"/>
                </a:moveTo>
                <a:lnTo>
                  <a:pt x="329588" y="120699"/>
                </a:lnTo>
                <a:lnTo>
                  <a:pt x="356079" y="0"/>
                </a:lnTo>
                <a:lnTo>
                  <a:pt x="369622" y="0"/>
                </a:lnTo>
                <a:lnTo>
                  <a:pt x="343131" y="120699"/>
                </a:lnTo>
                <a:close/>
              </a:path>
              <a:path w="598170" h="156210">
                <a:moveTo>
                  <a:pt x="401717" y="20835"/>
                </a:moveTo>
                <a:lnTo>
                  <a:pt x="396955" y="20835"/>
                </a:lnTo>
                <a:lnTo>
                  <a:pt x="394970" y="20091"/>
                </a:lnTo>
                <a:lnTo>
                  <a:pt x="393383" y="18603"/>
                </a:lnTo>
                <a:lnTo>
                  <a:pt x="391796" y="17016"/>
                </a:lnTo>
                <a:lnTo>
                  <a:pt x="391002" y="15081"/>
                </a:lnTo>
                <a:lnTo>
                  <a:pt x="391002" y="9723"/>
                </a:lnTo>
                <a:lnTo>
                  <a:pt x="392093" y="7243"/>
                </a:lnTo>
                <a:lnTo>
                  <a:pt x="394276" y="5357"/>
                </a:lnTo>
                <a:lnTo>
                  <a:pt x="396558" y="3472"/>
                </a:lnTo>
                <a:lnTo>
                  <a:pt x="398939" y="2530"/>
                </a:lnTo>
                <a:lnTo>
                  <a:pt x="403801" y="2530"/>
                </a:lnTo>
                <a:lnTo>
                  <a:pt x="405736" y="3373"/>
                </a:lnTo>
                <a:lnTo>
                  <a:pt x="407224" y="5060"/>
                </a:lnTo>
                <a:lnTo>
                  <a:pt x="408811" y="6647"/>
                </a:lnTo>
                <a:lnTo>
                  <a:pt x="409605" y="8433"/>
                </a:lnTo>
                <a:lnTo>
                  <a:pt x="409605" y="13692"/>
                </a:lnTo>
                <a:lnTo>
                  <a:pt x="408464" y="16272"/>
                </a:lnTo>
                <a:lnTo>
                  <a:pt x="404000" y="19943"/>
                </a:lnTo>
                <a:lnTo>
                  <a:pt x="401717" y="20835"/>
                </a:lnTo>
                <a:close/>
              </a:path>
              <a:path w="598170" h="156210">
                <a:moveTo>
                  <a:pt x="452788" y="45987"/>
                </a:moveTo>
                <a:lnTo>
                  <a:pt x="439468" y="45987"/>
                </a:lnTo>
                <a:lnTo>
                  <a:pt x="447318" y="39476"/>
                </a:lnTo>
                <a:lnTo>
                  <a:pt x="455095" y="34825"/>
                </a:lnTo>
                <a:lnTo>
                  <a:pt x="462796" y="32035"/>
                </a:lnTo>
                <a:lnTo>
                  <a:pt x="470424" y="31105"/>
                </a:lnTo>
                <a:lnTo>
                  <a:pt x="478163" y="31105"/>
                </a:lnTo>
                <a:lnTo>
                  <a:pt x="484414" y="32940"/>
                </a:lnTo>
                <a:lnTo>
                  <a:pt x="489176" y="36611"/>
                </a:lnTo>
                <a:lnTo>
                  <a:pt x="494038" y="40282"/>
                </a:lnTo>
                <a:lnTo>
                  <a:pt x="495398" y="43309"/>
                </a:lnTo>
                <a:lnTo>
                  <a:pt x="465066" y="43309"/>
                </a:lnTo>
                <a:lnTo>
                  <a:pt x="457801" y="44164"/>
                </a:lnTo>
                <a:lnTo>
                  <a:pt x="452788" y="45987"/>
                </a:lnTo>
                <a:close/>
              </a:path>
              <a:path w="598170" h="156210">
                <a:moveTo>
                  <a:pt x="383114" y="120699"/>
                </a:moveTo>
                <a:lnTo>
                  <a:pt x="369570" y="120699"/>
                </a:lnTo>
                <a:lnTo>
                  <a:pt x="388918" y="33337"/>
                </a:lnTo>
                <a:lnTo>
                  <a:pt x="402461" y="33337"/>
                </a:lnTo>
                <a:lnTo>
                  <a:pt x="383114" y="120699"/>
                </a:lnTo>
                <a:close/>
              </a:path>
              <a:path w="598170" h="156210">
                <a:moveTo>
                  <a:pt x="423096" y="120699"/>
                </a:moveTo>
                <a:lnTo>
                  <a:pt x="409553" y="120699"/>
                </a:lnTo>
                <a:lnTo>
                  <a:pt x="428901" y="33337"/>
                </a:lnTo>
                <a:lnTo>
                  <a:pt x="442444" y="33337"/>
                </a:lnTo>
                <a:lnTo>
                  <a:pt x="439468" y="45987"/>
                </a:lnTo>
                <a:lnTo>
                  <a:pt x="452788" y="45987"/>
                </a:lnTo>
                <a:lnTo>
                  <a:pt x="450741" y="46732"/>
                </a:lnTo>
                <a:lnTo>
                  <a:pt x="443886" y="51010"/>
                </a:lnTo>
                <a:lnTo>
                  <a:pt x="437235" y="57001"/>
                </a:lnTo>
                <a:lnTo>
                  <a:pt x="423096" y="120699"/>
                </a:lnTo>
                <a:close/>
              </a:path>
              <a:path w="598170" h="156210">
                <a:moveTo>
                  <a:pt x="482032" y="120699"/>
                </a:moveTo>
                <a:lnTo>
                  <a:pt x="468489" y="120699"/>
                </a:lnTo>
                <a:lnTo>
                  <a:pt x="481884" y="60424"/>
                </a:lnTo>
                <a:lnTo>
                  <a:pt x="482181" y="57298"/>
                </a:lnTo>
                <a:lnTo>
                  <a:pt x="482181" y="52238"/>
                </a:lnTo>
                <a:lnTo>
                  <a:pt x="480495" y="48666"/>
                </a:lnTo>
                <a:lnTo>
                  <a:pt x="477121" y="46583"/>
                </a:lnTo>
                <a:lnTo>
                  <a:pt x="473748" y="44400"/>
                </a:lnTo>
                <a:lnTo>
                  <a:pt x="469729" y="43309"/>
                </a:lnTo>
                <a:lnTo>
                  <a:pt x="495398" y="43309"/>
                </a:lnTo>
                <a:lnTo>
                  <a:pt x="496469" y="45690"/>
                </a:lnTo>
                <a:lnTo>
                  <a:pt x="496469" y="52834"/>
                </a:lnTo>
                <a:lnTo>
                  <a:pt x="495427" y="60126"/>
                </a:lnTo>
                <a:lnTo>
                  <a:pt x="482032" y="120699"/>
                </a:lnTo>
                <a:close/>
              </a:path>
              <a:path w="598170" h="156210">
                <a:moveTo>
                  <a:pt x="559259" y="122932"/>
                </a:moveTo>
                <a:lnTo>
                  <a:pt x="553603" y="122932"/>
                </a:lnTo>
                <a:lnTo>
                  <a:pt x="544283" y="122280"/>
                </a:lnTo>
                <a:lnTo>
                  <a:pt x="511606" y="92617"/>
                </a:lnTo>
                <a:lnTo>
                  <a:pt x="510889" y="84087"/>
                </a:lnTo>
                <a:lnTo>
                  <a:pt x="511782" y="73484"/>
                </a:lnTo>
                <a:lnTo>
                  <a:pt x="532767" y="39811"/>
                </a:lnTo>
                <a:lnTo>
                  <a:pt x="560003" y="31105"/>
                </a:lnTo>
                <a:lnTo>
                  <a:pt x="568132" y="31765"/>
                </a:lnTo>
                <a:lnTo>
                  <a:pt x="575406" y="33746"/>
                </a:lnTo>
                <a:lnTo>
                  <a:pt x="581825" y="37048"/>
                </a:lnTo>
                <a:lnTo>
                  <a:pt x="587387" y="41671"/>
                </a:lnTo>
                <a:lnTo>
                  <a:pt x="587862" y="42267"/>
                </a:lnTo>
                <a:lnTo>
                  <a:pt x="551172" y="42267"/>
                </a:lnTo>
                <a:lnTo>
                  <a:pt x="544227" y="45045"/>
                </a:lnTo>
                <a:lnTo>
                  <a:pt x="531824" y="56058"/>
                </a:lnTo>
                <a:lnTo>
                  <a:pt x="527955" y="63003"/>
                </a:lnTo>
                <a:lnTo>
                  <a:pt x="526368" y="71437"/>
                </a:lnTo>
                <a:lnTo>
                  <a:pt x="597656" y="71437"/>
                </a:lnTo>
                <a:lnTo>
                  <a:pt x="597656" y="72131"/>
                </a:lnTo>
                <a:lnTo>
                  <a:pt x="597210" y="76150"/>
                </a:lnTo>
                <a:lnTo>
                  <a:pt x="596317" y="81409"/>
                </a:lnTo>
                <a:lnTo>
                  <a:pt x="524879" y="81409"/>
                </a:lnTo>
                <a:lnTo>
                  <a:pt x="524784" y="84087"/>
                </a:lnTo>
                <a:lnTo>
                  <a:pt x="524730" y="93017"/>
                </a:lnTo>
                <a:lnTo>
                  <a:pt x="527459" y="99218"/>
                </a:lnTo>
                <a:lnTo>
                  <a:pt x="538373" y="109140"/>
                </a:lnTo>
                <a:lnTo>
                  <a:pt x="545566" y="111621"/>
                </a:lnTo>
                <a:lnTo>
                  <a:pt x="583688" y="111621"/>
                </a:lnTo>
                <a:lnTo>
                  <a:pt x="584113" y="112514"/>
                </a:lnTo>
                <a:lnTo>
                  <a:pt x="580243" y="115689"/>
                </a:lnTo>
                <a:lnTo>
                  <a:pt x="575580" y="118219"/>
                </a:lnTo>
                <a:lnTo>
                  <a:pt x="564765" y="121989"/>
                </a:lnTo>
                <a:lnTo>
                  <a:pt x="559259" y="122932"/>
                </a:lnTo>
                <a:close/>
              </a:path>
              <a:path w="598170" h="156210">
                <a:moveTo>
                  <a:pt x="597656" y="71437"/>
                </a:moveTo>
                <a:lnTo>
                  <a:pt x="585006" y="71437"/>
                </a:lnTo>
                <a:lnTo>
                  <a:pt x="585452" y="68014"/>
                </a:lnTo>
                <a:lnTo>
                  <a:pt x="585452" y="60771"/>
                </a:lnTo>
                <a:lnTo>
                  <a:pt x="583170" y="54669"/>
                </a:lnTo>
                <a:lnTo>
                  <a:pt x="574042" y="44747"/>
                </a:lnTo>
                <a:lnTo>
                  <a:pt x="567444" y="42267"/>
                </a:lnTo>
                <a:lnTo>
                  <a:pt x="587862" y="42267"/>
                </a:lnTo>
                <a:lnTo>
                  <a:pt x="591880" y="47308"/>
                </a:lnTo>
                <a:lnTo>
                  <a:pt x="595089" y="53801"/>
                </a:lnTo>
                <a:lnTo>
                  <a:pt x="597014" y="61149"/>
                </a:lnTo>
                <a:lnTo>
                  <a:pt x="597551" y="68014"/>
                </a:lnTo>
                <a:lnTo>
                  <a:pt x="597656" y="71437"/>
                </a:lnTo>
                <a:close/>
              </a:path>
              <a:path w="598170" h="156210">
                <a:moveTo>
                  <a:pt x="583688" y="111621"/>
                </a:moveTo>
                <a:lnTo>
                  <a:pt x="554496" y="111621"/>
                </a:lnTo>
                <a:lnTo>
                  <a:pt x="561482" y="111090"/>
                </a:lnTo>
                <a:lnTo>
                  <a:pt x="568002" y="109500"/>
                </a:lnTo>
                <a:lnTo>
                  <a:pt x="574086" y="106830"/>
                </a:lnTo>
                <a:lnTo>
                  <a:pt x="579648" y="103137"/>
                </a:lnTo>
                <a:lnTo>
                  <a:pt x="583688" y="111621"/>
                </a:lnTo>
                <a:close/>
              </a:path>
            </a:pathLst>
          </a:custGeom>
          <a:solidFill>
            <a:srgbClr val="616161"/>
          </a:solidFill>
        </p:spPr>
        <p:txBody>
          <a:bodyPr wrap="square" lIns="0" tIns="0" rIns="0" bIns="0" rtlCol="0"/>
          <a:lstStyle/>
          <a:p>
            <a:endParaRPr/>
          </a:p>
        </p:txBody>
      </p:sp>
      <p:pic>
        <p:nvPicPr>
          <p:cNvPr id="14" name="object 14"/>
          <p:cNvPicPr/>
          <p:nvPr/>
        </p:nvPicPr>
        <p:blipFill>
          <a:blip r:embed="rId12" cstate="print"/>
          <a:stretch>
            <a:fillRect/>
          </a:stretch>
        </p:blipFill>
        <p:spPr>
          <a:xfrm>
            <a:off x="4118385" y="3962927"/>
            <a:ext cx="2826144" cy="157906"/>
          </a:xfrm>
          <a:prstGeom prst="rect">
            <a:avLst/>
          </a:prstGeom>
        </p:spPr>
      </p:pic>
      <p:pic>
        <p:nvPicPr>
          <p:cNvPr id="15" name="object 15"/>
          <p:cNvPicPr/>
          <p:nvPr/>
        </p:nvPicPr>
        <p:blipFill>
          <a:blip r:embed="rId13" cstate="print"/>
          <a:stretch>
            <a:fillRect/>
          </a:stretch>
        </p:blipFill>
        <p:spPr>
          <a:xfrm>
            <a:off x="1318671" y="4210577"/>
            <a:ext cx="4209704" cy="15790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249" y="1081100"/>
            <a:ext cx="163830" cy="1663700"/>
          </a:xfrm>
          <a:prstGeom prst="rect">
            <a:avLst/>
          </a:prstGeom>
        </p:spPr>
        <p:txBody>
          <a:bodyPr vert="horz" wrap="square" lIns="0" tIns="147955" rIns="0" bIns="0" rtlCol="0">
            <a:spAutoFit/>
          </a:bodyPr>
          <a:lstStyle/>
          <a:p>
            <a:pPr marL="12700">
              <a:lnSpc>
                <a:spcPct val="100000"/>
              </a:lnSpc>
              <a:spcBef>
                <a:spcPts val="11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spc="-715" dirty="0">
                <a:solidFill>
                  <a:srgbClr val="616161"/>
                </a:solidFill>
                <a:latin typeface="Arial MT"/>
                <a:cs typeface="Arial MT"/>
              </a:rPr>
              <a:t>●</a:t>
            </a:r>
            <a:endParaRPr sz="1800">
              <a:latin typeface="Arial MT"/>
              <a:cs typeface="Arial MT"/>
            </a:endParaRPr>
          </a:p>
          <a:p>
            <a:pPr marL="12700">
              <a:lnSpc>
                <a:spcPct val="100000"/>
              </a:lnSpc>
              <a:spcBef>
                <a:spcPts val="1065"/>
              </a:spcBef>
            </a:pPr>
            <a:r>
              <a:rPr sz="1800" b="1" dirty="0">
                <a:solidFill>
                  <a:srgbClr val="616161"/>
                </a:solidFill>
                <a:latin typeface="Arial"/>
                <a:cs typeface="Arial"/>
              </a:rPr>
              <a:t>●</a:t>
            </a:r>
            <a:endParaRPr sz="1800">
              <a:latin typeface="Arial"/>
              <a:cs typeface="Arial"/>
            </a:endParaRPr>
          </a:p>
        </p:txBody>
      </p:sp>
      <p:pic>
        <p:nvPicPr>
          <p:cNvPr id="3" name="object 3"/>
          <p:cNvPicPr/>
          <p:nvPr/>
        </p:nvPicPr>
        <p:blipFill>
          <a:blip r:embed="rId2" cstate="print"/>
          <a:stretch>
            <a:fillRect/>
          </a:stretch>
        </p:blipFill>
        <p:spPr>
          <a:xfrm>
            <a:off x="872484" y="1302726"/>
            <a:ext cx="1796306" cy="197048"/>
          </a:xfrm>
          <a:prstGeom prst="rect">
            <a:avLst/>
          </a:prstGeom>
        </p:spPr>
      </p:pic>
      <p:pic>
        <p:nvPicPr>
          <p:cNvPr id="4" name="object 4"/>
          <p:cNvPicPr/>
          <p:nvPr/>
        </p:nvPicPr>
        <p:blipFill>
          <a:blip r:embed="rId3" cstate="print"/>
          <a:stretch>
            <a:fillRect/>
          </a:stretch>
        </p:blipFill>
        <p:spPr>
          <a:xfrm>
            <a:off x="872484" y="1710663"/>
            <a:ext cx="3897539" cy="202108"/>
          </a:xfrm>
          <a:prstGeom prst="rect">
            <a:avLst/>
          </a:prstGeom>
        </p:spPr>
      </p:pic>
      <p:pic>
        <p:nvPicPr>
          <p:cNvPr id="5" name="object 5"/>
          <p:cNvPicPr/>
          <p:nvPr/>
        </p:nvPicPr>
        <p:blipFill>
          <a:blip r:embed="rId4" cstate="print"/>
          <a:stretch>
            <a:fillRect/>
          </a:stretch>
        </p:blipFill>
        <p:spPr>
          <a:xfrm>
            <a:off x="872484" y="2122024"/>
            <a:ext cx="3127203" cy="199578"/>
          </a:xfrm>
          <a:prstGeom prst="rect">
            <a:avLst/>
          </a:prstGeom>
        </p:spPr>
      </p:pic>
      <p:sp>
        <p:nvSpPr>
          <p:cNvPr id="7" name="object 7"/>
          <p:cNvSpPr/>
          <p:nvPr/>
        </p:nvSpPr>
        <p:spPr>
          <a:xfrm>
            <a:off x="415433" y="633108"/>
            <a:ext cx="1092835" cy="243204"/>
          </a:xfrm>
          <a:custGeom>
            <a:avLst/>
            <a:gdLst/>
            <a:ahLst/>
            <a:cxnLst/>
            <a:rect l="l" t="t" r="r" b="b"/>
            <a:pathLst>
              <a:path w="1092835" h="243205">
                <a:moveTo>
                  <a:pt x="116681" y="243185"/>
                </a:moveTo>
                <a:lnTo>
                  <a:pt x="69614" y="234553"/>
                </a:lnTo>
                <a:lnTo>
                  <a:pt x="32295" y="208657"/>
                </a:lnTo>
                <a:lnTo>
                  <a:pt x="8073" y="169626"/>
                </a:lnTo>
                <a:lnTo>
                  <a:pt x="0" y="121592"/>
                </a:lnTo>
                <a:lnTo>
                  <a:pt x="2037" y="96329"/>
                </a:lnTo>
                <a:lnTo>
                  <a:pt x="18333" y="52722"/>
                </a:lnTo>
                <a:lnTo>
                  <a:pt x="50071" y="19338"/>
                </a:lnTo>
                <a:lnTo>
                  <a:pt x="92115" y="2148"/>
                </a:lnTo>
                <a:lnTo>
                  <a:pt x="116681" y="0"/>
                </a:lnTo>
                <a:lnTo>
                  <a:pt x="141358" y="2167"/>
                </a:lnTo>
                <a:lnTo>
                  <a:pt x="163599" y="8669"/>
                </a:lnTo>
                <a:lnTo>
                  <a:pt x="183402" y="19505"/>
                </a:lnTo>
                <a:lnTo>
                  <a:pt x="191058" y="26193"/>
                </a:lnTo>
                <a:lnTo>
                  <a:pt x="116681" y="26193"/>
                </a:lnTo>
                <a:lnTo>
                  <a:pt x="98496" y="27821"/>
                </a:lnTo>
                <a:lnTo>
                  <a:pt x="54322" y="52238"/>
                </a:lnTo>
                <a:lnTo>
                  <a:pt x="31718" y="101017"/>
                </a:lnTo>
                <a:lnTo>
                  <a:pt x="30212" y="121592"/>
                </a:lnTo>
                <a:lnTo>
                  <a:pt x="31700" y="141814"/>
                </a:lnTo>
                <a:lnTo>
                  <a:pt x="54024" y="190648"/>
                </a:lnTo>
                <a:lnTo>
                  <a:pt x="98198" y="215484"/>
                </a:lnTo>
                <a:lnTo>
                  <a:pt x="116681" y="217140"/>
                </a:lnTo>
                <a:lnTo>
                  <a:pt x="191072" y="217140"/>
                </a:lnTo>
                <a:lnTo>
                  <a:pt x="183151" y="223930"/>
                </a:lnTo>
                <a:lnTo>
                  <a:pt x="163338" y="234627"/>
                </a:lnTo>
                <a:lnTo>
                  <a:pt x="141182" y="241045"/>
                </a:lnTo>
                <a:lnTo>
                  <a:pt x="116681" y="243185"/>
                </a:lnTo>
                <a:close/>
              </a:path>
              <a:path w="1092835" h="243205">
                <a:moveTo>
                  <a:pt x="191072" y="217140"/>
                </a:moveTo>
                <a:lnTo>
                  <a:pt x="116681" y="217140"/>
                </a:lnTo>
                <a:lnTo>
                  <a:pt x="134977" y="215456"/>
                </a:lnTo>
                <a:lnTo>
                  <a:pt x="151469" y="210405"/>
                </a:lnTo>
                <a:lnTo>
                  <a:pt x="189523" y="175812"/>
                </a:lnTo>
                <a:lnTo>
                  <a:pt x="203001" y="121592"/>
                </a:lnTo>
                <a:lnTo>
                  <a:pt x="201503" y="101444"/>
                </a:lnTo>
                <a:lnTo>
                  <a:pt x="179040" y="52833"/>
                </a:lnTo>
                <a:lnTo>
                  <a:pt x="134977" y="27858"/>
                </a:lnTo>
                <a:lnTo>
                  <a:pt x="116681" y="26193"/>
                </a:lnTo>
                <a:lnTo>
                  <a:pt x="191058" y="26193"/>
                </a:lnTo>
                <a:lnTo>
                  <a:pt x="225102" y="73669"/>
                </a:lnTo>
                <a:lnTo>
                  <a:pt x="233213" y="121592"/>
                </a:lnTo>
                <a:lnTo>
                  <a:pt x="231176" y="146921"/>
                </a:lnTo>
                <a:lnTo>
                  <a:pt x="225065" y="169924"/>
                </a:lnTo>
                <a:lnTo>
                  <a:pt x="214843" y="190648"/>
                </a:lnTo>
                <a:lnTo>
                  <a:pt x="200620" y="208954"/>
                </a:lnTo>
                <a:lnTo>
                  <a:pt x="191072" y="217140"/>
                </a:lnTo>
                <a:close/>
              </a:path>
              <a:path w="1092835" h="243205">
                <a:moveTo>
                  <a:pt x="334653" y="243185"/>
                </a:moveTo>
                <a:lnTo>
                  <a:pt x="310952" y="239799"/>
                </a:lnTo>
                <a:lnTo>
                  <a:pt x="294023" y="229641"/>
                </a:lnTo>
                <a:lnTo>
                  <a:pt x="283865" y="212712"/>
                </a:lnTo>
                <a:lnTo>
                  <a:pt x="280480" y="189011"/>
                </a:lnTo>
                <a:lnTo>
                  <a:pt x="280480" y="68758"/>
                </a:lnTo>
                <a:lnTo>
                  <a:pt x="306822" y="68758"/>
                </a:lnTo>
                <a:lnTo>
                  <a:pt x="306822" y="180826"/>
                </a:lnTo>
                <a:lnTo>
                  <a:pt x="307390" y="190202"/>
                </a:lnTo>
                <a:lnTo>
                  <a:pt x="335686" y="219084"/>
                </a:lnTo>
                <a:lnTo>
                  <a:pt x="344922" y="219670"/>
                </a:lnTo>
                <a:lnTo>
                  <a:pt x="390863" y="219670"/>
                </a:lnTo>
                <a:lnTo>
                  <a:pt x="390017" y="220535"/>
                </a:lnTo>
                <a:lnTo>
                  <a:pt x="352885" y="241101"/>
                </a:lnTo>
                <a:lnTo>
                  <a:pt x="343973" y="242664"/>
                </a:lnTo>
                <a:lnTo>
                  <a:pt x="334653" y="243185"/>
                </a:lnTo>
                <a:close/>
              </a:path>
              <a:path w="1092835" h="243205">
                <a:moveTo>
                  <a:pt x="390863" y="219670"/>
                </a:moveTo>
                <a:lnTo>
                  <a:pt x="344922" y="219670"/>
                </a:lnTo>
                <a:lnTo>
                  <a:pt x="352550" y="219186"/>
                </a:lnTo>
                <a:lnTo>
                  <a:pt x="359954" y="217735"/>
                </a:lnTo>
                <a:lnTo>
                  <a:pt x="395375" y="193923"/>
                </a:lnTo>
                <a:lnTo>
                  <a:pt x="395375" y="68758"/>
                </a:lnTo>
                <a:lnTo>
                  <a:pt x="421718" y="68758"/>
                </a:lnTo>
                <a:lnTo>
                  <a:pt x="421718" y="215056"/>
                </a:lnTo>
                <a:lnTo>
                  <a:pt x="395375" y="215056"/>
                </a:lnTo>
                <a:lnTo>
                  <a:pt x="390863" y="219670"/>
                </a:lnTo>
                <a:close/>
              </a:path>
              <a:path w="1092835" h="243205">
                <a:moveTo>
                  <a:pt x="421718" y="239017"/>
                </a:moveTo>
                <a:lnTo>
                  <a:pt x="395375" y="239017"/>
                </a:lnTo>
                <a:lnTo>
                  <a:pt x="395375" y="215056"/>
                </a:lnTo>
                <a:lnTo>
                  <a:pt x="421718" y="215056"/>
                </a:lnTo>
                <a:lnTo>
                  <a:pt x="421718" y="239017"/>
                </a:lnTo>
                <a:close/>
              </a:path>
              <a:path w="1092835" h="243205">
                <a:moveTo>
                  <a:pt x="508089" y="68758"/>
                </a:moveTo>
                <a:lnTo>
                  <a:pt x="481597" y="68758"/>
                </a:lnTo>
                <a:lnTo>
                  <a:pt x="481597" y="22324"/>
                </a:lnTo>
                <a:lnTo>
                  <a:pt x="508089" y="22324"/>
                </a:lnTo>
                <a:lnTo>
                  <a:pt x="508089" y="68758"/>
                </a:lnTo>
                <a:close/>
              </a:path>
              <a:path w="1092835" h="243205">
                <a:moveTo>
                  <a:pt x="542617" y="92124"/>
                </a:moveTo>
                <a:lnTo>
                  <a:pt x="453469" y="92124"/>
                </a:lnTo>
                <a:lnTo>
                  <a:pt x="453469" y="68758"/>
                </a:lnTo>
                <a:lnTo>
                  <a:pt x="542617" y="68758"/>
                </a:lnTo>
                <a:lnTo>
                  <a:pt x="542617" y="92124"/>
                </a:lnTo>
                <a:close/>
              </a:path>
              <a:path w="1092835" h="243205">
                <a:moveTo>
                  <a:pt x="519251" y="243185"/>
                </a:moveTo>
                <a:lnTo>
                  <a:pt x="483951" y="220833"/>
                </a:lnTo>
                <a:lnTo>
                  <a:pt x="481597" y="92124"/>
                </a:lnTo>
                <a:lnTo>
                  <a:pt x="508089" y="92124"/>
                </a:lnTo>
                <a:lnTo>
                  <a:pt x="508089" y="204142"/>
                </a:lnTo>
                <a:lnTo>
                  <a:pt x="509478" y="209401"/>
                </a:lnTo>
                <a:lnTo>
                  <a:pt x="512256" y="213568"/>
                </a:lnTo>
                <a:lnTo>
                  <a:pt x="515133" y="217636"/>
                </a:lnTo>
                <a:lnTo>
                  <a:pt x="519499" y="219670"/>
                </a:lnTo>
                <a:lnTo>
                  <a:pt x="546154" y="219670"/>
                </a:lnTo>
                <a:lnTo>
                  <a:pt x="551100" y="232320"/>
                </a:lnTo>
                <a:lnTo>
                  <a:pt x="544980" y="237073"/>
                </a:lnTo>
                <a:lnTo>
                  <a:pt x="537631" y="240469"/>
                </a:lnTo>
                <a:lnTo>
                  <a:pt x="529055" y="242506"/>
                </a:lnTo>
                <a:lnTo>
                  <a:pt x="519251" y="243185"/>
                </a:lnTo>
                <a:close/>
              </a:path>
              <a:path w="1092835" h="243205">
                <a:moveTo>
                  <a:pt x="546154" y="219670"/>
                </a:moveTo>
                <a:lnTo>
                  <a:pt x="532596" y="219670"/>
                </a:lnTo>
                <a:lnTo>
                  <a:pt x="538599" y="217289"/>
                </a:lnTo>
                <a:lnTo>
                  <a:pt x="543361" y="212526"/>
                </a:lnTo>
                <a:lnTo>
                  <a:pt x="546154" y="219670"/>
                </a:lnTo>
                <a:close/>
              </a:path>
              <a:path w="1092835" h="243205">
                <a:moveTo>
                  <a:pt x="607263" y="239017"/>
                </a:moveTo>
                <a:lnTo>
                  <a:pt x="580921" y="239017"/>
                </a:lnTo>
                <a:lnTo>
                  <a:pt x="580921" y="4018"/>
                </a:lnTo>
                <a:lnTo>
                  <a:pt x="607263" y="4018"/>
                </a:lnTo>
                <a:lnTo>
                  <a:pt x="607263" y="239017"/>
                </a:lnTo>
                <a:close/>
              </a:path>
              <a:path w="1092835" h="243205">
                <a:moveTo>
                  <a:pt x="678829" y="44499"/>
                </a:moveTo>
                <a:lnTo>
                  <a:pt x="669204" y="44499"/>
                </a:lnTo>
                <a:lnTo>
                  <a:pt x="665087" y="42812"/>
                </a:lnTo>
                <a:lnTo>
                  <a:pt x="661515" y="39439"/>
                </a:lnTo>
                <a:lnTo>
                  <a:pt x="658042" y="35966"/>
                </a:lnTo>
                <a:lnTo>
                  <a:pt x="656306" y="31750"/>
                </a:lnTo>
                <a:lnTo>
                  <a:pt x="656306" y="21927"/>
                </a:lnTo>
                <a:lnTo>
                  <a:pt x="658042" y="17760"/>
                </a:lnTo>
                <a:lnTo>
                  <a:pt x="665087" y="10715"/>
                </a:lnTo>
                <a:lnTo>
                  <a:pt x="669204" y="8929"/>
                </a:lnTo>
                <a:lnTo>
                  <a:pt x="678829" y="8929"/>
                </a:lnTo>
                <a:lnTo>
                  <a:pt x="683046" y="10715"/>
                </a:lnTo>
                <a:lnTo>
                  <a:pt x="686518" y="14287"/>
                </a:lnTo>
                <a:lnTo>
                  <a:pt x="690090" y="17760"/>
                </a:lnTo>
                <a:lnTo>
                  <a:pt x="691876" y="21927"/>
                </a:lnTo>
                <a:lnTo>
                  <a:pt x="691876" y="31750"/>
                </a:lnTo>
                <a:lnTo>
                  <a:pt x="690090" y="35966"/>
                </a:lnTo>
                <a:lnTo>
                  <a:pt x="683045" y="42812"/>
                </a:lnTo>
                <a:lnTo>
                  <a:pt x="678829" y="44499"/>
                </a:lnTo>
                <a:close/>
              </a:path>
              <a:path w="1092835" h="243205">
                <a:moveTo>
                  <a:pt x="687262" y="239017"/>
                </a:moveTo>
                <a:lnTo>
                  <a:pt x="660920" y="239017"/>
                </a:lnTo>
                <a:lnTo>
                  <a:pt x="660920" y="68758"/>
                </a:lnTo>
                <a:lnTo>
                  <a:pt x="687262" y="68758"/>
                </a:lnTo>
                <a:lnTo>
                  <a:pt x="687262" y="239017"/>
                </a:lnTo>
                <a:close/>
              </a:path>
              <a:path w="1092835" h="243205">
                <a:moveTo>
                  <a:pt x="794015" y="93464"/>
                </a:moveTo>
                <a:lnTo>
                  <a:pt x="767261" y="93464"/>
                </a:lnTo>
                <a:lnTo>
                  <a:pt x="773075" y="87427"/>
                </a:lnTo>
                <a:lnTo>
                  <a:pt x="810645" y="66637"/>
                </a:lnTo>
                <a:lnTo>
                  <a:pt x="827834" y="64591"/>
                </a:lnTo>
                <a:lnTo>
                  <a:pt x="851600" y="68023"/>
                </a:lnTo>
                <a:lnTo>
                  <a:pt x="868576" y="78320"/>
                </a:lnTo>
                <a:lnTo>
                  <a:pt x="874384" y="88106"/>
                </a:lnTo>
                <a:lnTo>
                  <a:pt x="817714" y="88106"/>
                </a:lnTo>
                <a:lnTo>
                  <a:pt x="810310" y="88608"/>
                </a:lnTo>
                <a:lnTo>
                  <a:pt x="802980" y="90115"/>
                </a:lnTo>
                <a:lnTo>
                  <a:pt x="795725" y="92626"/>
                </a:lnTo>
                <a:lnTo>
                  <a:pt x="794015" y="93464"/>
                </a:lnTo>
                <a:close/>
              </a:path>
              <a:path w="1092835" h="243205">
                <a:moveTo>
                  <a:pt x="767261" y="239017"/>
                </a:moveTo>
                <a:lnTo>
                  <a:pt x="740919" y="239017"/>
                </a:lnTo>
                <a:lnTo>
                  <a:pt x="740919" y="68758"/>
                </a:lnTo>
                <a:lnTo>
                  <a:pt x="767261" y="68758"/>
                </a:lnTo>
                <a:lnTo>
                  <a:pt x="767261" y="93464"/>
                </a:lnTo>
                <a:lnTo>
                  <a:pt x="794015" y="93464"/>
                </a:lnTo>
                <a:lnTo>
                  <a:pt x="767261" y="114597"/>
                </a:lnTo>
                <a:lnTo>
                  <a:pt x="767261" y="239017"/>
                </a:lnTo>
                <a:close/>
              </a:path>
              <a:path w="1092835" h="243205">
                <a:moveTo>
                  <a:pt x="882157" y="239017"/>
                </a:moveTo>
                <a:lnTo>
                  <a:pt x="855814" y="239017"/>
                </a:lnTo>
                <a:lnTo>
                  <a:pt x="855814" y="127694"/>
                </a:lnTo>
                <a:lnTo>
                  <a:pt x="855163" y="117267"/>
                </a:lnTo>
                <a:lnTo>
                  <a:pt x="825918" y="88636"/>
                </a:lnTo>
                <a:lnTo>
                  <a:pt x="817714" y="88106"/>
                </a:lnTo>
                <a:lnTo>
                  <a:pt x="874384" y="88106"/>
                </a:lnTo>
                <a:lnTo>
                  <a:pt x="878761" y="95482"/>
                </a:lnTo>
                <a:lnTo>
                  <a:pt x="882157" y="119508"/>
                </a:lnTo>
                <a:lnTo>
                  <a:pt x="882157" y="239017"/>
                </a:lnTo>
                <a:close/>
              </a:path>
              <a:path w="1092835" h="243205">
                <a:moveTo>
                  <a:pt x="1013623" y="243185"/>
                </a:moveTo>
                <a:lnTo>
                  <a:pt x="963979" y="229120"/>
                </a:lnTo>
                <a:lnTo>
                  <a:pt x="932884" y="189569"/>
                </a:lnTo>
                <a:lnTo>
                  <a:pt x="926856" y="153739"/>
                </a:lnTo>
                <a:lnTo>
                  <a:pt x="928354" y="135656"/>
                </a:lnTo>
                <a:lnTo>
                  <a:pt x="950817" y="90338"/>
                </a:lnTo>
                <a:lnTo>
                  <a:pt x="993540" y="66200"/>
                </a:lnTo>
                <a:lnTo>
                  <a:pt x="1010795" y="64591"/>
                </a:lnTo>
                <a:lnTo>
                  <a:pt x="1028217" y="66182"/>
                </a:lnTo>
                <a:lnTo>
                  <a:pt x="1043872" y="70953"/>
                </a:lnTo>
                <a:lnTo>
                  <a:pt x="1057760" y="78906"/>
                </a:lnTo>
                <a:lnTo>
                  <a:pt x="1065992" y="86469"/>
                </a:lnTo>
                <a:lnTo>
                  <a:pt x="1010497" y="86469"/>
                </a:lnTo>
                <a:lnTo>
                  <a:pt x="999159" y="87501"/>
                </a:lnTo>
                <a:lnTo>
                  <a:pt x="964175" y="111695"/>
                </a:lnTo>
                <a:lnTo>
                  <a:pt x="954687" y="143172"/>
                </a:lnTo>
                <a:lnTo>
                  <a:pt x="1091575" y="143172"/>
                </a:lnTo>
                <a:lnTo>
                  <a:pt x="1092502" y="155823"/>
                </a:lnTo>
                <a:lnTo>
                  <a:pt x="1092502" y="162520"/>
                </a:lnTo>
                <a:lnTo>
                  <a:pt x="954687" y="162520"/>
                </a:lnTo>
                <a:lnTo>
                  <a:pt x="956426" y="174947"/>
                </a:lnTo>
                <a:lnTo>
                  <a:pt x="982769" y="212247"/>
                </a:lnTo>
                <a:lnTo>
                  <a:pt x="1016004" y="221456"/>
                </a:lnTo>
                <a:lnTo>
                  <a:pt x="1075892" y="221456"/>
                </a:lnTo>
                <a:lnTo>
                  <a:pt x="1067201" y="228534"/>
                </a:lnTo>
                <a:lnTo>
                  <a:pt x="1051276" y="236673"/>
                </a:lnTo>
                <a:lnTo>
                  <a:pt x="1033417" y="241557"/>
                </a:lnTo>
                <a:lnTo>
                  <a:pt x="1013623" y="243185"/>
                </a:lnTo>
                <a:close/>
              </a:path>
              <a:path w="1092835" h="243205">
                <a:moveTo>
                  <a:pt x="1091575" y="143172"/>
                </a:moveTo>
                <a:lnTo>
                  <a:pt x="1066457" y="143172"/>
                </a:lnTo>
                <a:lnTo>
                  <a:pt x="1065489" y="131787"/>
                </a:lnTo>
                <a:lnTo>
                  <a:pt x="1062587" y="121294"/>
                </a:lnTo>
                <a:lnTo>
                  <a:pt x="1033119" y="90599"/>
                </a:lnTo>
                <a:lnTo>
                  <a:pt x="1010497" y="86469"/>
                </a:lnTo>
                <a:lnTo>
                  <a:pt x="1065992" y="86469"/>
                </a:lnTo>
                <a:lnTo>
                  <a:pt x="1069880" y="90041"/>
                </a:lnTo>
                <a:lnTo>
                  <a:pt x="1079777" y="103640"/>
                </a:lnTo>
                <a:lnTo>
                  <a:pt x="1086846" y="119136"/>
                </a:lnTo>
                <a:lnTo>
                  <a:pt x="1091088" y="136531"/>
                </a:lnTo>
                <a:lnTo>
                  <a:pt x="1091575" y="143172"/>
                </a:lnTo>
                <a:close/>
              </a:path>
              <a:path w="1092835" h="243205">
                <a:moveTo>
                  <a:pt x="1075892" y="221456"/>
                </a:moveTo>
                <a:lnTo>
                  <a:pt x="1016004" y="221456"/>
                </a:lnTo>
                <a:lnTo>
                  <a:pt x="1030952" y="220107"/>
                </a:lnTo>
                <a:lnTo>
                  <a:pt x="1044691" y="216061"/>
                </a:lnTo>
                <a:lnTo>
                  <a:pt x="1057220" y="209317"/>
                </a:lnTo>
                <a:lnTo>
                  <a:pt x="1068540" y="199876"/>
                </a:lnTo>
                <a:lnTo>
                  <a:pt x="1081191" y="217140"/>
                </a:lnTo>
                <a:lnTo>
                  <a:pt x="1075892" y="221456"/>
                </a:lnTo>
                <a:close/>
              </a:path>
            </a:pathLst>
          </a:custGeom>
          <a:solidFill>
            <a:srgbClr val="202729"/>
          </a:solidFill>
        </p:spPr>
        <p:txBody>
          <a:bodyPr wrap="square" lIns="0" tIns="0" rIns="0" bIns="0" rtlCol="0"/>
          <a:lstStyle/>
          <a:p>
            <a:endParaRPr/>
          </a:p>
        </p:txBody>
      </p:sp>
      <p:sp>
        <p:nvSpPr>
          <p:cNvPr id="9" name="object 3">
            <a:extLst>
              <a:ext uri="{FF2B5EF4-FFF2-40B4-BE49-F238E27FC236}">
                <a16:creationId xmlns:a16="http://schemas.microsoft.com/office/drawing/2014/main" id="{4487476C-D294-854A-D33A-00E1DB903A1A}"/>
              </a:ext>
            </a:extLst>
          </p:cNvPr>
          <p:cNvSpPr txBox="1"/>
          <p:nvPr/>
        </p:nvSpPr>
        <p:spPr>
          <a:xfrm>
            <a:off x="475249" y="2456259"/>
            <a:ext cx="7251764" cy="288541"/>
          </a:xfrm>
          <a:prstGeom prst="rect">
            <a:avLst/>
          </a:prstGeom>
        </p:spPr>
        <p:txBody>
          <a:bodyPr vert="horz" wrap="square" lIns="0" tIns="11430" rIns="0" bIns="0" rtlCol="0">
            <a:spAutoFit/>
          </a:bodyPr>
          <a:lstStyle/>
          <a:p>
            <a:pPr marL="353187" marR="19431" indent="-342329">
              <a:spcBef>
                <a:spcPts val="90"/>
              </a:spcBef>
              <a:buFont typeface="Arial MT"/>
              <a:buChar char="●"/>
              <a:tabLst>
                <a:tab pos="353187" algn="l"/>
                <a:tab pos="353759" algn="l"/>
              </a:tabLst>
            </a:pPr>
            <a:r>
              <a:rPr lang="en-US" spc="-5" dirty="0">
                <a:latin typeface="Trebuchet MS" panose="020B0603020202020204" pitchFamily="34" charset="0"/>
                <a:cs typeface="Georgia"/>
              </a:rPr>
              <a:t> </a:t>
            </a:r>
            <a:r>
              <a:rPr lang="en-US" spc="-5" dirty="0" err="1">
                <a:latin typeface="Trebuchet MS" panose="020B0603020202020204" pitchFamily="34" charset="0"/>
                <a:cs typeface="Georgia"/>
              </a:rPr>
              <a:t>Hbase</a:t>
            </a:r>
            <a:r>
              <a:rPr lang="en-US" spc="-5" dirty="0">
                <a:latin typeface="Trebuchet MS" panose="020B0603020202020204" pitchFamily="34" charset="0"/>
                <a:cs typeface="Georgia"/>
              </a:rPr>
              <a:t> and Hive</a:t>
            </a:r>
            <a:endParaRPr dirty="0">
              <a:latin typeface="Trebuchet MS" panose="020B0603020202020204" pitchFamily="34" charset="0"/>
              <a:cs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4958" y="637126"/>
            <a:ext cx="1210310" cy="300355"/>
          </a:xfrm>
          <a:custGeom>
            <a:avLst/>
            <a:gdLst/>
            <a:ahLst/>
            <a:cxnLst/>
            <a:rect l="l" t="t" r="r" b="b"/>
            <a:pathLst>
              <a:path w="1210310" h="300355">
                <a:moveTo>
                  <a:pt x="29170" y="234999"/>
                </a:moveTo>
                <a:lnTo>
                  <a:pt x="0" y="234999"/>
                </a:lnTo>
                <a:lnTo>
                  <a:pt x="0" y="0"/>
                </a:lnTo>
                <a:lnTo>
                  <a:pt x="29170" y="0"/>
                </a:lnTo>
                <a:lnTo>
                  <a:pt x="29170" y="101054"/>
                </a:lnTo>
                <a:lnTo>
                  <a:pt x="195857" y="101054"/>
                </a:lnTo>
                <a:lnTo>
                  <a:pt x="195857" y="127099"/>
                </a:lnTo>
                <a:lnTo>
                  <a:pt x="29170" y="127099"/>
                </a:lnTo>
                <a:lnTo>
                  <a:pt x="29170" y="234999"/>
                </a:lnTo>
                <a:close/>
              </a:path>
              <a:path w="1210310" h="300355">
                <a:moveTo>
                  <a:pt x="195857" y="101054"/>
                </a:moveTo>
                <a:lnTo>
                  <a:pt x="166687" y="101054"/>
                </a:lnTo>
                <a:lnTo>
                  <a:pt x="166687" y="0"/>
                </a:lnTo>
                <a:lnTo>
                  <a:pt x="195857" y="0"/>
                </a:lnTo>
                <a:lnTo>
                  <a:pt x="195857" y="101054"/>
                </a:lnTo>
                <a:close/>
              </a:path>
              <a:path w="1210310" h="300355">
                <a:moveTo>
                  <a:pt x="195857" y="234999"/>
                </a:moveTo>
                <a:lnTo>
                  <a:pt x="166687" y="234999"/>
                </a:lnTo>
                <a:lnTo>
                  <a:pt x="166687" y="127099"/>
                </a:lnTo>
                <a:lnTo>
                  <a:pt x="195857" y="127099"/>
                </a:lnTo>
                <a:lnTo>
                  <a:pt x="195857" y="234999"/>
                </a:lnTo>
                <a:close/>
              </a:path>
              <a:path w="1210310" h="300355">
                <a:moveTo>
                  <a:pt x="263273" y="107007"/>
                </a:moveTo>
                <a:lnTo>
                  <a:pt x="281578" y="67605"/>
                </a:lnTo>
                <a:lnTo>
                  <a:pt x="319083" y="60573"/>
                </a:lnTo>
                <a:lnTo>
                  <a:pt x="333836" y="61521"/>
                </a:lnTo>
                <a:lnTo>
                  <a:pt x="346840" y="64368"/>
                </a:lnTo>
                <a:lnTo>
                  <a:pt x="358095" y="69112"/>
                </a:lnTo>
                <a:lnTo>
                  <a:pt x="367601" y="75753"/>
                </a:lnTo>
                <a:lnTo>
                  <a:pt x="374662" y="83492"/>
                </a:lnTo>
                <a:lnTo>
                  <a:pt x="315511" y="83492"/>
                </a:lnTo>
                <a:lnTo>
                  <a:pt x="301028" y="84962"/>
                </a:lnTo>
                <a:lnTo>
                  <a:pt x="287494" y="89371"/>
                </a:lnTo>
                <a:lnTo>
                  <a:pt x="274909" y="96719"/>
                </a:lnTo>
                <a:lnTo>
                  <a:pt x="263273" y="107007"/>
                </a:lnTo>
                <a:close/>
              </a:path>
              <a:path w="1210310" h="300355">
                <a:moveTo>
                  <a:pt x="384865" y="150018"/>
                </a:moveTo>
                <a:lnTo>
                  <a:pt x="358523" y="150018"/>
                </a:lnTo>
                <a:lnTo>
                  <a:pt x="358397" y="118020"/>
                </a:lnTo>
                <a:lnTo>
                  <a:pt x="357760" y="111230"/>
                </a:lnTo>
                <a:lnTo>
                  <a:pt x="324413" y="84078"/>
                </a:lnTo>
                <a:lnTo>
                  <a:pt x="315511" y="83492"/>
                </a:lnTo>
                <a:lnTo>
                  <a:pt x="374662" y="83492"/>
                </a:lnTo>
                <a:lnTo>
                  <a:pt x="375180" y="84078"/>
                </a:lnTo>
                <a:lnTo>
                  <a:pt x="380549" y="93836"/>
                </a:lnTo>
                <a:lnTo>
                  <a:pt x="383786" y="105165"/>
                </a:lnTo>
                <a:lnTo>
                  <a:pt x="384865" y="118020"/>
                </a:lnTo>
                <a:lnTo>
                  <a:pt x="384865" y="150018"/>
                </a:lnTo>
                <a:close/>
              </a:path>
              <a:path w="1210310" h="300355">
                <a:moveTo>
                  <a:pt x="302117" y="239166"/>
                </a:moveTo>
                <a:lnTo>
                  <a:pt x="259403" y="223093"/>
                </a:lnTo>
                <a:lnTo>
                  <a:pt x="242585" y="182909"/>
                </a:lnTo>
                <a:lnTo>
                  <a:pt x="243627" y="171124"/>
                </a:lnTo>
                <a:lnTo>
                  <a:pt x="268240" y="135675"/>
                </a:lnTo>
                <a:lnTo>
                  <a:pt x="302117" y="126801"/>
                </a:lnTo>
                <a:lnTo>
                  <a:pt x="319371" y="128252"/>
                </a:lnTo>
                <a:lnTo>
                  <a:pt x="334524" y="132605"/>
                </a:lnTo>
                <a:lnTo>
                  <a:pt x="347574" y="139861"/>
                </a:lnTo>
                <a:lnTo>
                  <a:pt x="354031" y="145851"/>
                </a:lnTo>
                <a:lnTo>
                  <a:pt x="311642" y="145851"/>
                </a:lnTo>
                <a:lnTo>
                  <a:pt x="302712" y="146502"/>
                </a:lnTo>
                <a:lnTo>
                  <a:pt x="270398" y="175328"/>
                </a:lnTo>
                <a:lnTo>
                  <a:pt x="269672" y="183207"/>
                </a:lnTo>
                <a:lnTo>
                  <a:pt x="270398" y="190955"/>
                </a:lnTo>
                <a:lnTo>
                  <a:pt x="302712" y="219614"/>
                </a:lnTo>
                <a:lnTo>
                  <a:pt x="311642" y="220265"/>
                </a:lnTo>
                <a:lnTo>
                  <a:pt x="353312" y="220265"/>
                </a:lnTo>
                <a:lnTo>
                  <a:pt x="346905" y="225939"/>
                </a:lnTo>
                <a:lnTo>
                  <a:pt x="333631" y="233288"/>
                </a:lnTo>
                <a:lnTo>
                  <a:pt x="318702" y="237697"/>
                </a:lnTo>
                <a:lnTo>
                  <a:pt x="302117" y="239166"/>
                </a:lnTo>
                <a:close/>
              </a:path>
              <a:path w="1210310" h="300355">
                <a:moveTo>
                  <a:pt x="353312" y="220265"/>
                </a:moveTo>
                <a:lnTo>
                  <a:pt x="311642" y="220265"/>
                </a:lnTo>
                <a:lnTo>
                  <a:pt x="326348" y="218935"/>
                </a:lnTo>
                <a:lnTo>
                  <a:pt x="339063" y="214945"/>
                </a:lnTo>
                <a:lnTo>
                  <a:pt x="349788" y="208294"/>
                </a:lnTo>
                <a:lnTo>
                  <a:pt x="358523" y="198983"/>
                </a:lnTo>
                <a:lnTo>
                  <a:pt x="358523" y="166985"/>
                </a:lnTo>
                <a:lnTo>
                  <a:pt x="349788" y="157739"/>
                </a:lnTo>
                <a:lnTo>
                  <a:pt x="339063" y="151134"/>
                </a:lnTo>
                <a:lnTo>
                  <a:pt x="326348" y="147172"/>
                </a:lnTo>
                <a:lnTo>
                  <a:pt x="311642" y="145851"/>
                </a:lnTo>
                <a:lnTo>
                  <a:pt x="354031" y="145851"/>
                </a:lnTo>
                <a:lnTo>
                  <a:pt x="358523" y="150018"/>
                </a:lnTo>
                <a:lnTo>
                  <a:pt x="384865" y="150018"/>
                </a:lnTo>
                <a:lnTo>
                  <a:pt x="384865" y="215651"/>
                </a:lnTo>
                <a:lnTo>
                  <a:pt x="358523" y="215651"/>
                </a:lnTo>
                <a:lnTo>
                  <a:pt x="353312" y="220265"/>
                </a:lnTo>
                <a:close/>
              </a:path>
              <a:path w="1210310" h="300355">
                <a:moveTo>
                  <a:pt x="384865" y="234999"/>
                </a:moveTo>
                <a:lnTo>
                  <a:pt x="358523" y="234999"/>
                </a:lnTo>
                <a:lnTo>
                  <a:pt x="358523" y="215651"/>
                </a:lnTo>
                <a:lnTo>
                  <a:pt x="384865" y="215651"/>
                </a:lnTo>
                <a:lnTo>
                  <a:pt x="384865" y="234999"/>
                </a:lnTo>
                <a:close/>
              </a:path>
              <a:path w="1210310" h="300355">
                <a:moveTo>
                  <a:pt x="589207" y="90487"/>
                </a:moveTo>
                <a:lnTo>
                  <a:pt x="562716" y="90487"/>
                </a:lnTo>
                <a:lnTo>
                  <a:pt x="562716" y="0"/>
                </a:lnTo>
                <a:lnTo>
                  <a:pt x="589207" y="0"/>
                </a:lnTo>
                <a:lnTo>
                  <a:pt x="589207" y="90487"/>
                </a:lnTo>
                <a:close/>
              </a:path>
              <a:path w="1210310" h="300355">
                <a:moveTo>
                  <a:pt x="505268" y="239166"/>
                </a:moveTo>
                <a:lnTo>
                  <a:pt x="461596" y="225521"/>
                </a:lnTo>
                <a:lnTo>
                  <a:pt x="434724" y="186556"/>
                </a:lnTo>
                <a:lnTo>
                  <a:pt x="429515" y="150018"/>
                </a:lnTo>
                <a:lnTo>
                  <a:pt x="430826" y="130661"/>
                </a:lnTo>
                <a:lnTo>
                  <a:pt x="450499" y="84980"/>
                </a:lnTo>
                <a:lnTo>
                  <a:pt x="489176" y="62098"/>
                </a:lnTo>
                <a:lnTo>
                  <a:pt x="505268" y="60573"/>
                </a:lnTo>
                <a:lnTo>
                  <a:pt x="513761" y="61066"/>
                </a:lnTo>
                <a:lnTo>
                  <a:pt x="551368" y="77911"/>
                </a:lnTo>
                <a:lnTo>
                  <a:pt x="557573" y="84087"/>
                </a:lnTo>
                <a:lnTo>
                  <a:pt x="511668" y="84087"/>
                </a:lnTo>
                <a:lnTo>
                  <a:pt x="499920" y="85213"/>
                </a:lnTo>
                <a:lnTo>
                  <a:pt x="465419" y="111844"/>
                </a:lnTo>
                <a:lnTo>
                  <a:pt x="457048" y="150018"/>
                </a:lnTo>
                <a:lnTo>
                  <a:pt x="457969" y="163980"/>
                </a:lnTo>
                <a:lnTo>
                  <a:pt x="479856" y="205438"/>
                </a:lnTo>
                <a:lnTo>
                  <a:pt x="511668" y="215651"/>
                </a:lnTo>
                <a:lnTo>
                  <a:pt x="557801" y="215651"/>
                </a:lnTo>
                <a:lnTo>
                  <a:pt x="557609" y="215884"/>
                </a:lnTo>
                <a:lnTo>
                  <a:pt x="522495" y="237120"/>
                </a:lnTo>
                <a:lnTo>
                  <a:pt x="514077" y="238655"/>
                </a:lnTo>
                <a:lnTo>
                  <a:pt x="505268" y="239166"/>
                </a:lnTo>
                <a:close/>
              </a:path>
              <a:path w="1210310" h="300355">
                <a:moveTo>
                  <a:pt x="557801" y="215651"/>
                </a:moveTo>
                <a:lnTo>
                  <a:pt x="511668" y="215651"/>
                </a:lnTo>
                <a:lnTo>
                  <a:pt x="519509" y="215168"/>
                </a:lnTo>
                <a:lnTo>
                  <a:pt x="527109" y="213717"/>
                </a:lnTo>
                <a:lnTo>
                  <a:pt x="562716" y="188862"/>
                </a:lnTo>
                <a:lnTo>
                  <a:pt x="562716" y="111621"/>
                </a:lnTo>
                <a:lnTo>
                  <a:pt x="527109" y="86134"/>
                </a:lnTo>
                <a:lnTo>
                  <a:pt x="511668" y="84087"/>
                </a:lnTo>
                <a:lnTo>
                  <a:pt x="557573" y="84087"/>
                </a:lnTo>
                <a:lnTo>
                  <a:pt x="562716" y="90487"/>
                </a:lnTo>
                <a:lnTo>
                  <a:pt x="589207" y="90487"/>
                </a:lnTo>
                <a:lnTo>
                  <a:pt x="589207" y="209698"/>
                </a:lnTo>
                <a:lnTo>
                  <a:pt x="562716" y="209698"/>
                </a:lnTo>
                <a:lnTo>
                  <a:pt x="557801" y="215651"/>
                </a:lnTo>
                <a:close/>
              </a:path>
              <a:path w="1210310" h="300355">
                <a:moveTo>
                  <a:pt x="589207" y="234999"/>
                </a:moveTo>
                <a:lnTo>
                  <a:pt x="562716" y="234999"/>
                </a:lnTo>
                <a:lnTo>
                  <a:pt x="562716" y="209698"/>
                </a:lnTo>
                <a:lnTo>
                  <a:pt x="589207" y="209698"/>
                </a:lnTo>
                <a:lnTo>
                  <a:pt x="589207" y="234999"/>
                </a:lnTo>
                <a:close/>
              </a:path>
              <a:path w="1210310" h="300355">
                <a:moveTo>
                  <a:pt x="718193" y="239166"/>
                </a:moveTo>
                <a:lnTo>
                  <a:pt x="670280" y="225018"/>
                </a:lnTo>
                <a:lnTo>
                  <a:pt x="639873" y="185365"/>
                </a:lnTo>
                <a:lnTo>
                  <a:pt x="633957" y="149721"/>
                </a:lnTo>
                <a:lnTo>
                  <a:pt x="635436" y="130912"/>
                </a:lnTo>
                <a:lnTo>
                  <a:pt x="657620" y="85427"/>
                </a:lnTo>
                <a:lnTo>
                  <a:pt x="700567" y="62126"/>
                </a:lnTo>
                <a:lnTo>
                  <a:pt x="718193" y="60573"/>
                </a:lnTo>
                <a:lnTo>
                  <a:pt x="735876" y="62126"/>
                </a:lnTo>
                <a:lnTo>
                  <a:pt x="751866" y="66786"/>
                </a:lnTo>
                <a:lnTo>
                  <a:pt x="766163" y="74553"/>
                </a:lnTo>
                <a:lnTo>
                  <a:pt x="777214" y="84087"/>
                </a:lnTo>
                <a:lnTo>
                  <a:pt x="718193" y="84087"/>
                </a:lnTo>
                <a:lnTo>
                  <a:pt x="706351" y="85250"/>
                </a:lnTo>
                <a:lnTo>
                  <a:pt x="670448" y="112355"/>
                </a:lnTo>
                <a:lnTo>
                  <a:pt x="661490" y="149721"/>
                </a:lnTo>
                <a:lnTo>
                  <a:pt x="662476" y="163636"/>
                </a:lnTo>
                <a:lnTo>
                  <a:pt x="685795" y="205354"/>
                </a:lnTo>
                <a:lnTo>
                  <a:pt x="718193" y="215651"/>
                </a:lnTo>
                <a:lnTo>
                  <a:pt x="776891" y="215651"/>
                </a:lnTo>
                <a:lnTo>
                  <a:pt x="766163" y="225018"/>
                </a:lnTo>
                <a:lnTo>
                  <a:pt x="751866" y="232878"/>
                </a:lnTo>
                <a:lnTo>
                  <a:pt x="735876" y="237594"/>
                </a:lnTo>
                <a:lnTo>
                  <a:pt x="718193" y="239166"/>
                </a:lnTo>
                <a:close/>
              </a:path>
              <a:path w="1210310" h="300355">
                <a:moveTo>
                  <a:pt x="776891" y="215651"/>
                </a:moveTo>
                <a:lnTo>
                  <a:pt x="718193" y="215651"/>
                </a:lnTo>
                <a:lnTo>
                  <a:pt x="729988" y="214498"/>
                </a:lnTo>
                <a:lnTo>
                  <a:pt x="740666" y="211038"/>
                </a:lnTo>
                <a:lnTo>
                  <a:pt x="770618" y="176026"/>
                </a:lnTo>
                <a:lnTo>
                  <a:pt x="774599" y="149721"/>
                </a:lnTo>
                <a:lnTo>
                  <a:pt x="773604" y="136066"/>
                </a:lnTo>
                <a:lnTo>
                  <a:pt x="750229" y="94552"/>
                </a:lnTo>
                <a:lnTo>
                  <a:pt x="718193" y="84087"/>
                </a:lnTo>
                <a:lnTo>
                  <a:pt x="777214" y="84087"/>
                </a:lnTo>
                <a:lnTo>
                  <a:pt x="800951" y="130912"/>
                </a:lnTo>
                <a:lnTo>
                  <a:pt x="802430" y="149721"/>
                </a:lnTo>
                <a:lnTo>
                  <a:pt x="800951" y="168417"/>
                </a:lnTo>
                <a:lnTo>
                  <a:pt x="796514" y="185365"/>
                </a:lnTo>
                <a:lnTo>
                  <a:pt x="789119" y="200564"/>
                </a:lnTo>
                <a:lnTo>
                  <a:pt x="778767" y="214014"/>
                </a:lnTo>
                <a:lnTo>
                  <a:pt x="776891" y="215651"/>
                </a:lnTo>
                <a:close/>
              </a:path>
              <a:path w="1210310" h="300355">
                <a:moveTo>
                  <a:pt x="921569" y="239166"/>
                </a:moveTo>
                <a:lnTo>
                  <a:pt x="873656" y="225018"/>
                </a:lnTo>
                <a:lnTo>
                  <a:pt x="843248" y="185365"/>
                </a:lnTo>
                <a:lnTo>
                  <a:pt x="837332" y="149721"/>
                </a:lnTo>
                <a:lnTo>
                  <a:pt x="838811" y="130912"/>
                </a:lnTo>
                <a:lnTo>
                  <a:pt x="860996" y="85427"/>
                </a:lnTo>
                <a:lnTo>
                  <a:pt x="903942" y="62126"/>
                </a:lnTo>
                <a:lnTo>
                  <a:pt x="921569" y="60573"/>
                </a:lnTo>
                <a:lnTo>
                  <a:pt x="939252" y="62126"/>
                </a:lnTo>
                <a:lnTo>
                  <a:pt x="955241" y="66786"/>
                </a:lnTo>
                <a:lnTo>
                  <a:pt x="969538" y="74553"/>
                </a:lnTo>
                <a:lnTo>
                  <a:pt x="980589" y="84087"/>
                </a:lnTo>
                <a:lnTo>
                  <a:pt x="921569" y="84087"/>
                </a:lnTo>
                <a:lnTo>
                  <a:pt x="909727" y="85250"/>
                </a:lnTo>
                <a:lnTo>
                  <a:pt x="873823" y="112355"/>
                </a:lnTo>
                <a:lnTo>
                  <a:pt x="864865" y="149721"/>
                </a:lnTo>
                <a:lnTo>
                  <a:pt x="865851" y="163636"/>
                </a:lnTo>
                <a:lnTo>
                  <a:pt x="889171" y="205354"/>
                </a:lnTo>
                <a:lnTo>
                  <a:pt x="921569" y="215651"/>
                </a:lnTo>
                <a:lnTo>
                  <a:pt x="980267" y="215651"/>
                </a:lnTo>
                <a:lnTo>
                  <a:pt x="969538" y="225018"/>
                </a:lnTo>
                <a:lnTo>
                  <a:pt x="955241" y="232878"/>
                </a:lnTo>
                <a:lnTo>
                  <a:pt x="939252" y="237594"/>
                </a:lnTo>
                <a:lnTo>
                  <a:pt x="921569" y="239166"/>
                </a:lnTo>
                <a:close/>
              </a:path>
              <a:path w="1210310" h="300355">
                <a:moveTo>
                  <a:pt x="980267" y="215651"/>
                </a:moveTo>
                <a:lnTo>
                  <a:pt x="921569" y="215651"/>
                </a:lnTo>
                <a:lnTo>
                  <a:pt x="933364" y="214498"/>
                </a:lnTo>
                <a:lnTo>
                  <a:pt x="944042" y="211038"/>
                </a:lnTo>
                <a:lnTo>
                  <a:pt x="973994" y="176026"/>
                </a:lnTo>
                <a:lnTo>
                  <a:pt x="977975" y="149721"/>
                </a:lnTo>
                <a:lnTo>
                  <a:pt x="976980" y="136066"/>
                </a:lnTo>
                <a:lnTo>
                  <a:pt x="953604" y="94552"/>
                </a:lnTo>
                <a:lnTo>
                  <a:pt x="921569" y="84087"/>
                </a:lnTo>
                <a:lnTo>
                  <a:pt x="980589" y="84087"/>
                </a:lnTo>
                <a:lnTo>
                  <a:pt x="1004327" y="130912"/>
                </a:lnTo>
                <a:lnTo>
                  <a:pt x="1005806" y="149721"/>
                </a:lnTo>
                <a:lnTo>
                  <a:pt x="1004327" y="168417"/>
                </a:lnTo>
                <a:lnTo>
                  <a:pt x="999890" y="185365"/>
                </a:lnTo>
                <a:lnTo>
                  <a:pt x="992495" y="200564"/>
                </a:lnTo>
                <a:lnTo>
                  <a:pt x="982142" y="214014"/>
                </a:lnTo>
                <a:lnTo>
                  <a:pt x="980267" y="215651"/>
                </a:lnTo>
                <a:close/>
              </a:path>
              <a:path w="1210310" h="300355">
                <a:moveTo>
                  <a:pt x="1101917" y="90189"/>
                </a:moveTo>
                <a:lnTo>
                  <a:pt x="1077022" y="90189"/>
                </a:lnTo>
                <a:lnTo>
                  <a:pt x="1081998" y="83948"/>
                </a:lnTo>
                <a:lnTo>
                  <a:pt x="1117168" y="62656"/>
                </a:lnTo>
                <a:lnTo>
                  <a:pt x="1134470" y="60573"/>
                </a:lnTo>
                <a:lnTo>
                  <a:pt x="1150738" y="62070"/>
                </a:lnTo>
                <a:lnTo>
                  <a:pt x="1165314" y="66563"/>
                </a:lnTo>
                <a:lnTo>
                  <a:pt x="1178197" y="74051"/>
                </a:lnTo>
                <a:lnTo>
                  <a:pt x="1188911" y="84087"/>
                </a:lnTo>
                <a:lnTo>
                  <a:pt x="1127772" y="84087"/>
                </a:lnTo>
                <a:lnTo>
                  <a:pt x="1119996" y="84590"/>
                </a:lnTo>
                <a:lnTo>
                  <a:pt x="1112443" y="86097"/>
                </a:lnTo>
                <a:lnTo>
                  <a:pt x="1105076" y="88627"/>
                </a:lnTo>
                <a:lnTo>
                  <a:pt x="1101917" y="90189"/>
                </a:lnTo>
                <a:close/>
              </a:path>
              <a:path w="1210310" h="300355">
                <a:moveTo>
                  <a:pt x="1077022" y="299888"/>
                </a:moveTo>
                <a:lnTo>
                  <a:pt x="1050679" y="299888"/>
                </a:lnTo>
                <a:lnTo>
                  <a:pt x="1050679" y="64740"/>
                </a:lnTo>
                <a:lnTo>
                  <a:pt x="1077022" y="64740"/>
                </a:lnTo>
                <a:lnTo>
                  <a:pt x="1077022" y="90189"/>
                </a:lnTo>
                <a:lnTo>
                  <a:pt x="1101917" y="90189"/>
                </a:lnTo>
                <a:lnTo>
                  <a:pt x="1077022" y="111323"/>
                </a:lnTo>
                <a:lnTo>
                  <a:pt x="1077022" y="188118"/>
                </a:lnTo>
                <a:lnTo>
                  <a:pt x="1101315" y="209252"/>
                </a:lnTo>
                <a:lnTo>
                  <a:pt x="1077022" y="209252"/>
                </a:lnTo>
                <a:lnTo>
                  <a:pt x="1077022" y="299888"/>
                </a:lnTo>
                <a:close/>
              </a:path>
              <a:path w="1210310" h="300355">
                <a:moveTo>
                  <a:pt x="1188755" y="215651"/>
                </a:moveTo>
                <a:lnTo>
                  <a:pt x="1127772" y="215651"/>
                </a:lnTo>
                <a:lnTo>
                  <a:pt x="1139511" y="214526"/>
                </a:lnTo>
                <a:lnTo>
                  <a:pt x="1150053" y="211131"/>
                </a:lnTo>
                <a:lnTo>
                  <a:pt x="1178634" y="176658"/>
                </a:lnTo>
                <a:lnTo>
                  <a:pt x="1182392" y="149721"/>
                </a:lnTo>
                <a:lnTo>
                  <a:pt x="1181462" y="135759"/>
                </a:lnTo>
                <a:lnTo>
                  <a:pt x="1159501" y="94301"/>
                </a:lnTo>
                <a:lnTo>
                  <a:pt x="1127772" y="84087"/>
                </a:lnTo>
                <a:lnTo>
                  <a:pt x="1188911" y="84087"/>
                </a:lnTo>
                <a:lnTo>
                  <a:pt x="1208921" y="130187"/>
                </a:lnTo>
                <a:lnTo>
                  <a:pt x="1210223" y="149721"/>
                </a:lnTo>
                <a:lnTo>
                  <a:pt x="1208930" y="169143"/>
                </a:lnTo>
                <a:lnTo>
                  <a:pt x="1205051" y="186481"/>
                </a:lnTo>
                <a:lnTo>
                  <a:pt x="1198587" y="201736"/>
                </a:lnTo>
                <a:lnTo>
                  <a:pt x="1189536" y="214907"/>
                </a:lnTo>
                <a:lnTo>
                  <a:pt x="1188755" y="215651"/>
                </a:lnTo>
                <a:close/>
              </a:path>
              <a:path w="1210310" h="300355">
                <a:moveTo>
                  <a:pt x="1134470" y="239166"/>
                </a:moveTo>
                <a:lnTo>
                  <a:pt x="1117261" y="237297"/>
                </a:lnTo>
                <a:lnTo>
                  <a:pt x="1101951" y="231688"/>
                </a:lnTo>
                <a:lnTo>
                  <a:pt x="1088537" y="222339"/>
                </a:lnTo>
                <a:lnTo>
                  <a:pt x="1077022" y="209252"/>
                </a:lnTo>
                <a:lnTo>
                  <a:pt x="1101315" y="209252"/>
                </a:lnTo>
                <a:lnTo>
                  <a:pt x="1105168" y="211149"/>
                </a:lnTo>
                <a:lnTo>
                  <a:pt x="1112443" y="213642"/>
                </a:lnTo>
                <a:lnTo>
                  <a:pt x="1119996" y="215149"/>
                </a:lnTo>
                <a:lnTo>
                  <a:pt x="1127772" y="215651"/>
                </a:lnTo>
                <a:lnTo>
                  <a:pt x="1188755" y="215651"/>
                </a:lnTo>
                <a:lnTo>
                  <a:pt x="1178392" y="225521"/>
                </a:lnTo>
                <a:lnTo>
                  <a:pt x="1165500" y="233102"/>
                </a:lnTo>
                <a:lnTo>
                  <a:pt x="1150859" y="237650"/>
                </a:lnTo>
                <a:lnTo>
                  <a:pt x="1134470" y="239166"/>
                </a:lnTo>
                <a:close/>
              </a:path>
            </a:pathLst>
          </a:custGeom>
          <a:solidFill>
            <a:srgbClr val="202729"/>
          </a:solidFill>
        </p:spPr>
        <p:txBody>
          <a:bodyPr wrap="square" lIns="0" tIns="0" rIns="0" bIns="0" rtlCol="0"/>
          <a:lstStyle/>
          <a:p>
            <a:endParaRPr/>
          </a:p>
        </p:txBody>
      </p:sp>
      <p:pic>
        <p:nvPicPr>
          <p:cNvPr id="3" name="object 3"/>
          <p:cNvPicPr/>
          <p:nvPr/>
        </p:nvPicPr>
        <p:blipFill>
          <a:blip r:embed="rId2" cstate="print"/>
          <a:stretch>
            <a:fillRect/>
          </a:stretch>
        </p:blipFill>
        <p:spPr>
          <a:xfrm>
            <a:off x="412903" y="1324085"/>
            <a:ext cx="7257672" cy="262830"/>
          </a:xfrm>
          <a:prstGeom prst="rect">
            <a:avLst/>
          </a:prstGeom>
        </p:spPr>
      </p:pic>
      <p:sp>
        <p:nvSpPr>
          <p:cNvPr id="4" name="object 4"/>
          <p:cNvSpPr/>
          <p:nvPr/>
        </p:nvSpPr>
        <p:spPr>
          <a:xfrm>
            <a:off x="411712" y="1750924"/>
            <a:ext cx="1452880" cy="259079"/>
          </a:xfrm>
          <a:custGeom>
            <a:avLst/>
            <a:gdLst/>
            <a:ahLst/>
            <a:cxnLst/>
            <a:rect l="l" t="t" r="r" b="b"/>
            <a:pathLst>
              <a:path w="1452880" h="259080">
                <a:moveTo>
                  <a:pt x="73521" y="202703"/>
                </a:moveTo>
                <a:lnTo>
                  <a:pt x="31607" y="190397"/>
                </a:lnTo>
                <a:lnTo>
                  <a:pt x="5134" y="155897"/>
                </a:lnTo>
                <a:lnTo>
                  <a:pt x="0" y="125164"/>
                </a:lnTo>
                <a:lnTo>
                  <a:pt x="1283" y="109277"/>
                </a:lnTo>
                <a:lnTo>
                  <a:pt x="20538" y="70098"/>
                </a:lnTo>
                <a:lnTo>
                  <a:pt x="58098" y="49448"/>
                </a:lnTo>
                <a:lnTo>
                  <a:pt x="73521" y="48071"/>
                </a:lnTo>
                <a:lnTo>
                  <a:pt x="89668" y="49671"/>
                </a:lnTo>
                <a:lnTo>
                  <a:pt x="104030" y="54471"/>
                </a:lnTo>
                <a:lnTo>
                  <a:pt x="116606" y="62470"/>
                </a:lnTo>
                <a:lnTo>
                  <a:pt x="122378" y="68460"/>
                </a:lnTo>
                <a:lnTo>
                  <a:pt x="74711" y="68460"/>
                </a:lnTo>
                <a:lnTo>
                  <a:pt x="63930" y="69446"/>
                </a:lnTo>
                <a:lnTo>
                  <a:pt x="31765" y="92654"/>
                </a:lnTo>
                <a:lnTo>
                  <a:pt x="23812" y="125164"/>
                </a:lnTo>
                <a:lnTo>
                  <a:pt x="24686" y="137349"/>
                </a:lnTo>
                <a:lnTo>
                  <a:pt x="45355" y="173375"/>
                </a:lnTo>
                <a:lnTo>
                  <a:pt x="74711" y="182165"/>
                </a:lnTo>
                <a:lnTo>
                  <a:pt x="122521" y="182165"/>
                </a:lnTo>
                <a:lnTo>
                  <a:pt x="116606" y="188304"/>
                </a:lnTo>
                <a:lnTo>
                  <a:pt x="104030" y="196304"/>
                </a:lnTo>
                <a:lnTo>
                  <a:pt x="89668" y="201104"/>
                </a:lnTo>
                <a:lnTo>
                  <a:pt x="73521" y="202703"/>
                </a:lnTo>
                <a:close/>
              </a:path>
              <a:path w="1452880" h="259080">
                <a:moveTo>
                  <a:pt x="112216" y="87659"/>
                </a:moveTo>
                <a:lnTo>
                  <a:pt x="104626" y="79260"/>
                </a:lnTo>
                <a:lnTo>
                  <a:pt x="95845" y="73260"/>
                </a:lnTo>
                <a:lnTo>
                  <a:pt x="85873" y="69660"/>
                </a:lnTo>
                <a:lnTo>
                  <a:pt x="74711" y="68460"/>
                </a:lnTo>
                <a:lnTo>
                  <a:pt x="122378" y="68460"/>
                </a:lnTo>
                <a:lnTo>
                  <a:pt x="127396" y="73669"/>
                </a:lnTo>
                <a:lnTo>
                  <a:pt x="112216" y="87659"/>
                </a:lnTo>
                <a:close/>
              </a:path>
              <a:path w="1452880" h="259080">
                <a:moveTo>
                  <a:pt x="122521" y="182165"/>
                </a:moveTo>
                <a:lnTo>
                  <a:pt x="74711" y="182165"/>
                </a:lnTo>
                <a:lnTo>
                  <a:pt x="85762" y="180965"/>
                </a:lnTo>
                <a:lnTo>
                  <a:pt x="95696" y="177365"/>
                </a:lnTo>
                <a:lnTo>
                  <a:pt x="104514" y="171366"/>
                </a:lnTo>
                <a:lnTo>
                  <a:pt x="112216" y="162966"/>
                </a:lnTo>
                <a:lnTo>
                  <a:pt x="127396" y="177105"/>
                </a:lnTo>
                <a:lnTo>
                  <a:pt x="122521" y="182165"/>
                </a:lnTo>
                <a:close/>
              </a:path>
              <a:path w="1452880" h="259080">
                <a:moveTo>
                  <a:pt x="223802" y="202703"/>
                </a:moveTo>
                <a:lnTo>
                  <a:pt x="182251" y="190481"/>
                </a:lnTo>
                <a:lnTo>
                  <a:pt x="155973" y="156083"/>
                </a:lnTo>
                <a:lnTo>
                  <a:pt x="150876" y="125164"/>
                </a:lnTo>
                <a:lnTo>
                  <a:pt x="152150" y="108914"/>
                </a:lnTo>
                <a:lnTo>
                  <a:pt x="171265" y="69651"/>
                </a:lnTo>
                <a:lnTo>
                  <a:pt x="208519" y="49420"/>
                </a:lnTo>
                <a:lnTo>
                  <a:pt x="223802" y="48071"/>
                </a:lnTo>
                <a:lnTo>
                  <a:pt x="239075" y="49420"/>
                </a:lnTo>
                <a:lnTo>
                  <a:pt x="252897" y="53466"/>
                </a:lnTo>
                <a:lnTo>
                  <a:pt x="265269" y="60210"/>
                </a:lnTo>
                <a:lnTo>
                  <a:pt x="274812" y="68460"/>
                </a:lnTo>
                <a:lnTo>
                  <a:pt x="223802" y="68460"/>
                </a:lnTo>
                <a:lnTo>
                  <a:pt x="213531" y="69465"/>
                </a:lnTo>
                <a:lnTo>
                  <a:pt x="182474" y="92850"/>
                </a:lnTo>
                <a:lnTo>
                  <a:pt x="174688" y="125164"/>
                </a:lnTo>
                <a:lnTo>
                  <a:pt x="175544" y="137228"/>
                </a:lnTo>
                <a:lnTo>
                  <a:pt x="195729" y="173291"/>
                </a:lnTo>
                <a:lnTo>
                  <a:pt x="223802" y="182165"/>
                </a:lnTo>
                <a:lnTo>
                  <a:pt x="274821" y="182165"/>
                </a:lnTo>
                <a:lnTo>
                  <a:pt x="265269" y="190481"/>
                </a:lnTo>
                <a:lnTo>
                  <a:pt x="252897" y="197271"/>
                </a:lnTo>
                <a:lnTo>
                  <a:pt x="239075" y="201345"/>
                </a:lnTo>
                <a:lnTo>
                  <a:pt x="223802" y="202703"/>
                </a:lnTo>
                <a:close/>
              </a:path>
              <a:path w="1452880" h="259080">
                <a:moveTo>
                  <a:pt x="274821" y="182165"/>
                </a:moveTo>
                <a:lnTo>
                  <a:pt x="223802" y="182165"/>
                </a:lnTo>
                <a:lnTo>
                  <a:pt x="233968" y="181170"/>
                </a:lnTo>
                <a:lnTo>
                  <a:pt x="243186" y="178184"/>
                </a:lnTo>
                <a:lnTo>
                  <a:pt x="269045" y="147935"/>
                </a:lnTo>
                <a:lnTo>
                  <a:pt x="272468" y="125164"/>
                </a:lnTo>
                <a:lnTo>
                  <a:pt x="271613" y="113360"/>
                </a:lnTo>
                <a:lnTo>
                  <a:pt x="251456" y="77502"/>
                </a:lnTo>
                <a:lnTo>
                  <a:pt x="223802" y="68460"/>
                </a:lnTo>
                <a:lnTo>
                  <a:pt x="274812" y="68460"/>
                </a:lnTo>
                <a:lnTo>
                  <a:pt x="295304" y="108914"/>
                </a:lnTo>
                <a:lnTo>
                  <a:pt x="296578" y="125164"/>
                </a:lnTo>
                <a:lnTo>
                  <a:pt x="295304" y="141377"/>
                </a:lnTo>
                <a:lnTo>
                  <a:pt x="291481" y="156083"/>
                </a:lnTo>
                <a:lnTo>
                  <a:pt x="285109" y="169282"/>
                </a:lnTo>
                <a:lnTo>
                  <a:pt x="276189" y="180975"/>
                </a:lnTo>
                <a:lnTo>
                  <a:pt x="274821" y="182165"/>
                </a:lnTo>
                <a:close/>
              </a:path>
              <a:path w="1452880" h="259080">
                <a:moveTo>
                  <a:pt x="377237" y="73074"/>
                </a:moveTo>
                <a:lnTo>
                  <a:pt x="356624" y="73074"/>
                </a:lnTo>
                <a:lnTo>
                  <a:pt x="359796" y="68730"/>
                </a:lnTo>
                <a:lnTo>
                  <a:pt x="397357" y="48583"/>
                </a:lnTo>
                <a:lnTo>
                  <a:pt x="404249" y="48071"/>
                </a:lnTo>
                <a:lnTo>
                  <a:pt x="412311" y="48583"/>
                </a:lnTo>
                <a:lnTo>
                  <a:pt x="441731" y="68460"/>
                </a:lnTo>
                <a:lnTo>
                  <a:pt x="387878" y="68460"/>
                </a:lnTo>
                <a:lnTo>
                  <a:pt x="380586" y="70842"/>
                </a:lnTo>
                <a:lnTo>
                  <a:pt x="377237" y="73074"/>
                </a:lnTo>
                <a:close/>
              </a:path>
              <a:path w="1452880" h="259080">
                <a:moveTo>
                  <a:pt x="461613" y="75604"/>
                </a:moveTo>
                <a:lnTo>
                  <a:pt x="443838" y="75604"/>
                </a:lnTo>
                <a:lnTo>
                  <a:pt x="448033" y="69912"/>
                </a:lnTo>
                <a:lnTo>
                  <a:pt x="486375" y="48564"/>
                </a:lnTo>
                <a:lnTo>
                  <a:pt x="493249" y="48071"/>
                </a:lnTo>
                <a:lnTo>
                  <a:pt x="511220" y="50852"/>
                </a:lnTo>
                <a:lnTo>
                  <a:pt x="524056" y="59196"/>
                </a:lnTo>
                <a:lnTo>
                  <a:pt x="529187" y="68460"/>
                </a:lnTo>
                <a:lnTo>
                  <a:pt x="476580" y="68460"/>
                </a:lnTo>
                <a:lnTo>
                  <a:pt x="469089" y="70792"/>
                </a:lnTo>
                <a:lnTo>
                  <a:pt x="461613" y="75604"/>
                </a:lnTo>
                <a:close/>
              </a:path>
              <a:path w="1452880" h="259080">
                <a:moveTo>
                  <a:pt x="356624" y="198983"/>
                </a:moveTo>
                <a:lnTo>
                  <a:pt x="333854" y="198983"/>
                </a:lnTo>
                <a:lnTo>
                  <a:pt x="333854" y="51792"/>
                </a:lnTo>
                <a:lnTo>
                  <a:pt x="356624" y="51792"/>
                </a:lnTo>
                <a:lnTo>
                  <a:pt x="356624" y="73074"/>
                </a:lnTo>
                <a:lnTo>
                  <a:pt x="377237" y="73074"/>
                </a:lnTo>
                <a:lnTo>
                  <a:pt x="373442" y="75604"/>
                </a:lnTo>
                <a:lnTo>
                  <a:pt x="366298" y="80267"/>
                </a:lnTo>
                <a:lnTo>
                  <a:pt x="360692" y="85526"/>
                </a:lnTo>
                <a:lnTo>
                  <a:pt x="356624" y="91380"/>
                </a:lnTo>
                <a:lnTo>
                  <a:pt x="356624" y="198983"/>
                </a:lnTo>
                <a:close/>
              </a:path>
              <a:path w="1452880" h="259080">
                <a:moveTo>
                  <a:pt x="445326" y="198983"/>
                </a:moveTo>
                <a:lnTo>
                  <a:pt x="422555" y="198983"/>
                </a:lnTo>
                <a:lnTo>
                  <a:pt x="422555" y="98970"/>
                </a:lnTo>
                <a:lnTo>
                  <a:pt x="420853" y="85622"/>
                </a:lnTo>
                <a:lnTo>
                  <a:pt x="415746" y="76088"/>
                </a:lnTo>
                <a:lnTo>
                  <a:pt x="407235" y="70367"/>
                </a:lnTo>
                <a:lnTo>
                  <a:pt x="395320" y="68460"/>
                </a:lnTo>
                <a:lnTo>
                  <a:pt x="441731" y="68460"/>
                </a:lnTo>
                <a:lnTo>
                  <a:pt x="443838" y="75604"/>
                </a:lnTo>
                <a:lnTo>
                  <a:pt x="461613" y="75604"/>
                </a:lnTo>
                <a:lnTo>
                  <a:pt x="454702" y="80019"/>
                </a:lnTo>
                <a:lnTo>
                  <a:pt x="449195" y="85228"/>
                </a:lnTo>
                <a:lnTo>
                  <a:pt x="445326" y="91082"/>
                </a:lnTo>
                <a:lnTo>
                  <a:pt x="445326" y="198983"/>
                </a:lnTo>
                <a:close/>
              </a:path>
              <a:path w="1452880" h="259080">
                <a:moveTo>
                  <a:pt x="534325" y="198983"/>
                </a:moveTo>
                <a:lnTo>
                  <a:pt x="511554" y="198983"/>
                </a:lnTo>
                <a:lnTo>
                  <a:pt x="511554" y="98970"/>
                </a:lnTo>
                <a:lnTo>
                  <a:pt x="509852" y="85622"/>
                </a:lnTo>
                <a:lnTo>
                  <a:pt x="504746" y="76088"/>
                </a:lnTo>
                <a:lnTo>
                  <a:pt x="496234" y="70367"/>
                </a:lnTo>
                <a:lnTo>
                  <a:pt x="484319" y="68460"/>
                </a:lnTo>
                <a:lnTo>
                  <a:pt x="529187" y="68460"/>
                </a:lnTo>
                <a:lnTo>
                  <a:pt x="531758" y="73102"/>
                </a:lnTo>
                <a:lnTo>
                  <a:pt x="534325" y="92571"/>
                </a:lnTo>
                <a:lnTo>
                  <a:pt x="534325" y="198983"/>
                </a:lnTo>
                <a:close/>
              </a:path>
              <a:path w="1452880" h="259080">
                <a:moveTo>
                  <a:pt x="624638" y="73669"/>
                </a:moveTo>
                <a:lnTo>
                  <a:pt x="602903" y="73669"/>
                </a:lnTo>
                <a:lnTo>
                  <a:pt x="607173" y="68274"/>
                </a:lnTo>
                <a:lnTo>
                  <a:pt x="645012" y="48517"/>
                </a:lnTo>
                <a:lnTo>
                  <a:pt x="652612" y="48071"/>
                </a:lnTo>
                <a:lnTo>
                  <a:pt x="666685" y="49373"/>
                </a:lnTo>
                <a:lnTo>
                  <a:pt x="679289" y="53280"/>
                </a:lnTo>
                <a:lnTo>
                  <a:pt x="690424" y="59791"/>
                </a:lnTo>
                <a:lnTo>
                  <a:pt x="699615" y="68460"/>
                </a:lnTo>
                <a:lnTo>
                  <a:pt x="646808" y="68460"/>
                </a:lnTo>
                <a:lnTo>
                  <a:pt x="640018" y="68907"/>
                </a:lnTo>
                <a:lnTo>
                  <a:pt x="633525" y="70209"/>
                </a:lnTo>
                <a:lnTo>
                  <a:pt x="627171" y="72404"/>
                </a:lnTo>
                <a:lnTo>
                  <a:pt x="624638" y="73669"/>
                </a:lnTo>
                <a:close/>
              </a:path>
              <a:path w="1452880" h="259080">
                <a:moveTo>
                  <a:pt x="602903" y="255091"/>
                </a:moveTo>
                <a:lnTo>
                  <a:pt x="580133" y="255091"/>
                </a:lnTo>
                <a:lnTo>
                  <a:pt x="580133" y="51792"/>
                </a:lnTo>
                <a:lnTo>
                  <a:pt x="602903" y="51792"/>
                </a:lnTo>
                <a:lnTo>
                  <a:pt x="602903" y="73669"/>
                </a:lnTo>
                <a:lnTo>
                  <a:pt x="624638" y="73669"/>
                </a:lnTo>
                <a:lnTo>
                  <a:pt x="621060" y="75455"/>
                </a:lnTo>
                <a:lnTo>
                  <a:pt x="613024" y="80019"/>
                </a:lnTo>
                <a:lnTo>
                  <a:pt x="606971" y="85526"/>
                </a:lnTo>
                <a:lnTo>
                  <a:pt x="602903" y="91975"/>
                </a:lnTo>
                <a:lnTo>
                  <a:pt x="602903" y="158501"/>
                </a:lnTo>
                <a:lnTo>
                  <a:pt x="606971" y="164951"/>
                </a:lnTo>
                <a:lnTo>
                  <a:pt x="613024" y="170507"/>
                </a:lnTo>
                <a:lnTo>
                  <a:pt x="621060" y="175170"/>
                </a:lnTo>
                <a:lnTo>
                  <a:pt x="624041" y="176658"/>
                </a:lnTo>
                <a:lnTo>
                  <a:pt x="602903" y="176658"/>
                </a:lnTo>
                <a:lnTo>
                  <a:pt x="602903" y="255091"/>
                </a:lnTo>
                <a:close/>
              </a:path>
              <a:path w="1452880" h="259080">
                <a:moveTo>
                  <a:pt x="699769" y="182165"/>
                </a:moveTo>
                <a:lnTo>
                  <a:pt x="646808" y="182165"/>
                </a:lnTo>
                <a:lnTo>
                  <a:pt x="656928" y="181198"/>
                </a:lnTo>
                <a:lnTo>
                  <a:pt x="666006" y="178296"/>
                </a:lnTo>
                <a:lnTo>
                  <a:pt x="690861" y="148493"/>
                </a:lnTo>
                <a:lnTo>
                  <a:pt x="694135" y="125164"/>
                </a:lnTo>
                <a:lnTo>
                  <a:pt x="693335" y="113118"/>
                </a:lnTo>
                <a:lnTo>
                  <a:pt x="674378" y="77334"/>
                </a:lnTo>
                <a:lnTo>
                  <a:pt x="646808" y="68460"/>
                </a:lnTo>
                <a:lnTo>
                  <a:pt x="699615" y="68460"/>
                </a:lnTo>
                <a:lnTo>
                  <a:pt x="716971" y="108309"/>
                </a:lnTo>
                <a:lnTo>
                  <a:pt x="718096" y="125164"/>
                </a:lnTo>
                <a:lnTo>
                  <a:pt x="716980" y="141982"/>
                </a:lnTo>
                <a:lnTo>
                  <a:pt x="713631" y="157013"/>
                </a:lnTo>
                <a:lnTo>
                  <a:pt x="708050" y="170259"/>
                </a:lnTo>
                <a:lnTo>
                  <a:pt x="700227" y="181728"/>
                </a:lnTo>
                <a:lnTo>
                  <a:pt x="699769" y="182165"/>
                </a:lnTo>
                <a:close/>
              </a:path>
              <a:path w="1452880" h="259080">
                <a:moveTo>
                  <a:pt x="652612" y="202703"/>
                </a:moveTo>
                <a:lnTo>
                  <a:pt x="637729" y="201076"/>
                </a:lnTo>
                <a:lnTo>
                  <a:pt x="624483" y="196192"/>
                </a:lnTo>
                <a:lnTo>
                  <a:pt x="612875" y="188053"/>
                </a:lnTo>
                <a:lnTo>
                  <a:pt x="602903" y="176658"/>
                </a:lnTo>
                <a:lnTo>
                  <a:pt x="624041" y="176658"/>
                </a:lnTo>
                <a:lnTo>
                  <a:pt x="627190" y="178231"/>
                </a:lnTo>
                <a:lnTo>
                  <a:pt x="633525" y="180416"/>
                </a:lnTo>
                <a:lnTo>
                  <a:pt x="640064" y="181728"/>
                </a:lnTo>
                <a:lnTo>
                  <a:pt x="646808" y="182165"/>
                </a:lnTo>
                <a:lnTo>
                  <a:pt x="699769" y="182165"/>
                </a:lnTo>
                <a:lnTo>
                  <a:pt x="690619" y="190899"/>
                </a:lnTo>
                <a:lnTo>
                  <a:pt x="679475" y="197457"/>
                </a:lnTo>
                <a:lnTo>
                  <a:pt x="666806" y="201392"/>
                </a:lnTo>
                <a:lnTo>
                  <a:pt x="652612" y="202703"/>
                </a:lnTo>
                <a:close/>
              </a:path>
              <a:path w="1452880" h="259080">
                <a:moveTo>
                  <a:pt x="801359" y="202703"/>
                </a:moveTo>
                <a:lnTo>
                  <a:pt x="780849" y="199764"/>
                </a:lnTo>
                <a:lnTo>
                  <a:pt x="766199" y="190946"/>
                </a:lnTo>
                <a:lnTo>
                  <a:pt x="757409" y="176249"/>
                </a:lnTo>
                <a:lnTo>
                  <a:pt x="754478" y="155674"/>
                </a:lnTo>
                <a:lnTo>
                  <a:pt x="754478" y="51792"/>
                </a:lnTo>
                <a:lnTo>
                  <a:pt x="777249" y="51792"/>
                </a:lnTo>
                <a:lnTo>
                  <a:pt x="777249" y="148679"/>
                </a:lnTo>
                <a:lnTo>
                  <a:pt x="777742" y="156799"/>
                </a:lnTo>
                <a:lnTo>
                  <a:pt x="810140" y="182165"/>
                </a:lnTo>
                <a:lnTo>
                  <a:pt x="849985" y="182165"/>
                </a:lnTo>
                <a:lnTo>
                  <a:pt x="849180" y="182993"/>
                </a:lnTo>
                <a:lnTo>
                  <a:pt x="809443" y="202248"/>
                </a:lnTo>
                <a:lnTo>
                  <a:pt x="801359" y="202703"/>
                </a:lnTo>
                <a:close/>
              </a:path>
              <a:path w="1452880" h="259080">
                <a:moveTo>
                  <a:pt x="849985" y="182165"/>
                </a:moveTo>
                <a:lnTo>
                  <a:pt x="810140" y="182165"/>
                </a:lnTo>
                <a:lnTo>
                  <a:pt x="816744" y="181747"/>
                </a:lnTo>
                <a:lnTo>
                  <a:pt x="823163" y="180491"/>
                </a:lnTo>
                <a:lnTo>
                  <a:pt x="853747" y="159990"/>
                </a:lnTo>
                <a:lnTo>
                  <a:pt x="853747" y="51792"/>
                </a:lnTo>
                <a:lnTo>
                  <a:pt x="876666" y="51792"/>
                </a:lnTo>
                <a:lnTo>
                  <a:pt x="876666" y="178296"/>
                </a:lnTo>
                <a:lnTo>
                  <a:pt x="853747" y="178296"/>
                </a:lnTo>
                <a:lnTo>
                  <a:pt x="849985" y="182165"/>
                </a:lnTo>
                <a:close/>
              </a:path>
              <a:path w="1452880" h="259080">
                <a:moveTo>
                  <a:pt x="876666" y="198983"/>
                </a:moveTo>
                <a:lnTo>
                  <a:pt x="853747" y="198983"/>
                </a:lnTo>
                <a:lnTo>
                  <a:pt x="853747" y="178296"/>
                </a:lnTo>
                <a:lnTo>
                  <a:pt x="876666" y="178296"/>
                </a:lnTo>
                <a:lnTo>
                  <a:pt x="876666" y="198983"/>
                </a:lnTo>
                <a:close/>
              </a:path>
              <a:path w="1452880" h="259080">
                <a:moveTo>
                  <a:pt x="949808" y="51792"/>
                </a:moveTo>
                <a:lnTo>
                  <a:pt x="926888" y="51792"/>
                </a:lnTo>
                <a:lnTo>
                  <a:pt x="926888" y="11459"/>
                </a:lnTo>
                <a:lnTo>
                  <a:pt x="949808" y="11459"/>
                </a:lnTo>
                <a:lnTo>
                  <a:pt x="949808" y="51792"/>
                </a:lnTo>
                <a:close/>
              </a:path>
              <a:path w="1452880" h="259080">
                <a:moveTo>
                  <a:pt x="979722" y="71883"/>
                </a:moveTo>
                <a:lnTo>
                  <a:pt x="902481" y="71883"/>
                </a:lnTo>
                <a:lnTo>
                  <a:pt x="902481" y="51792"/>
                </a:lnTo>
                <a:lnTo>
                  <a:pt x="979722" y="51792"/>
                </a:lnTo>
                <a:lnTo>
                  <a:pt x="979722" y="71883"/>
                </a:lnTo>
                <a:close/>
              </a:path>
              <a:path w="1452880" h="259080">
                <a:moveTo>
                  <a:pt x="959482" y="202703"/>
                </a:moveTo>
                <a:lnTo>
                  <a:pt x="926975" y="168820"/>
                </a:lnTo>
                <a:lnTo>
                  <a:pt x="926888" y="71883"/>
                </a:lnTo>
                <a:lnTo>
                  <a:pt x="949808" y="71883"/>
                </a:lnTo>
                <a:lnTo>
                  <a:pt x="949808" y="168820"/>
                </a:lnTo>
                <a:lnTo>
                  <a:pt x="950999" y="173384"/>
                </a:lnTo>
                <a:lnTo>
                  <a:pt x="953380" y="176956"/>
                </a:lnTo>
                <a:lnTo>
                  <a:pt x="955860" y="180429"/>
                </a:lnTo>
                <a:lnTo>
                  <a:pt x="959631" y="182165"/>
                </a:lnTo>
                <a:lnTo>
                  <a:pt x="982705" y="182165"/>
                </a:lnTo>
                <a:lnTo>
                  <a:pt x="987015" y="193178"/>
                </a:lnTo>
                <a:lnTo>
                  <a:pt x="981722" y="197346"/>
                </a:lnTo>
                <a:lnTo>
                  <a:pt x="975369" y="200322"/>
                </a:lnTo>
                <a:lnTo>
                  <a:pt x="967956" y="202108"/>
                </a:lnTo>
                <a:lnTo>
                  <a:pt x="959482" y="202703"/>
                </a:lnTo>
                <a:close/>
              </a:path>
              <a:path w="1452880" h="259080">
                <a:moveTo>
                  <a:pt x="982705" y="182165"/>
                </a:moveTo>
                <a:lnTo>
                  <a:pt x="971041" y="182165"/>
                </a:lnTo>
                <a:lnTo>
                  <a:pt x="976250" y="180131"/>
                </a:lnTo>
                <a:lnTo>
                  <a:pt x="980318" y="176063"/>
                </a:lnTo>
                <a:lnTo>
                  <a:pt x="982705" y="182165"/>
                </a:lnTo>
                <a:close/>
              </a:path>
              <a:path w="1452880" h="259080">
                <a:moveTo>
                  <a:pt x="1027464" y="30807"/>
                </a:moveTo>
                <a:lnTo>
                  <a:pt x="1019129" y="30807"/>
                </a:lnTo>
                <a:lnTo>
                  <a:pt x="1015557" y="29319"/>
                </a:lnTo>
                <a:lnTo>
                  <a:pt x="1012482" y="26342"/>
                </a:lnTo>
                <a:lnTo>
                  <a:pt x="1009505" y="23366"/>
                </a:lnTo>
                <a:lnTo>
                  <a:pt x="1008017" y="19744"/>
                </a:lnTo>
                <a:lnTo>
                  <a:pt x="1008017" y="11211"/>
                </a:lnTo>
                <a:lnTo>
                  <a:pt x="1009505" y="7590"/>
                </a:lnTo>
                <a:lnTo>
                  <a:pt x="1015557" y="1537"/>
                </a:lnTo>
                <a:lnTo>
                  <a:pt x="1019129" y="0"/>
                </a:lnTo>
                <a:lnTo>
                  <a:pt x="1027463" y="0"/>
                </a:lnTo>
                <a:lnTo>
                  <a:pt x="1031135" y="1537"/>
                </a:lnTo>
                <a:lnTo>
                  <a:pt x="1034210" y="4613"/>
                </a:lnTo>
                <a:lnTo>
                  <a:pt x="1037286" y="7590"/>
                </a:lnTo>
                <a:lnTo>
                  <a:pt x="1038824" y="11211"/>
                </a:lnTo>
                <a:lnTo>
                  <a:pt x="1038824" y="19744"/>
                </a:lnTo>
                <a:lnTo>
                  <a:pt x="1037286" y="23366"/>
                </a:lnTo>
                <a:lnTo>
                  <a:pt x="1031135" y="29319"/>
                </a:lnTo>
                <a:lnTo>
                  <a:pt x="1027464" y="30807"/>
                </a:lnTo>
                <a:close/>
              </a:path>
              <a:path w="1452880" h="259080">
                <a:moveTo>
                  <a:pt x="1034806" y="198983"/>
                </a:moveTo>
                <a:lnTo>
                  <a:pt x="1012035" y="198983"/>
                </a:lnTo>
                <a:lnTo>
                  <a:pt x="1012035" y="51792"/>
                </a:lnTo>
                <a:lnTo>
                  <a:pt x="1034806" y="51792"/>
                </a:lnTo>
                <a:lnTo>
                  <a:pt x="1034806" y="198983"/>
                </a:lnTo>
                <a:close/>
              </a:path>
              <a:path w="1452880" h="259080">
                <a:moveTo>
                  <a:pt x="1126668" y="73074"/>
                </a:moveTo>
                <a:lnTo>
                  <a:pt x="1103386" y="73074"/>
                </a:lnTo>
                <a:lnTo>
                  <a:pt x="1108418" y="67819"/>
                </a:lnTo>
                <a:lnTo>
                  <a:pt x="1148267" y="48508"/>
                </a:lnTo>
                <a:lnTo>
                  <a:pt x="1155773" y="48071"/>
                </a:lnTo>
                <a:lnTo>
                  <a:pt x="1176349" y="51048"/>
                </a:lnTo>
                <a:lnTo>
                  <a:pt x="1191046" y="59977"/>
                </a:lnTo>
                <a:lnTo>
                  <a:pt x="1196072" y="68460"/>
                </a:lnTo>
                <a:lnTo>
                  <a:pt x="1146992" y="68460"/>
                </a:lnTo>
                <a:lnTo>
                  <a:pt x="1140621" y="68898"/>
                </a:lnTo>
                <a:lnTo>
                  <a:pt x="1134305" y="70209"/>
                </a:lnTo>
                <a:lnTo>
                  <a:pt x="1128045" y="72395"/>
                </a:lnTo>
                <a:lnTo>
                  <a:pt x="1126668" y="73074"/>
                </a:lnTo>
                <a:close/>
              </a:path>
              <a:path w="1452880" h="259080">
                <a:moveTo>
                  <a:pt x="1103386" y="198983"/>
                </a:moveTo>
                <a:lnTo>
                  <a:pt x="1080615" y="198983"/>
                </a:lnTo>
                <a:lnTo>
                  <a:pt x="1080615" y="51792"/>
                </a:lnTo>
                <a:lnTo>
                  <a:pt x="1103386" y="51792"/>
                </a:lnTo>
                <a:lnTo>
                  <a:pt x="1103386" y="73074"/>
                </a:lnTo>
                <a:lnTo>
                  <a:pt x="1126668" y="73074"/>
                </a:lnTo>
                <a:lnTo>
                  <a:pt x="1121841" y="75455"/>
                </a:lnTo>
                <a:lnTo>
                  <a:pt x="1113605" y="80019"/>
                </a:lnTo>
                <a:lnTo>
                  <a:pt x="1107454" y="85328"/>
                </a:lnTo>
                <a:lnTo>
                  <a:pt x="1103386" y="91380"/>
                </a:lnTo>
                <a:lnTo>
                  <a:pt x="1103386" y="198983"/>
                </a:lnTo>
                <a:close/>
              </a:path>
              <a:path w="1452880" h="259080">
                <a:moveTo>
                  <a:pt x="1202803" y="198983"/>
                </a:moveTo>
                <a:lnTo>
                  <a:pt x="1179883" y="198983"/>
                </a:lnTo>
                <a:lnTo>
                  <a:pt x="1179883" y="102691"/>
                </a:lnTo>
                <a:lnTo>
                  <a:pt x="1179316" y="93705"/>
                </a:lnTo>
                <a:lnTo>
                  <a:pt x="1156914" y="68460"/>
                </a:lnTo>
                <a:lnTo>
                  <a:pt x="1196072" y="68460"/>
                </a:lnTo>
                <a:lnTo>
                  <a:pt x="1199864" y="74860"/>
                </a:lnTo>
                <a:lnTo>
                  <a:pt x="1202803" y="95696"/>
                </a:lnTo>
                <a:lnTo>
                  <a:pt x="1202803" y="198983"/>
                </a:lnTo>
                <a:close/>
              </a:path>
              <a:path w="1452880" h="259080">
                <a:moveTo>
                  <a:pt x="1305561" y="200769"/>
                </a:moveTo>
                <a:lnTo>
                  <a:pt x="1267471" y="188965"/>
                </a:lnTo>
                <a:lnTo>
                  <a:pt x="1244393" y="155488"/>
                </a:lnTo>
                <a:lnTo>
                  <a:pt x="1239928" y="124569"/>
                </a:lnTo>
                <a:lnTo>
                  <a:pt x="1241063" y="107853"/>
                </a:lnTo>
                <a:lnTo>
                  <a:pt x="1258085" y="68758"/>
                </a:lnTo>
                <a:lnTo>
                  <a:pt x="1291599" y="49364"/>
                </a:lnTo>
                <a:lnTo>
                  <a:pt x="1305561" y="48071"/>
                </a:lnTo>
                <a:lnTo>
                  <a:pt x="1320026" y="49689"/>
                </a:lnTo>
                <a:lnTo>
                  <a:pt x="1333057" y="54545"/>
                </a:lnTo>
                <a:lnTo>
                  <a:pt x="1344657" y="62638"/>
                </a:lnTo>
                <a:lnTo>
                  <a:pt x="1349882" y="68460"/>
                </a:lnTo>
                <a:lnTo>
                  <a:pt x="1310919" y="68460"/>
                </a:lnTo>
                <a:lnTo>
                  <a:pt x="1300678" y="69437"/>
                </a:lnTo>
                <a:lnTo>
                  <a:pt x="1266941" y="101947"/>
                </a:lnTo>
                <a:lnTo>
                  <a:pt x="1263741" y="124569"/>
                </a:lnTo>
                <a:lnTo>
                  <a:pt x="1264559" y="136605"/>
                </a:lnTo>
                <a:lnTo>
                  <a:pt x="1283879" y="172054"/>
                </a:lnTo>
                <a:lnTo>
                  <a:pt x="1310919" y="180677"/>
                </a:lnTo>
                <a:lnTo>
                  <a:pt x="1349880" y="180677"/>
                </a:lnTo>
                <a:lnTo>
                  <a:pt x="1345671" y="184918"/>
                </a:lnTo>
                <a:lnTo>
                  <a:pt x="1313142" y="200304"/>
                </a:lnTo>
                <a:lnTo>
                  <a:pt x="1305561" y="200769"/>
                </a:lnTo>
                <a:close/>
              </a:path>
              <a:path w="1452880" h="259080">
                <a:moveTo>
                  <a:pt x="1377743" y="73967"/>
                </a:moveTo>
                <a:lnTo>
                  <a:pt x="1354824" y="73967"/>
                </a:lnTo>
                <a:lnTo>
                  <a:pt x="1354824" y="51792"/>
                </a:lnTo>
                <a:lnTo>
                  <a:pt x="1377743" y="51792"/>
                </a:lnTo>
                <a:lnTo>
                  <a:pt x="1377743" y="73967"/>
                </a:lnTo>
                <a:close/>
              </a:path>
              <a:path w="1452880" h="259080">
                <a:moveTo>
                  <a:pt x="1349880" y="180677"/>
                </a:moveTo>
                <a:lnTo>
                  <a:pt x="1310919" y="180677"/>
                </a:lnTo>
                <a:lnTo>
                  <a:pt x="1317161" y="180258"/>
                </a:lnTo>
                <a:lnTo>
                  <a:pt x="1323384" y="179003"/>
                </a:lnTo>
                <a:lnTo>
                  <a:pt x="1354824" y="156567"/>
                </a:lnTo>
                <a:lnTo>
                  <a:pt x="1354824" y="92273"/>
                </a:lnTo>
                <a:lnTo>
                  <a:pt x="1323198" y="70135"/>
                </a:lnTo>
                <a:lnTo>
                  <a:pt x="1310919" y="68460"/>
                </a:lnTo>
                <a:lnTo>
                  <a:pt x="1349882" y="68460"/>
                </a:lnTo>
                <a:lnTo>
                  <a:pt x="1354824" y="73967"/>
                </a:lnTo>
                <a:lnTo>
                  <a:pt x="1377743" y="73967"/>
                </a:lnTo>
                <a:lnTo>
                  <a:pt x="1377743" y="174575"/>
                </a:lnTo>
                <a:lnTo>
                  <a:pt x="1354824" y="174575"/>
                </a:lnTo>
                <a:lnTo>
                  <a:pt x="1350563" y="179989"/>
                </a:lnTo>
                <a:lnTo>
                  <a:pt x="1349880" y="180677"/>
                </a:lnTo>
                <a:close/>
              </a:path>
              <a:path w="1452880" h="259080">
                <a:moveTo>
                  <a:pt x="1361531" y="239762"/>
                </a:moveTo>
                <a:lnTo>
                  <a:pt x="1307645" y="239762"/>
                </a:lnTo>
                <a:lnTo>
                  <a:pt x="1318249" y="239027"/>
                </a:lnTo>
                <a:lnTo>
                  <a:pt x="1327588" y="236822"/>
                </a:lnTo>
                <a:lnTo>
                  <a:pt x="1354051" y="205401"/>
                </a:lnTo>
                <a:lnTo>
                  <a:pt x="1354824" y="174575"/>
                </a:lnTo>
                <a:lnTo>
                  <a:pt x="1377743" y="174575"/>
                </a:lnTo>
                <a:lnTo>
                  <a:pt x="1377673" y="195560"/>
                </a:lnTo>
                <a:lnTo>
                  <a:pt x="1376599" y="209298"/>
                </a:lnTo>
                <a:lnTo>
                  <a:pt x="1373167" y="222088"/>
                </a:lnTo>
                <a:lnTo>
                  <a:pt x="1367446" y="233036"/>
                </a:lnTo>
                <a:lnTo>
                  <a:pt x="1361531" y="239762"/>
                </a:lnTo>
                <a:close/>
              </a:path>
              <a:path w="1452880" h="259080">
                <a:moveTo>
                  <a:pt x="1307645" y="258663"/>
                </a:moveTo>
                <a:lnTo>
                  <a:pt x="1268243" y="251296"/>
                </a:lnTo>
                <a:lnTo>
                  <a:pt x="1248263" y="236785"/>
                </a:lnTo>
                <a:lnTo>
                  <a:pt x="1259722" y="219670"/>
                </a:lnTo>
                <a:lnTo>
                  <a:pt x="1264466" y="224767"/>
                </a:lnTo>
                <a:lnTo>
                  <a:pt x="1269471" y="229046"/>
                </a:lnTo>
                <a:lnTo>
                  <a:pt x="1307645" y="239762"/>
                </a:lnTo>
                <a:lnTo>
                  <a:pt x="1361531" y="239762"/>
                </a:lnTo>
                <a:lnTo>
                  <a:pt x="1359437" y="242143"/>
                </a:lnTo>
                <a:lnTo>
                  <a:pt x="1349335" y="249370"/>
                </a:lnTo>
                <a:lnTo>
                  <a:pt x="1337336" y="254533"/>
                </a:lnTo>
                <a:lnTo>
                  <a:pt x="1323439" y="257630"/>
                </a:lnTo>
                <a:lnTo>
                  <a:pt x="1307645" y="258663"/>
                </a:lnTo>
                <a:close/>
              </a:path>
              <a:path w="1452880" h="259080">
                <a:moveTo>
                  <a:pt x="1440383" y="201959"/>
                </a:moveTo>
                <a:lnTo>
                  <a:pt x="1430957" y="201959"/>
                </a:lnTo>
                <a:lnTo>
                  <a:pt x="1426939" y="200372"/>
                </a:lnTo>
                <a:lnTo>
                  <a:pt x="1423665" y="197197"/>
                </a:lnTo>
                <a:lnTo>
                  <a:pt x="1420490" y="193923"/>
                </a:lnTo>
                <a:lnTo>
                  <a:pt x="1418902" y="189954"/>
                </a:lnTo>
                <a:lnTo>
                  <a:pt x="1418902" y="180627"/>
                </a:lnTo>
                <a:lnTo>
                  <a:pt x="1420490" y="176658"/>
                </a:lnTo>
                <a:lnTo>
                  <a:pt x="1423665" y="173384"/>
                </a:lnTo>
                <a:lnTo>
                  <a:pt x="1426939" y="170110"/>
                </a:lnTo>
                <a:lnTo>
                  <a:pt x="1430957" y="168473"/>
                </a:lnTo>
                <a:lnTo>
                  <a:pt x="1440383" y="168473"/>
                </a:lnTo>
                <a:lnTo>
                  <a:pt x="1444302" y="170110"/>
                </a:lnTo>
                <a:lnTo>
                  <a:pt x="1447477" y="173384"/>
                </a:lnTo>
                <a:lnTo>
                  <a:pt x="1450751" y="176658"/>
                </a:lnTo>
                <a:lnTo>
                  <a:pt x="1452388" y="180627"/>
                </a:lnTo>
                <a:lnTo>
                  <a:pt x="1452388" y="189954"/>
                </a:lnTo>
                <a:lnTo>
                  <a:pt x="1450751" y="193923"/>
                </a:lnTo>
                <a:lnTo>
                  <a:pt x="1444302" y="200372"/>
                </a:lnTo>
                <a:lnTo>
                  <a:pt x="1440383" y="201959"/>
                </a:lnTo>
                <a:close/>
              </a:path>
            </a:pathLst>
          </a:custGeom>
          <a:solidFill>
            <a:srgbClr val="616161"/>
          </a:solidFill>
        </p:spPr>
        <p:txBody>
          <a:bodyPr wrap="square" lIns="0" tIns="0" rIns="0" bIns="0" rtlCol="0"/>
          <a:lstStyle/>
          <a:p>
            <a:endParaRPr/>
          </a:p>
        </p:txBody>
      </p:sp>
      <p:sp>
        <p:nvSpPr>
          <p:cNvPr id="5" name="object 5"/>
          <p:cNvSpPr/>
          <p:nvPr/>
        </p:nvSpPr>
        <p:spPr>
          <a:xfrm>
            <a:off x="412903" y="2781410"/>
            <a:ext cx="1605280" cy="210820"/>
          </a:xfrm>
          <a:custGeom>
            <a:avLst/>
            <a:gdLst/>
            <a:ahLst/>
            <a:cxnLst/>
            <a:rect l="l" t="t" r="r" b="b"/>
            <a:pathLst>
              <a:path w="1605280" h="210819">
                <a:moveTo>
                  <a:pt x="104626" y="210442"/>
                </a:moveTo>
                <a:lnTo>
                  <a:pt x="63549" y="203038"/>
                </a:lnTo>
                <a:lnTo>
                  <a:pt x="29914" y="180826"/>
                </a:lnTo>
                <a:lnTo>
                  <a:pt x="7478" y="147116"/>
                </a:lnTo>
                <a:lnTo>
                  <a:pt x="0" y="105221"/>
                </a:lnTo>
                <a:lnTo>
                  <a:pt x="1869" y="83250"/>
                </a:lnTo>
                <a:lnTo>
                  <a:pt x="16826" y="45448"/>
                </a:lnTo>
                <a:lnTo>
                  <a:pt x="45801" y="16659"/>
                </a:lnTo>
                <a:lnTo>
                  <a:pt x="83157" y="1851"/>
                </a:lnTo>
                <a:lnTo>
                  <a:pt x="104626" y="0"/>
                </a:lnTo>
                <a:lnTo>
                  <a:pt x="127638" y="2520"/>
                </a:lnTo>
                <a:lnTo>
                  <a:pt x="148158" y="10083"/>
                </a:lnTo>
                <a:lnTo>
                  <a:pt x="166092" y="22621"/>
                </a:lnTo>
                <a:lnTo>
                  <a:pt x="104626" y="22621"/>
                </a:lnTo>
                <a:lnTo>
                  <a:pt x="88450" y="24091"/>
                </a:lnTo>
                <a:lnTo>
                  <a:pt x="48517" y="46136"/>
                </a:lnTo>
                <a:lnTo>
                  <a:pt x="27728" y="88134"/>
                </a:lnTo>
                <a:lnTo>
                  <a:pt x="26342" y="105221"/>
                </a:lnTo>
                <a:lnTo>
                  <a:pt x="27719" y="122438"/>
                </a:lnTo>
                <a:lnTo>
                  <a:pt x="48369" y="164603"/>
                </a:lnTo>
                <a:lnTo>
                  <a:pt x="88329" y="186370"/>
                </a:lnTo>
                <a:lnTo>
                  <a:pt x="104626" y="187821"/>
                </a:lnTo>
                <a:lnTo>
                  <a:pt x="165979" y="187821"/>
                </a:lnTo>
                <a:lnTo>
                  <a:pt x="147860" y="200359"/>
                </a:lnTo>
                <a:lnTo>
                  <a:pt x="127378" y="207922"/>
                </a:lnTo>
                <a:lnTo>
                  <a:pt x="104626" y="210442"/>
                </a:lnTo>
                <a:close/>
              </a:path>
              <a:path w="1605280" h="210819">
                <a:moveTo>
                  <a:pt x="160436" y="52238"/>
                </a:moveTo>
                <a:lnTo>
                  <a:pt x="129238" y="27393"/>
                </a:lnTo>
                <a:lnTo>
                  <a:pt x="104626" y="22621"/>
                </a:lnTo>
                <a:lnTo>
                  <a:pt x="166092" y="22621"/>
                </a:lnTo>
                <a:lnTo>
                  <a:pt x="181719" y="40332"/>
                </a:lnTo>
                <a:lnTo>
                  <a:pt x="160436" y="52238"/>
                </a:lnTo>
                <a:close/>
              </a:path>
              <a:path w="1605280" h="210819">
                <a:moveTo>
                  <a:pt x="165979" y="187821"/>
                </a:moveTo>
                <a:lnTo>
                  <a:pt x="104626" y="187821"/>
                </a:lnTo>
                <a:lnTo>
                  <a:pt x="113165" y="187309"/>
                </a:lnTo>
                <a:lnTo>
                  <a:pt x="121369" y="185774"/>
                </a:lnTo>
                <a:lnTo>
                  <a:pt x="155609" y="164455"/>
                </a:lnTo>
                <a:lnTo>
                  <a:pt x="160436" y="158204"/>
                </a:lnTo>
                <a:lnTo>
                  <a:pt x="182016" y="170110"/>
                </a:lnTo>
                <a:lnTo>
                  <a:pt x="166073" y="187755"/>
                </a:lnTo>
                <a:close/>
              </a:path>
              <a:path w="1605280" h="210819">
                <a:moveTo>
                  <a:pt x="277780" y="210442"/>
                </a:moveTo>
                <a:lnTo>
                  <a:pt x="236229" y="198220"/>
                </a:lnTo>
                <a:lnTo>
                  <a:pt x="209952" y="163822"/>
                </a:lnTo>
                <a:lnTo>
                  <a:pt x="204854" y="132903"/>
                </a:lnTo>
                <a:lnTo>
                  <a:pt x="206128" y="116653"/>
                </a:lnTo>
                <a:lnTo>
                  <a:pt x="225244" y="77390"/>
                </a:lnTo>
                <a:lnTo>
                  <a:pt x="262497" y="57159"/>
                </a:lnTo>
                <a:lnTo>
                  <a:pt x="277780" y="55810"/>
                </a:lnTo>
                <a:lnTo>
                  <a:pt x="293053" y="57159"/>
                </a:lnTo>
                <a:lnTo>
                  <a:pt x="306876" y="61205"/>
                </a:lnTo>
                <a:lnTo>
                  <a:pt x="319247" y="67949"/>
                </a:lnTo>
                <a:lnTo>
                  <a:pt x="328790" y="76200"/>
                </a:lnTo>
                <a:lnTo>
                  <a:pt x="277780" y="76200"/>
                </a:lnTo>
                <a:lnTo>
                  <a:pt x="267510" y="77204"/>
                </a:lnTo>
                <a:lnTo>
                  <a:pt x="236452" y="100589"/>
                </a:lnTo>
                <a:lnTo>
                  <a:pt x="228667" y="132903"/>
                </a:lnTo>
                <a:lnTo>
                  <a:pt x="229522" y="144967"/>
                </a:lnTo>
                <a:lnTo>
                  <a:pt x="249707" y="181030"/>
                </a:lnTo>
                <a:lnTo>
                  <a:pt x="277780" y="189904"/>
                </a:lnTo>
                <a:lnTo>
                  <a:pt x="328800" y="189904"/>
                </a:lnTo>
                <a:lnTo>
                  <a:pt x="319247" y="198220"/>
                </a:lnTo>
                <a:lnTo>
                  <a:pt x="306876" y="205010"/>
                </a:lnTo>
                <a:lnTo>
                  <a:pt x="293053" y="209084"/>
                </a:lnTo>
                <a:lnTo>
                  <a:pt x="277780" y="210442"/>
                </a:lnTo>
                <a:close/>
              </a:path>
              <a:path w="1605280" h="210819">
                <a:moveTo>
                  <a:pt x="328800" y="189904"/>
                </a:moveTo>
                <a:lnTo>
                  <a:pt x="277780" y="189904"/>
                </a:lnTo>
                <a:lnTo>
                  <a:pt x="287947" y="188909"/>
                </a:lnTo>
                <a:lnTo>
                  <a:pt x="297165" y="185923"/>
                </a:lnTo>
                <a:lnTo>
                  <a:pt x="323024" y="155674"/>
                </a:lnTo>
                <a:lnTo>
                  <a:pt x="326447" y="132903"/>
                </a:lnTo>
                <a:lnTo>
                  <a:pt x="325591" y="121099"/>
                </a:lnTo>
                <a:lnTo>
                  <a:pt x="305434" y="85241"/>
                </a:lnTo>
                <a:lnTo>
                  <a:pt x="277780" y="76200"/>
                </a:lnTo>
                <a:lnTo>
                  <a:pt x="328790" y="76200"/>
                </a:lnTo>
                <a:lnTo>
                  <a:pt x="349283" y="116653"/>
                </a:lnTo>
                <a:lnTo>
                  <a:pt x="350557" y="132903"/>
                </a:lnTo>
                <a:lnTo>
                  <a:pt x="349283" y="149116"/>
                </a:lnTo>
                <a:lnTo>
                  <a:pt x="345460" y="163822"/>
                </a:lnTo>
                <a:lnTo>
                  <a:pt x="339088" y="177021"/>
                </a:lnTo>
                <a:lnTo>
                  <a:pt x="330167" y="188714"/>
                </a:lnTo>
                <a:lnTo>
                  <a:pt x="328800" y="189904"/>
                </a:lnTo>
                <a:close/>
              </a:path>
              <a:path w="1605280" h="210819">
                <a:moveTo>
                  <a:pt x="431216" y="80813"/>
                </a:moveTo>
                <a:lnTo>
                  <a:pt x="410603" y="80813"/>
                </a:lnTo>
                <a:lnTo>
                  <a:pt x="413775" y="76469"/>
                </a:lnTo>
                <a:lnTo>
                  <a:pt x="451335" y="56322"/>
                </a:lnTo>
                <a:lnTo>
                  <a:pt x="458228" y="55810"/>
                </a:lnTo>
                <a:lnTo>
                  <a:pt x="466290" y="56322"/>
                </a:lnTo>
                <a:lnTo>
                  <a:pt x="495710" y="76200"/>
                </a:lnTo>
                <a:lnTo>
                  <a:pt x="441857" y="76200"/>
                </a:lnTo>
                <a:lnTo>
                  <a:pt x="434564" y="78581"/>
                </a:lnTo>
                <a:lnTo>
                  <a:pt x="431216" y="80813"/>
                </a:lnTo>
                <a:close/>
              </a:path>
              <a:path w="1605280" h="210819">
                <a:moveTo>
                  <a:pt x="515591" y="83343"/>
                </a:moveTo>
                <a:lnTo>
                  <a:pt x="497816" y="83343"/>
                </a:lnTo>
                <a:lnTo>
                  <a:pt x="502011" y="77651"/>
                </a:lnTo>
                <a:lnTo>
                  <a:pt x="540353" y="56303"/>
                </a:lnTo>
                <a:lnTo>
                  <a:pt x="547227" y="55810"/>
                </a:lnTo>
                <a:lnTo>
                  <a:pt x="565198" y="58591"/>
                </a:lnTo>
                <a:lnTo>
                  <a:pt x="578034" y="66935"/>
                </a:lnTo>
                <a:lnTo>
                  <a:pt x="583166" y="76200"/>
                </a:lnTo>
                <a:lnTo>
                  <a:pt x="530558" y="76200"/>
                </a:lnTo>
                <a:lnTo>
                  <a:pt x="523067" y="78531"/>
                </a:lnTo>
                <a:lnTo>
                  <a:pt x="515591" y="83343"/>
                </a:lnTo>
                <a:close/>
              </a:path>
              <a:path w="1605280" h="210819">
                <a:moveTo>
                  <a:pt x="410603" y="206722"/>
                </a:moveTo>
                <a:lnTo>
                  <a:pt x="387832" y="206722"/>
                </a:lnTo>
                <a:lnTo>
                  <a:pt x="387832" y="59531"/>
                </a:lnTo>
                <a:lnTo>
                  <a:pt x="410603" y="59531"/>
                </a:lnTo>
                <a:lnTo>
                  <a:pt x="410603" y="80813"/>
                </a:lnTo>
                <a:lnTo>
                  <a:pt x="431216" y="80813"/>
                </a:lnTo>
                <a:lnTo>
                  <a:pt x="427420" y="83343"/>
                </a:lnTo>
                <a:lnTo>
                  <a:pt x="420277" y="88006"/>
                </a:lnTo>
                <a:lnTo>
                  <a:pt x="414671" y="93265"/>
                </a:lnTo>
                <a:lnTo>
                  <a:pt x="410603" y="99119"/>
                </a:lnTo>
                <a:lnTo>
                  <a:pt x="410603" y="206722"/>
                </a:lnTo>
                <a:close/>
              </a:path>
              <a:path w="1605280" h="210819">
                <a:moveTo>
                  <a:pt x="499304" y="206722"/>
                </a:moveTo>
                <a:lnTo>
                  <a:pt x="476534" y="206722"/>
                </a:lnTo>
                <a:lnTo>
                  <a:pt x="476534" y="106709"/>
                </a:lnTo>
                <a:lnTo>
                  <a:pt x="474831" y="93361"/>
                </a:lnTo>
                <a:lnTo>
                  <a:pt x="469725" y="83827"/>
                </a:lnTo>
                <a:lnTo>
                  <a:pt x="461214" y="78106"/>
                </a:lnTo>
                <a:lnTo>
                  <a:pt x="449298" y="76200"/>
                </a:lnTo>
                <a:lnTo>
                  <a:pt x="495710" y="76200"/>
                </a:lnTo>
                <a:lnTo>
                  <a:pt x="497816" y="83343"/>
                </a:lnTo>
                <a:lnTo>
                  <a:pt x="515591" y="83343"/>
                </a:lnTo>
                <a:lnTo>
                  <a:pt x="508681" y="87758"/>
                </a:lnTo>
                <a:lnTo>
                  <a:pt x="503174" y="92968"/>
                </a:lnTo>
                <a:lnTo>
                  <a:pt x="499304" y="98821"/>
                </a:lnTo>
                <a:lnTo>
                  <a:pt x="499304" y="206722"/>
                </a:lnTo>
                <a:close/>
              </a:path>
              <a:path w="1605280" h="210819">
                <a:moveTo>
                  <a:pt x="588304" y="206722"/>
                </a:moveTo>
                <a:lnTo>
                  <a:pt x="565533" y="206722"/>
                </a:lnTo>
                <a:lnTo>
                  <a:pt x="565533" y="106709"/>
                </a:lnTo>
                <a:lnTo>
                  <a:pt x="563831" y="93361"/>
                </a:lnTo>
                <a:lnTo>
                  <a:pt x="558724" y="83827"/>
                </a:lnTo>
                <a:lnTo>
                  <a:pt x="550213" y="78106"/>
                </a:lnTo>
                <a:lnTo>
                  <a:pt x="538297" y="76200"/>
                </a:lnTo>
                <a:lnTo>
                  <a:pt x="583166" y="76200"/>
                </a:lnTo>
                <a:lnTo>
                  <a:pt x="585736" y="80841"/>
                </a:lnTo>
                <a:lnTo>
                  <a:pt x="588304" y="100310"/>
                </a:lnTo>
                <a:lnTo>
                  <a:pt x="588304" y="206722"/>
                </a:lnTo>
                <a:close/>
              </a:path>
              <a:path w="1605280" h="210819">
                <a:moveTo>
                  <a:pt x="700488" y="210442"/>
                </a:moveTo>
                <a:lnTo>
                  <a:pt x="657570" y="198304"/>
                </a:lnTo>
                <a:lnTo>
                  <a:pt x="630688" y="164008"/>
                </a:lnTo>
                <a:lnTo>
                  <a:pt x="625479" y="132903"/>
                </a:lnTo>
                <a:lnTo>
                  <a:pt x="626772" y="117257"/>
                </a:lnTo>
                <a:lnTo>
                  <a:pt x="646166" y="78134"/>
                </a:lnTo>
                <a:lnTo>
                  <a:pt x="683196" y="57205"/>
                </a:lnTo>
                <a:lnTo>
                  <a:pt x="698107" y="55810"/>
                </a:lnTo>
                <a:lnTo>
                  <a:pt x="713195" y="57187"/>
                </a:lnTo>
                <a:lnTo>
                  <a:pt x="726756" y="61317"/>
                </a:lnTo>
                <a:lnTo>
                  <a:pt x="738793" y="68200"/>
                </a:lnTo>
                <a:lnTo>
                  <a:pt x="745895" y="74711"/>
                </a:lnTo>
                <a:lnTo>
                  <a:pt x="697809" y="74711"/>
                </a:lnTo>
                <a:lnTo>
                  <a:pt x="687977" y="75613"/>
                </a:lnTo>
                <a:lnTo>
                  <a:pt x="653421" y="104961"/>
                </a:lnTo>
                <a:lnTo>
                  <a:pt x="649589" y="123825"/>
                </a:lnTo>
                <a:lnTo>
                  <a:pt x="767998" y="123825"/>
                </a:lnTo>
                <a:lnTo>
                  <a:pt x="768800" y="134838"/>
                </a:lnTo>
                <a:lnTo>
                  <a:pt x="768800" y="140642"/>
                </a:lnTo>
                <a:lnTo>
                  <a:pt x="649589" y="140642"/>
                </a:lnTo>
                <a:lnTo>
                  <a:pt x="651049" y="151367"/>
                </a:lnTo>
                <a:lnTo>
                  <a:pt x="673802" y="183588"/>
                </a:lnTo>
                <a:lnTo>
                  <a:pt x="702572" y="191541"/>
                </a:lnTo>
                <a:lnTo>
                  <a:pt x="754435" y="191541"/>
                </a:lnTo>
                <a:lnTo>
                  <a:pt x="746895" y="197718"/>
                </a:lnTo>
                <a:lnTo>
                  <a:pt x="733119" y="204787"/>
                </a:lnTo>
                <a:lnTo>
                  <a:pt x="717650" y="209029"/>
                </a:lnTo>
                <a:lnTo>
                  <a:pt x="700488" y="210442"/>
                </a:lnTo>
                <a:close/>
              </a:path>
              <a:path w="1605280" h="210819">
                <a:moveTo>
                  <a:pt x="767998" y="123825"/>
                </a:moveTo>
                <a:lnTo>
                  <a:pt x="746179" y="123825"/>
                </a:lnTo>
                <a:lnTo>
                  <a:pt x="745341" y="114011"/>
                </a:lnTo>
                <a:lnTo>
                  <a:pt x="742830" y="104961"/>
                </a:lnTo>
                <a:lnTo>
                  <a:pt x="708088" y="75613"/>
                </a:lnTo>
                <a:lnTo>
                  <a:pt x="697809" y="74711"/>
                </a:lnTo>
                <a:lnTo>
                  <a:pt x="745895" y="74711"/>
                </a:lnTo>
                <a:lnTo>
                  <a:pt x="749304" y="77837"/>
                </a:lnTo>
                <a:lnTo>
                  <a:pt x="757834" y="89603"/>
                </a:lnTo>
                <a:lnTo>
                  <a:pt x="763926" y="103026"/>
                </a:lnTo>
                <a:lnTo>
                  <a:pt x="767582" y="118104"/>
                </a:lnTo>
                <a:lnTo>
                  <a:pt x="767998" y="123825"/>
                </a:lnTo>
                <a:close/>
              </a:path>
              <a:path w="1605280" h="210819">
                <a:moveTo>
                  <a:pt x="754435" y="191541"/>
                </a:moveTo>
                <a:lnTo>
                  <a:pt x="702572" y="191541"/>
                </a:lnTo>
                <a:lnTo>
                  <a:pt x="715520" y="190379"/>
                </a:lnTo>
                <a:lnTo>
                  <a:pt x="727426" y="186890"/>
                </a:lnTo>
                <a:lnTo>
                  <a:pt x="738291" y="181077"/>
                </a:lnTo>
                <a:lnTo>
                  <a:pt x="748113" y="172938"/>
                </a:lnTo>
                <a:lnTo>
                  <a:pt x="758978" y="187821"/>
                </a:lnTo>
                <a:lnTo>
                  <a:pt x="754435" y="191541"/>
                </a:lnTo>
                <a:close/>
              </a:path>
              <a:path w="1605280" h="210819">
                <a:moveTo>
                  <a:pt x="901233" y="191839"/>
                </a:moveTo>
                <a:lnTo>
                  <a:pt x="853190" y="191839"/>
                </a:lnTo>
                <a:lnTo>
                  <a:pt x="861227" y="191392"/>
                </a:lnTo>
                <a:lnTo>
                  <a:pt x="868222" y="190053"/>
                </a:lnTo>
                <a:lnTo>
                  <a:pt x="874175" y="187821"/>
                </a:lnTo>
                <a:lnTo>
                  <a:pt x="879086" y="184695"/>
                </a:lnTo>
                <a:lnTo>
                  <a:pt x="885039" y="179833"/>
                </a:lnTo>
                <a:lnTo>
                  <a:pt x="888016" y="173781"/>
                </a:lnTo>
                <a:lnTo>
                  <a:pt x="888016" y="159990"/>
                </a:lnTo>
                <a:lnTo>
                  <a:pt x="832038" y="136735"/>
                </a:lnTo>
                <a:lnTo>
                  <a:pt x="822903" y="133498"/>
                </a:lnTo>
                <a:lnTo>
                  <a:pt x="796784" y="98226"/>
                </a:lnTo>
                <a:lnTo>
                  <a:pt x="797714" y="89343"/>
                </a:lnTo>
                <a:lnTo>
                  <a:pt x="829191" y="58787"/>
                </a:lnTo>
                <a:lnTo>
                  <a:pt x="851702" y="55810"/>
                </a:lnTo>
                <a:lnTo>
                  <a:pt x="867552" y="57149"/>
                </a:lnTo>
                <a:lnTo>
                  <a:pt x="881914" y="61168"/>
                </a:lnTo>
                <a:lnTo>
                  <a:pt x="894787" y="67865"/>
                </a:lnTo>
                <a:lnTo>
                  <a:pt x="902739" y="74414"/>
                </a:lnTo>
                <a:lnTo>
                  <a:pt x="841482" y="74414"/>
                </a:lnTo>
                <a:lnTo>
                  <a:pt x="833495" y="76646"/>
                </a:lnTo>
                <a:lnTo>
                  <a:pt x="821986" y="85576"/>
                </a:lnTo>
                <a:lnTo>
                  <a:pt x="819108" y="91082"/>
                </a:lnTo>
                <a:lnTo>
                  <a:pt x="819108" y="103485"/>
                </a:lnTo>
                <a:lnTo>
                  <a:pt x="864798" y="122336"/>
                </a:lnTo>
                <a:lnTo>
                  <a:pt x="875226" y="125276"/>
                </a:lnTo>
                <a:lnTo>
                  <a:pt x="907289" y="150279"/>
                </a:lnTo>
                <a:lnTo>
                  <a:pt x="910191" y="165943"/>
                </a:lnTo>
                <a:lnTo>
                  <a:pt x="909196" y="175617"/>
                </a:lnTo>
                <a:lnTo>
                  <a:pt x="906210" y="184249"/>
                </a:lnTo>
                <a:lnTo>
                  <a:pt x="901233" y="191839"/>
                </a:lnTo>
                <a:close/>
              </a:path>
              <a:path w="1605280" h="210819">
                <a:moveTo>
                  <a:pt x="895606" y="93017"/>
                </a:moveTo>
                <a:lnTo>
                  <a:pt x="858669" y="74748"/>
                </a:lnTo>
                <a:lnTo>
                  <a:pt x="851702" y="74414"/>
                </a:lnTo>
                <a:lnTo>
                  <a:pt x="902739" y="74414"/>
                </a:lnTo>
                <a:lnTo>
                  <a:pt x="906173" y="77241"/>
                </a:lnTo>
                <a:lnTo>
                  <a:pt x="895606" y="93017"/>
                </a:lnTo>
                <a:close/>
              </a:path>
              <a:path w="1605280" h="210819">
                <a:moveTo>
                  <a:pt x="852297" y="210442"/>
                </a:moveTo>
                <a:lnTo>
                  <a:pt x="834521" y="208991"/>
                </a:lnTo>
                <a:lnTo>
                  <a:pt x="818699" y="204638"/>
                </a:lnTo>
                <a:lnTo>
                  <a:pt x="804830" y="197383"/>
                </a:lnTo>
                <a:lnTo>
                  <a:pt x="792915" y="187225"/>
                </a:lnTo>
                <a:lnTo>
                  <a:pt x="804672" y="170705"/>
                </a:lnTo>
                <a:lnTo>
                  <a:pt x="809633" y="176460"/>
                </a:lnTo>
                <a:lnTo>
                  <a:pt x="816429" y="181421"/>
                </a:lnTo>
                <a:lnTo>
                  <a:pt x="853190" y="191839"/>
                </a:lnTo>
                <a:lnTo>
                  <a:pt x="901233" y="191839"/>
                </a:lnTo>
                <a:lnTo>
                  <a:pt x="894266" y="198387"/>
                </a:lnTo>
                <a:lnTo>
                  <a:pt x="885727" y="203661"/>
                </a:lnTo>
                <a:lnTo>
                  <a:pt x="875886" y="207429"/>
                </a:lnTo>
                <a:lnTo>
                  <a:pt x="864743" y="209689"/>
                </a:lnTo>
                <a:lnTo>
                  <a:pt x="852297" y="210442"/>
                </a:lnTo>
                <a:close/>
              </a:path>
              <a:path w="1605280" h="210819">
                <a:moveTo>
                  <a:pt x="1076686" y="206722"/>
                </a:moveTo>
                <a:lnTo>
                  <a:pt x="1053767" y="206722"/>
                </a:lnTo>
                <a:lnTo>
                  <a:pt x="1006886" y="59531"/>
                </a:lnTo>
                <a:lnTo>
                  <a:pt x="1030549" y="59531"/>
                </a:lnTo>
                <a:lnTo>
                  <a:pt x="1066566" y="176807"/>
                </a:lnTo>
                <a:lnTo>
                  <a:pt x="1086394" y="176807"/>
                </a:lnTo>
                <a:lnTo>
                  <a:pt x="1076686" y="206722"/>
                </a:lnTo>
                <a:close/>
              </a:path>
              <a:path w="1605280" h="210819">
                <a:moveTo>
                  <a:pt x="1086394" y="176807"/>
                </a:moveTo>
                <a:lnTo>
                  <a:pt x="1066566" y="176807"/>
                </a:lnTo>
                <a:lnTo>
                  <a:pt x="1105261" y="59531"/>
                </a:lnTo>
                <a:lnTo>
                  <a:pt x="1124758" y="59531"/>
                </a:lnTo>
                <a:lnTo>
                  <a:pt x="1134284" y="88403"/>
                </a:lnTo>
                <a:lnTo>
                  <a:pt x="1115084" y="88403"/>
                </a:lnTo>
                <a:lnTo>
                  <a:pt x="1086394" y="176807"/>
                </a:lnTo>
                <a:close/>
              </a:path>
              <a:path w="1605280" h="210819">
                <a:moveTo>
                  <a:pt x="1185810" y="176807"/>
                </a:moveTo>
                <a:lnTo>
                  <a:pt x="1163453" y="176807"/>
                </a:lnTo>
                <a:lnTo>
                  <a:pt x="1199469" y="59531"/>
                </a:lnTo>
                <a:lnTo>
                  <a:pt x="1223282" y="59531"/>
                </a:lnTo>
                <a:lnTo>
                  <a:pt x="1185810" y="176807"/>
                </a:lnTo>
                <a:close/>
              </a:path>
              <a:path w="1605280" h="210819">
                <a:moveTo>
                  <a:pt x="1176252" y="206722"/>
                </a:moveTo>
                <a:lnTo>
                  <a:pt x="1153481" y="206722"/>
                </a:lnTo>
                <a:lnTo>
                  <a:pt x="1115084" y="88403"/>
                </a:lnTo>
                <a:lnTo>
                  <a:pt x="1134284" y="88403"/>
                </a:lnTo>
                <a:lnTo>
                  <a:pt x="1163453" y="176807"/>
                </a:lnTo>
                <a:lnTo>
                  <a:pt x="1185810" y="176807"/>
                </a:lnTo>
                <a:lnTo>
                  <a:pt x="1176252" y="206722"/>
                </a:lnTo>
                <a:close/>
              </a:path>
              <a:path w="1605280" h="210819">
                <a:moveTo>
                  <a:pt x="1265237" y="38546"/>
                </a:moveTo>
                <a:lnTo>
                  <a:pt x="1256902" y="38546"/>
                </a:lnTo>
                <a:lnTo>
                  <a:pt x="1253331" y="37058"/>
                </a:lnTo>
                <a:lnTo>
                  <a:pt x="1250255" y="34081"/>
                </a:lnTo>
                <a:lnTo>
                  <a:pt x="1247278" y="31105"/>
                </a:lnTo>
                <a:lnTo>
                  <a:pt x="1245790" y="27483"/>
                </a:lnTo>
                <a:lnTo>
                  <a:pt x="1245790" y="18950"/>
                </a:lnTo>
                <a:lnTo>
                  <a:pt x="1247278" y="15329"/>
                </a:lnTo>
                <a:lnTo>
                  <a:pt x="1253331" y="9276"/>
                </a:lnTo>
                <a:lnTo>
                  <a:pt x="1256902" y="7739"/>
                </a:lnTo>
                <a:lnTo>
                  <a:pt x="1265237" y="7739"/>
                </a:lnTo>
                <a:lnTo>
                  <a:pt x="1268908" y="9276"/>
                </a:lnTo>
                <a:lnTo>
                  <a:pt x="1271984" y="12352"/>
                </a:lnTo>
                <a:lnTo>
                  <a:pt x="1275059" y="15329"/>
                </a:lnTo>
                <a:lnTo>
                  <a:pt x="1276597" y="18950"/>
                </a:lnTo>
                <a:lnTo>
                  <a:pt x="1276597" y="27483"/>
                </a:lnTo>
                <a:lnTo>
                  <a:pt x="1275059" y="31105"/>
                </a:lnTo>
                <a:lnTo>
                  <a:pt x="1268908" y="37058"/>
                </a:lnTo>
                <a:lnTo>
                  <a:pt x="1265237" y="38546"/>
                </a:lnTo>
                <a:close/>
              </a:path>
              <a:path w="1605280" h="210819">
                <a:moveTo>
                  <a:pt x="1272579" y="206722"/>
                </a:moveTo>
                <a:lnTo>
                  <a:pt x="1249808" y="206722"/>
                </a:lnTo>
                <a:lnTo>
                  <a:pt x="1249808" y="59531"/>
                </a:lnTo>
                <a:lnTo>
                  <a:pt x="1272579" y="59531"/>
                </a:lnTo>
                <a:lnTo>
                  <a:pt x="1272579" y="206722"/>
                </a:lnTo>
                <a:close/>
              </a:path>
              <a:path w="1605280" h="210819">
                <a:moveTo>
                  <a:pt x="1345773" y="59531"/>
                </a:moveTo>
                <a:lnTo>
                  <a:pt x="1322853" y="59531"/>
                </a:lnTo>
                <a:lnTo>
                  <a:pt x="1322853" y="19198"/>
                </a:lnTo>
                <a:lnTo>
                  <a:pt x="1345773" y="19198"/>
                </a:lnTo>
                <a:lnTo>
                  <a:pt x="1345773" y="59531"/>
                </a:lnTo>
                <a:close/>
              </a:path>
              <a:path w="1605280" h="210819">
                <a:moveTo>
                  <a:pt x="1375687" y="79623"/>
                </a:moveTo>
                <a:lnTo>
                  <a:pt x="1298445" y="79623"/>
                </a:lnTo>
                <a:lnTo>
                  <a:pt x="1298445" y="59531"/>
                </a:lnTo>
                <a:lnTo>
                  <a:pt x="1375687" y="59531"/>
                </a:lnTo>
                <a:lnTo>
                  <a:pt x="1375687" y="79623"/>
                </a:lnTo>
                <a:close/>
              </a:path>
              <a:path w="1605280" h="210819">
                <a:moveTo>
                  <a:pt x="1355447" y="210442"/>
                </a:moveTo>
                <a:lnTo>
                  <a:pt x="1322940" y="176559"/>
                </a:lnTo>
                <a:lnTo>
                  <a:pt x="1322853" y="79623"/>
                </a:lnTo>
                <a:lnTo>
                  <a:pt x="1345773" y="79623"/>
                </a:lnTo>
                <a:lnTo>
                  <a:pt x="1345773" y="176559"/>
                </a:lnTo>
                <a:lnTo>
                  <a:pt x="1346963" y="181123"/>
                </a:lnTo>
                <a:lnTo>
                  <a:pt x="1349345" y="184695"/>
                </a:lnTo>
                <a:lnTo>
                  <a:pt x="1351825" y="188168"/>
                </a:lnTo>
                <a:lnTo>
                  <a:pt x="1355595" y="189904"/>
                </a:lnTo>
                <a:lnTo>
                  <a:pt x="1378670" y="189904"/>
                </a:lnTo>
                <a:lnTo>
                  <a:pt x="1382980" y="200917"/>
                </a:lnTo>
                <a:lnTo>
                  <a:pt x="1377687" y="205085"/>
                </a:lnTo>
                <a:lnTo>
                  <a:pt x="1371334" y="208061"/>
                </a:lnTo>
                <a:lnTo>
                  <a:pt x="1363920" y="209847"/>
                </a:lnTo>
                <a:lnTo>
                  <a:pt x="1355447" y="210442"/>
                </a:lnTo>
                <a:close/>
              </a:path>
              <a:path w="1605280" h="210819">
                <a:moveTo>
                  <a:pt x="1378670" y="189904"/>
                </a:moveTo>
                <a:lnTo>
                  <a:pt x="1367006" y="189904"/>
                </a:lnTo>
                <a:lnTo>
                  <a:pt x="1372215" y="187870"/>
                </a:lnTo>
                <a:lnTo>
                  <a:pt x="1376283" y="183802"/>
                </a:lnTo>
                <a:lnTo>
                  <a:pt x="1378670" y="189904"/>
                </a:lnTo>
                <a:close/>
              </a:path>
              <a:path w="1605280" h="210819">
                <a:moveTo>
                  <a:pt x="1430770" y="206722"/>
                </a:moveTo>
                <a:lnTo>
                  <a:pt x="1408000" y="206722"/>
                </a:lnTo>
                <a:lnTo>
                  <a:pt x="1408000" y="3422"/>
                </a:lnTo>
                <a:lnTo>
                  <a:pt x="1430770" y="3422"/>
                </a:lnTo>
                <a:lnTo>
                  <a:pt x="1430770" y="80813"/>
                </a:lnTo>
                <a:lnTo>
                  <a:pt x="1453399" y="80813"/>
                </a:lnTo>
                <a:lnTo>
                  <a:pt x="1430770" y="99119"/>
                </a:lnTo>
                <a:lnTo>
                  <a:pt x="1430770" y="206722"/>
                </a:lnTo>
                <a:close/>
              </a:path>
              <a:path w="1605280" h="210819">
                <a:moveTo>
                  <a:pt x="1453399" y="80813"/>
                </a:moveTo>
                <a:lnTo>
                  <a:pt x="1430770" y="80813"/>
                </a:lnTo>
                <a:lnTo>
                  <a:pt x="1435942" y="75437"/>
                </a:lnTo>
                <a:lnTo>
                  <a:pt x="1476154" y="56238"/>
                </a:lnTo>
                <a:lnTo>
                  <a:pt x="1483604" y="55810"/>
                </a:lnTo>
                <a:lnTo>
                  <a:pt x="1504115" y="58749"/>
                </a:lnTo>
                <a:lnTo>
                  <a:pt x="1518765" y="67567"/>
                </a:lnTo>
                <a:lnTo>
                  <a:pt x="1523928" y="76200"/>
                </a:lnTo>
                <a:lnTo>
                  <a:pt x="1466043" y="76200"/>
                </a:lnTo>
                <a:lnTo>
                  <a:pt x="1457911" y="78357"/>
                </a:lnTo>
                <a:lnTo>
                  <a:pt x="1453399" y="80813"/>
                </a:lnTo>
                <a:close/>
              </a:path>
              <a:path w="1605280" h="210819">
                <a:moveTo>
                  <a:pt x="1530485" y="206722"/>
                </a:moveTo>
                <a:lnTo>
                  <a:pt x="1507566" y="206722"/>
                </a:lnTo>
                <a:lnTo>
                  <a:pt x="1507566" y="109835"/>
                </a:lnTo>
                <a:lnTo>
                  <a:pt x="1507082" y="102077"/>
                </a:lnTo>
                <a:lnTo>
                  <a:pt x="1474377" y="76200"/>
                </a:lnTo>
                <a:lnTo>
                  <a:pt x="1523928" y="76200"/>
                </a:lnTo>
                <a:lnTo>
                  <a:pt x="1527555" y="82264"/>
                </a:lnTo>
                <a:lnTo>
                  <a:pt x="1530377" y="102077"/>
                </a:lnTo>
                <a:lnTo>
                  <a:pt x="1530485" y="206722"/>
                </a:lnTo>
                <a:close/>
              </a:path>
              <a:path w="1605280" h="210819">
                <a:moveTo>
                  <a:pt x="1593117" y="90933"/>
                </a:moveTo>
                <a:lnTo>
                  <a:pt x="1583691" y="90933"/>
                </a:lnTo>
                <a:lnTo>
                  <a:pt x="1579673" y="89296"/>
                </a:lnTo>
                <a:lnTo>
                  <a:pt x="1576398" y="86022"/>
                </a:lnTo>
                <a:lnTo>
                  <a:pt x="1573224" y="82748"/>
                </a:lnTo>
                <a:lnTo>
                  <a:pt x="1571636" y="78779"/>
                </a:lnTo>
                <a:lnTo>
                  <a:pt x="1571636" y="69453"/>
                </a:lnTo>
                <a:lnTo>
                  <a:pt x="1573224" y="65484"/>
                </a:lnTo>
                <a:lnTo>
                  <a:pt x="1576398" y="62210"/>
                </a:lnTo>
                <a:lnTo>
                  <a:pt x="1579673" y="58935"/>
                </a:lnTo>
                <a:lnTo>
                  <a:pt x="1583691" y="57298"/>
                </a:lnTo>
                <a:lnTo>
                  <a:pt x="1593117" y="57298"/>
                </a:lnTo>
                <a:lnTo>
                  <a:pt x="1597036" y="58935"/>
                </a:lnTo>
                <a:lnTo>
                  <a:pt x="1600211" y="62210"/>
                </a:lnTo>
                <a:lnTo>
                  <a:pt x="1603485" y="65484"/>
                </a:lnTo>
                <a:lnTo>
                  <a:pt x="1605122" y="69453"/>
                </a:lnTo>
                <a:lnTo>
                  <a:pt x="1605122" y="78779"/>
                </a:lnTo>
                <a:lnTo>
                  <a:pt x="1603485" y="82748"/>
                </a:lnTo>
                <a:lnTo>
                  <a:pt x="1600211" y="86022"/>
                </a:lnTo>
                <a:lnTo>
                  <a:pt x="1597036" y="89296"/>
                </a:lnTo>
                <a:lnTo>
                  <a:pt x="1593117" y="90933"/>
                </a:lnTo>
                <a:close/>
              </a:path>
              <a:path w="1605280" h="210819">
                <a:moveTo>
                  <a:pt x="1593117" y="209698"/>
                </a:moveTo>
                <a:lnTo>
                  <a:pt x="1583691" y="209698"/>
                </a:lnTo>
                <a:lnTo>
                  <a:pt x="1579673" y="208111"/>
                </a:lnTo>
                <a:lnTo>
                  <a:pt x="1576398" y="204936"/>
                </a:lnTo>
                <a:lnTo>
                  <a:pt x="1573224" y="201662"/>
                </a:lnTo>
                <a:lnTo>
                  <a:pt x="1571636" y="197693"/>
                </a:lnTo>
                <a:lnTo>
                  <a:pt x="1571636" y="188366"/>
                </a:lnTo>
                <a:lnTo>
                  <a:pt x="1573224" y="184398"/>
                </a:lnTo>
                <a:lnTo>
                  <a:pt x="1576398" y="181123"/>
                </a:lnTo>
                <a:lnTo>
                  <a:pt x="1579673" y="177849"/>
                </a:lnTo>
                <a:lnTo>
                  <a:pt x="1583691" y="176212"/>
                </a:lnTo>
                <a:lnTo>
                  <a:pt x="1593117" y="176212"/>
                </a:lnTo>
                <a:lnTo>
                  <a:pt x="1597036" y="177849"/>
                </a:lnTo>
                <a:lnTo>
                  <a:pt x="1600211" y="181123"/>
                </a:lnTo>
                <a:lnTo>
                  <a:pt x="1603485" y="184398"/>
                </a:lnTo>
                <a:lnTo>
                  <a:pt x="1605122" y="188366"/>
                </a:lnTo>
                <a:lnTo>
                  <a:pt x="1605122" y="197693"/>
                </a:lnTo>
                <a:lnTo>
                  <a:pt x="1603485" y="201662"/>
                </a:lnTo>
                <a:lnTo>
                  <a:pt x="1597036" y="208111"/>
                </a:lnTo>
                <a:lnTo>
                  <a:pt x="1593117" y="209698"/>
                </a:lnTo>
                <a:close/>
              </a:path>
            </a:pathLst>
          </a:custGeom>
          <a:solidFill>
            <a:srgbClr val="616161"/>
          </a:solidFill>
        </p:spPr>
        <p:txBody>
          <a:bodyPr wrap="square" lIns="0" tIns="0" rIns="0" bIns="0" rtlCol="0"/>
          <a:lstStyle/>
          <a:p>
            <a:endParaRPr/>
          </a:p>
        </p:txBody>
      </p:sp>
      <p:sp>
        <p:nvSpPr>
          <p:cNvPr id="6" name="object 6"/>
          <p:cNvSpPr/>
          <p:nvPr/>
        </p:nvSpPr>
        <p:spPr>
          <a:xfrm>
            <a:off x="564291" y="327127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7" name="object 7"/>
          <p:cNvPicPr/>
          <p:nvPr/>
        </p:nvPicPr>
        <p:blipFill>
          <a:blip r:embed="rId3" cstate="print"/>
          <a:stretch>
            <a:fillRect/>
          </a:stretch>
        </p:blipFill>
        <p:spPr>
          <a:xfrm>
            <a:off x="872484" y="3179150"/>
            <a:ext cx="1742335" cy="197048"/>
          </a:xfrm>
          <a:prstGeom prst="rect">
            <a:avLst/>
          </a:prstGeom>
        </p:spPr>
      </p:pic>
      <p:sp>
        <p:nvSpPr>
          <p:cNvPr id="8" name="object 8"/>
          <p:cNvSpPr/>
          <p:nvPr/>
        </p:nvSpPr>
        <p:spPr>
          <a:xfrm>
            <a:off x="564291" y="358560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9" name="object 9"/>
          <p:cNvPicPr/>
          <p:nvPr/>
        </p:nvPicPr>
        <p:blipFill>
          <a:blip r:embed="rId4" cstate="print"/>
          <a:stretch>
            <a:fillRect/>
          </a:stretch>
        </p:blipFill>
        <p:spPr>
          <a:xfrm>
            <a:off x="872484" y="3493625"/>
            <a:ext cx="1419965" cy="196899"/>
          </a:xfrm>
          <a:prstGeom prst="rect">
            <a:avLst/>
          </a:prstGeom>
        </p:spPr>
      </p:pic>
      <p:pic>
        <p:nvPicPr>
          <p:cNvPr id="10" name="object 10"/>
          <p:cNvPicPr/>
          <p:nvPr/>
        </p:nvPicPr>
        <p:blipFill>
          <a:blip r:embed="rId5" cstate="print"/>
          <a:stretch>
            <a:fillRect/>
          </a:stretch>
        </p:blipFill>
        <p:spPr>
          <a:xfrm>
            <a:off x="3607945" y="3491839"/>
            <a:ext cx="2036479" cy="202108"/>
          </a:xfrm>
          <a:prstGeom prst="rect">
            <a:avLst/>
          </a:prstGeom>
        </p:spPr>
      </p:pic>
      <p:sp>
        <p:nvSpPr>
          <p:cNvPr id="11" name="object 11"/>
          <p:cNvSpPr/>
          <p:nvPr/>
        </p:nvSpPr>
        <p:spPr>
          <a:xfrm>
            <a:off x="564291" y="3899925"/>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sp>
        <p:nvSpPr>
          <p:cNvPr id="12" name="object 12"/>
          <p:cNvSpPr/>
          <p:nvPr/>
        </p:nvSpPr>
        <p:spPr>
          <a:xfrm>
            <a:off x="872484" y="3810182"/>
            <a:ext cx="1424940" cy="194945"/>
          </a:xfrm>
          <a:custGeom>
            <a:avLst/>
            <a:gdLst/>
            <a:ahLst/>
            <a:cxnLst/>
            <a:rect l="l" t="t" r="r" b="b"/>
            <a:pathLst>
              <a:path w="1424939" h="194945">
                <a:moveTo>
                  <a:pt x="18901" y="152548"/>
                </a:moveTo>
                <a:lnTo>
                  <a:pt x="0" y="152548"/>
                </a:lnTo>
                <a:lnTo>
                  <a:pt x="0" y="0"/>
                </a:lnTo>
                <a:lnTo>
                  <a:pt x="18901" y="0"/>
                </a:lnTo>
                <a:lnTo>
                  <a:pt x="18901" y="65633"/>
                </a:lnTo>
                <a:lnTo>
                  <a:pt x="127099" y="65633"/>
                </a:lnTo>
                <a:lnTo>
                  <a:pt x="127099" y="82599"/>
                </a:lnTo>
                <a:lnTo>
                  <a:pt x="18901" y="82599"/>
                </a:lnTo>
                <a:lnTo>
                  <a:pt x="18901" y="152548"/>
                </a:lnTo>
                <a:close/>
              </a:path>
              <a:path w="1424939" h="194945">
                <a:moveTo>
                  <a:pt x="127099" y="65633"/>
                </a:moveTo>
                <a:lnTo>
                  <a:pt x="108049" y="65633"/>
                </a:lnTo>
                <a:lnTo>
                  <a:pt x="108049" y="0"/>
                </a:lnTo>
                <a:lnTo>
                  <a:pt x="127099" y="0"/>
                </a:lnTo>
                <a:lnTo>
                  <a:pt x="127099" y="65633"/>
                </a:lnTo>
                <a:close/>
              </a:path>
              <a:path w="1424939" h="194945">
                <a:moveTo>
                  <a:pt x="127099" y="152548"/>
                </a:moveTo>
                <a:lnTo>
                  <a:pt x="108049" y="152548"/>
                </a:lnTo>
                <a:lnTo>
                  <a:pt x="108049" y="82599"/>
                </a:lnTo>
                <a:lnTo>
                  <a:pt x="127099" y="82599"/>
                </a:lnTo>
                <a:lnTo>
                  <a:pt x="127099" y="152548"/>
                </a:lnTo>
                <a:close/>
              </a:path>
              <a:path w="1424939" h="194945">
                <a:moveTo>
                  <a:pt x="169311" y="69502"/>
                </a:moveTo>
                <a:lnTo>
                  <a:pt x="205476" y="39439"/>
                </a:lnTo>
                <a:lnTo>
                  <a:pt x="215094" y="40053"/>
                </a:lnTo>
                <a:lnTo>
                  <a:pt x="223559" y="41895"/>
                </a:lnTo>
                <a:lnTo>
                  <a:pt x="230870" y="44964"/>
                </a:lnTo>
                <a:lnTo>
                  <a:pt x="237028" y="49262"/>
                </a:lnTo>
                <a:lnTo>
                  <a:pt x="241608" y="54322"/>
                </a:lnTo>
                <a:lnTo>
                  <a:pt x="203243" y="54322"/>
                </a:lnTo>
                <a:lnTo>
                  <a:pt x="193811" y="55271"/>
                </a:lnTo>
                <a:lnTo>
                  <a:pt x="185012" y="58117"/>
                </a:lnTo>
                <a:lnTo>
                  <a:pt x="176845" y="62861"/>
                </a:lnTo>
                <a:lnTo>
                  <a:pt x="169311" y="69502"/>
                </a:lnTo>
                <a:close/>
              </a:path>
              <a:path w="1424939" h="194945">
                <a:moveTo>
                  <a:pt x="248190" y="97482"/>
                </a:moveTo>
                <a:lnTo>
                  <a:pt x="231074" y="97482"/>
                </a:lnTo>
                <a:lnTo>
                  <a:pt x="231074" y="70098"/>
                </a:lnTo>
                <a:lnTo>
                  <a:pt x="228445" y="64393"/>
                </a:lnTo>
                <a:lnTo>
                  <a:pt x="223186" y="60424"/>
                </a:lnTo>
                <a:lnTo>
                  <a:pt x="217928" y="56356"/>
                </a:lnTo>
                <a:lnTo>
                  <a:pt x="211280" y="54322"/>
                </a:lnTo>
                <a:lnTo>
                  <a:pt x="241608" y="54322"/>
                </a:lnTo>
                <a:lnTo>
                  <a:pt x="241911" y="54657"/>
                </a:lnTo>
                <a:lnTo>
                  <a:pt x="245399" y="61019"/>
                </a:lnTo>
                <a:lnTo>
                  <a:pt x="247492" y="68349"/>
                </a:lnTo>
                <a:lnTo>
                  <a:pt x="248190" y="76646"/>
                </a:lnTo>
                <a:lnTo>
                  <a:pt x="248190" y="97482"/>
                </a:lnTo>
                <a:close/>
              </a:path>
              <a:path w="1424939" h="194945">
                <a:moveTo>
                  <a:pt x="194463" y="155227"/>
                </a:moveTo>
                <a:lnTo>
                  <a:pt x="158632" y="133015"/>
                </a:lnTo>
                <a:lnTo>
                  <a:pt x="155916" y="118764"/>
                </a:lnTo>
                <a:lnTo>
                  <a:pt x="156595" y="111100"/>
                </a:lnTo>
                <a:lnTo>
                  <a:pt x="186426" y="82943"/>
                </a:lnTo>
                <a:lnTo>
                  <a:pt x="194463" y="82301"/>
                </a:lnTo>
                <a:lnTo>
                  <a:pt x="205681" y="83250"/>
                </a:lnTo>
                <a:lnTo>
                  <a:pt x="215522" y="86097"/>
                </a:lnTo>
                <a:lnTo>
                  <a:pt x="223986" y="90841"/>
                </a:lnTo>
                <a:lnTo>
                  <a:pt x="228056" y="94654"/>
                </a:lnTo>
                <a:lnTo>
                  <a:pt x="192577" y="94654"/>
                </a:lnTo>
                <a:lnTo>
                  <a:pt x="185979" y="96936"/>
                </a:lnTo>
                <a:lnTo>
                  <a:pt x="175958" y="105965"/>
                </a:lnTo>
                <a:lnTo>
                  <a:pt x="173478" y="111769"/>
                </a:lnTo>
                <a:lnTo>
                  <a:pt x="173581" y="126196"/>
                </a:lnTo>
                <a:lnTo>
                  <a:pt x="175958" y="131712"/>
                </a:lnTo>
                <a:lnTo>
                  <a:pt x="180919" y="136177"/>
                </a:lnTo>
                <a:lnTo>
                  <a:pt x="185979" y="140642"/>
                </a:lnTo>
                <a:lnTo>
                  <a:pt x="192577" y="142875"/>
                </a:lnTo>
                <a:lnTo>
                  <a:pt x="227866" y="142875"/>
                </a:lnTo>
                <a:lnTo>
                  <a:pt x="223540" y="146688"/>
                </a:lnTo>
                <a:lnTo>
                  <a:pt x="214927" y="151432"/>
                </a:lnTo>
                <a:lnTo>
                  <a:pt x="205234" y="154278"/>
                </a:lnTo>
                <a:lnTo>
                  <a:pt x="194463" y="155227"/>
                </a:lnTo>
                <a:close/>
              </a:path>
              <a:path w="1424939" h="194945">
                <a:moveTo>
                  <a:pt x="227866" y="142875"/>
                </a:moveTo>
                <a:lnTo>
                  <a:pt x="200713" y="142875"/>
                </a:lnTo>
                <a:lnTo>
                  <a:pt x="210201" y="142019"/>
                </a:lnTo>
                <a:lnTo>
                  <a:pt x="218424" y="139452"/>
                </a:lnTo>
                <a:lnTo>
                  <a:pt x="225382" y="135173"/>
                </a:lnTo>
                <a:lnTo>
                  <a:pt x="231074" y="129182"/>
                </a:lnTo>
                <a:lnTo>
                  <a:pt x="231074" y="108495"/>
                </a:lnTo>
                <a:lnTo>
                  <a:pt x="225382" y="102440"/>
                </a:lnTo>
                <a:lnTo>
                  <a:pt x="218424" y="98114"/>
                </a:lnTo>
                <a:lnTo>
                  <a:pt x="210201" y="95519"/>
                </a:lnTo>
                <a:lnTo>
                  <a:pt x="200713" y="94654"/>
                </a:lnTo>
                <a:lnTo>
                  <a:pt x="228056" y="94654"/>
                </a:lnTo>
                <a:lnTo>
                  <a:pt x="231074" y="97482"/>
                </a:lnTo>
                <a:lnTo>
                  <a:pt x="248190" y="97482"/>
                </a:lnTo>
                <a:lnTo>
                  <a:pt x="248190" y="140047"/>
                </a:lnTo>
                <a:lnTo>
                  <a:pt x="231074" y="140047"/>
                </a:lnTo>
                <a:lnTo>
                  <a:pt x="227866" y="142875"/>
                </a:lnTo>
                <a:close/>
              </a:path>
              <a:path w="1424939" h="194945">
                <a:moveTo>
                  <a:pt x="248190" y="152548"/>
                </a:moveTo>
                <a:lnTo>
                  <a:pt x="231074" y="152548"/>
                </a:lnTo>
                <a:lnTo>
                  <a:pt x="231074" y="140047"/>
                </a:lnTo>
                <a:lnTo>
                  <a:pt x="248190" y="140047"/>
                </a:lnTo>
                <a:lnTo>
                  <a:pt x="248190" y="152548"/>
                </a:lnTo>
                <a:close/>
              </a:path>
              <a:path w="1424939" h="194945">
                <a:moveTo>
                  <a:pt x="379675" y="58787"/>
                </a:moveTo>
                <a:lnTo>
                  <a:pt x="362559" y="58787"/>
                </a:lnTo>
                <a:lnTo>
                  <a:pt x="362559" y="0"/>
                </a:lnTo>
                <a:lnTo>
                  <a:pt x="379675" y="0"/>
                </a:lnTo>
                <a:lnTo>
                  <a:pt x="379675" y="58787"/>
                </a:lnTo>
                <a:close/>
              </a:path>
              <a:path w="1424939" h="194945">
                <a:moveTo>
                  <a:pt x="333042" y="155227"/>
                </a:moveTo>
                <a:lnTo>
                  <a:pt x="325204" y="155227"/>
                </a:lnTo>
                <a:lnTo>
                  <a:pt x="314655" y="154241"/>
                </a:lnTo>
                <a:lnTo>
                  <a:pt x="283625" y="130912"/>
                </a:lnTo>
                <a:lnTo>
                  <a:pt x="276090" y="97482"/>
                </a:lnTo>
                <a:lnTo>
                  <a:pt x="276937" y="84906"/>
                </a:lnTo>
                <a:lnTo>
                  <a:pt x="296991" y="48313"/>
                </a:lnTo>
                <a:lnTo>
                  <a:pt x="325204" y="39439"/>
                </a:lnTo>
                <a:lnTo>
                  <a:pt x="332744" y="39439"/>
                </a:lnTo>
                <a:lnTo>
                  <a:pt x="339739" y="41175"/>
                </a:lnTo>
                <a:lnTo>
                  <a:pt x="346188" y="44648"/>
                </a:lnTo>
                <a:lnTo>
                  <a:pt x="352638" y="48021"/>
                </a:lnTo>
                <a:lnTo>
                  <a:pt x="358095" y="52734"/>
                </a:lnTo>
                <a:lnTo>
                  <a:pt x="359595" y="54768"/>
                </a:lnTo>
                <a:lnTo>
                  <a:pt x="329371" y="54768"/>
                </a:lnTo>
                <a:lnTo>
                  <a:pt x="321790" y="55494"/>
                </a:lnTo>
                <a:lnTo>
                  <a:pt x="294554" y="88227"/>
                </a:lnTo>
                <a:lnTo>
                  <a:pt x="293950" y="97482"/>
                </a:lnTo>
                <a:lnTo>
                  <a:pt x="294545" y="106495"/>
                </a:lnTo>
                <a:lnTo>
                  <a:pt x="321669" y="139312"/>
                </a:lnTo>
                <a:lnTo>
                  <a:pt x="329371" y="140047"/>
                </a:lnTo>
                <a:lnTo>
                  <a:pt x="359599" y="140047"/>
                </a:lnTo>
                <a:lnTo>
                  <a:pt x="358392" y="141684"/>
                </a:lnTo>
                <a:lnTo>
                  <a:pt x="353084" y="146298"/>
                </a:lnTo>
                <a:lnTo>
                  <a:pt x="340186" y="153441"/>
                </a:lnTo>
                <a:lnTo>
                  <a:pt x="333042" y="155227"/>
                </a:lnTo>
                <a:close/>
              </a:path>
              <a:path w="1424939" h="194945">
                <a:moveTo>
                  <a:pt x="359599" y="140047"/>
                </a:moveTo>
                <a:lnTo>
                  <a:pt x="336217" y="140047"/>
                </a:lnTo>
                <a:lnTo>
                  <a:pt x="342666" y="138360"/>
                </a:lnTo>
                <a:lnTo>
                  <a:pt x="354870" y="131613"/>
                </a:lnTo>
                <a:lnTo>
                  <a:pt x="359484" y="127496"/>
                </a:lnTo>
                <a:lnTo>
                  <a:pt x="362559" y="122634"/>
                </a:lnTo>
                <a:lnTo>
                  <a:pt x="362559" y="72479"/>
                </a:lnTo>
                <a:lnTo>
                  <a:pt x="359484" y="67617"/>
                </a:lnTo>
                <a:lnTo>
                  <a:pt x="354870" y="63450"/>
                </a:lnTo>
                <a:lnTo>
                  <a:pt x="342666" y="56505"/>
                </a:lnTo>
                <a:lnTo>
                  <a:pt x="336217" y="54768"/>
                </a:lnTo>
                <a:lnTo>
                  <a:pt x="359595" y="54768"/>
                </a:lnTo>
                <a:lnTo>
                  <a:pt x="362559" y="58787"/>
                </a:lnTo>
                <a:lnTo>
                  <a:pt x="379675" y="58787"/>
                </a:lnTo>
                <a:lnTo>
                  <a:pt x="379675" y="136028"/>
                </a:lnTo>
                <a:lnTo>
                  <a:pt x="362559" y="136028"/>
                </a:lnTo>
                <a:lnTo>
                  <a:pt x="359599" y="140047"/>
                </a:lnTo>
                <a:close/>
              </a:path>
              <a:path w="1424939" h="194945">
                <a:moveTo>
                  <a:pt x="379675" y="152548"/>
                </a:moveTo>
                <a:lnTo>
                  <a:pt x="362559" y="152548"/>
                </a:lnTo>
                <a:lnTo>
                  <a:pt x="362559" y="136028"/>
                </a:lnTo>
                <a:lnTo>
                  <a:pt x="379675" y="136028"/>
                </a:lnTo>
                <a:lnTo>
                  <a:pt x="379675" y="152548"/>
                </a:lnTo>
                <a:close/>
              </a:path>
              <a:path w="1424939" h="194945">
                <a:moveTo>
                  <a:pt x="462155" y="155227"/>
                </a:moveTo>
                <a:lnTo>
                  <a:pt x="422864" y="139005"/>
                </a:lnTo>
                <a:lnTo>
                  <a:pt x="407535" y="97184"/>
                </a:lnTo>
                <a:lnTo>
                  <a:pt x="408493" y="84980"/>
                </a:lnTo>
                <a:lnTo>
                  <a:pt x="431068" y="48480"/>
                </a:lnTo>
                <a:lnTo>
                  <a:pt x="462155" y="39439"/>
                </a:lnTo>
                <a:lnTo>
                  <a:pt x="473652" y="40443"/>
                </a:lnTo>
                <a:lnTo>
                  <a:pt x="484033" y="43457"/>
                </a:lnTo>
                <a:lnTo>
                  <a:pt x="493297" y="48480"/>
                </a:lnTo>
                <a:lnTo>
                  <a:pt x="500583" y="54768"/>
                </a:lnTo>
                <a:lnTo>
                  <a:pt x="462155" y="54768"/>
                </a:lnTo>
                <a:lnTo>
                  <a:pt x="454508" y="55522"/>
                </a:lnTo>
                <a:lnTo>
                  <a:pt x="426045" y="88245"/>
                </a:lnTo>
                <a:lnTo>
                  <a:pt x="425394" y="97184"/>
                </a:lnTo>
                <a:lnTo>
                  <a:pt x="426036" y="106263"/>
                </a:lnTo>
                <a:lnTo>
                  <a:pt x="454416" y="139303"/>
                </a:lnTo>
                <a:lnTo>
                  <a:pt x="462155" y="140047"/>
                </a:lnTo>
                <a:lnTo>
                  <a:pt x="500249" y="140047"/>
                </a:lnTo>
                <a:lnTo>
                  <a:pt x="493297" y="146102"/>
                </a:lnTo>
                <a:lnTo>
                  <a:pt x="484033" y="151172"/>
                </a:lnTo>
                <a:lnTo>
                  <a:pt x="473652" y="154213"/>
                </a:lnTo>
                <a:lnTo>
                  <a:pt x="462155" y="155227"/>
                </a:lnTo>
                <a:close/>
              </a:path>
              <a:path w="1424939" h="194945">
                <a:moveTo>
                  <a:pt x="500249" y="140047"/>
                </a:moveTo>
                <a:lnTo>
                  <a:pt x="462155" y="140047"/>
                </a:lnTo>
                <a:lnTo>
                  <a:pt x="469829" y="139293"/>
                </a:lnTo>
                <a:lnTo>
                  <a:pt x="476777" y="137033"/>
                </a:lnTo>
                <a:lnTo>
                  <a:pt x="498767" y="97184"/>
                </a:lnTo>
                <a:lnTo>
                  <a:pt x="498125" y="88366"/>
                </a:lnTo>
                <a:lnTo>
                  <a:pt x="469829" y="55522"/>
                </a:lnTo>
                <a:lnTo>
                  <a:pt x="462155" y="54768"/>
                </a:lnTo>
                <a:lnTo>
                  <a:pt x="500583" y="54768"/>
                </a:lnTo>
                <a:lnTo>
                  <a:pt x="516775" y="97184"/>
                </a:lnTo>
                <a:lnTo>
                  <a:pt x="515817" y="109342"/>
                </a:lnTo>
                <a:lnTo>
                  <a:pt x="512942" y="120364"/>
                </a:lnTo>
                <a:lnTo>
                  <a:pt x="508152" y="130252"/>
                </a:lnTo>
                <a:lnTo>
                  <a:pt x="501446" y="139005"/>
                </a:lnTo>
                <a:lnTo>
                  <a:pt x="500249" y="140047"/>
                </a:lnTo>
                <a:close/>
              </a:path>
              <a:path w="1424939" h="194945">
                <a:moveTo>
                  <a:pt x="592914" y="155227"/>
                </a:moveTo>
                <a:lnTo>
                  <a:pt x="553623" y="139005"/>
                </a:lnTo>
                <a:lnTo>
                  <a:pt x="538294" y="97184"/>
                </a:lnTo>
                <a:lnTo>
                  <a:pt x="539252" y="84980"/>
                </a:lnTo>
                <a:lnTo>
                  <a:pt x="561827" y="48480"/>
                </a:lnTo>
                <a:lnTo>
                  <a:pt x="592914" y="39439"/>
                </a:lnTo>
                <a:lnTo>
                  <a:pt x="604411" y="40443"/>
                </a:lnTo>
                <a:lnTo>
                  <a:pt x="614792" y="43457"/>
                </a:lnTo>
                <a:lnTo>
                  <a:pt x="624056" y="48480"/>
                </a:lnTo>
                <a:lnTo>
                  <a:pt x="631342" y="54768"/>
                </a:lnTo>
                <a:lnTo>
                  <a:pt x="592914" y="54768"/>
                </a:lnTo>
                <a:lnTo>
                  <a:pt x="585267" y="55522"/>
                </a:lnTo>
                <a:lnTo>
                  <a:pt x="556804" y="88245"/>
                </a:lnTo>
                <a:lnTo>
                  <a:pt x="556153" y="97184"/>
                </a:lnTo>
                <a:lnTo>
                  <a:pt x="556795" y="106263"/>
                </a:lnTo>
                <a:lnTo>
                  <a:pt x="585175" y="139303"/>
                </a:lnTo>
                <a:lnTo>
                  <a:pt x="592914" y="140047"/>
                </a:lnTo>
                <a:lnTo>
                  <a:pt x="631008" y="140047"/>
                </a:lnTo>
                <a:lnTo>
                  <a:pt x="624056" y="146102"/>
                </a:lnTo>
                <a:lnTo>
                  <a:pt x="614792" y="151172"/>
                </a:lnTo>
                <a:lnTo>
                  <a:pt x="604411" y="154213"/>
                </a:lnTo>
                <a:lnTo>
                  <a:pt x="592914" y="155227"/>
                </a:lnTo>
                <a:close/>
              </a:path>
              <a:path w="1424939" h="194945">
                <a:moveTo>
                  <a:pt x="631008" y="140047"/>
                </a:moveTo>
                <a:lnTo>
                  <a:pt x="592914" y="140047"/>
                </a:lnTo>
                <a:lnTo>
                  <a:pt x="600588" y="139293"/>
                </a:lnTo>
                <a:lnTo>
                  <a:pt x="607536" y="137033"/>
                </a:lnTo>
                <a:lnTo>
                  <a:pt x="629525" y="97184"/>
                </a:lnTo>
                <a:lnTo>
                  <a:pt x="628884" y="88366"/>
                </a:lnTo>
                <a:lnTo>
                  <a:pt x="600588" y="55522"/>
                </a:lnTo>
                <a:lnTo>
                  <a:pt x="592914" y="54768"/>
                </a:lnTo>
                <a:lnTo>
                  <a:pt x="631342" y="54768"/>
                </a:lnTo>
                <a:lnTo>
                  <a:pt x="647534" y="97184"/>
                </a:lnTo>
                <a:lnTo>
                  <a:pt x="646576" y="109342"/>
                </a:lnTo>
                <a:lnTo>
                  <a:pt x="643701" y="120364"/>
                </a:lnTo>
                <a:lnTo>
                  <a:pt x="638911" y="130252"/>
                </a:lnTo>
                <a:lnTo>
                  <a:pt x="632204" y="139005"/>
                </a:lnTo>
                <a:lnTo>
                  <a:pt x="631008" y="140047"/>
                </a:lnTo>
                <a:close/>
              </a:path>
              <a:path w="1424939" h="194945">
                <a:moveTo>
                  <a:pt x="708445" y="58638"/>
                </a:moveTo>
                <a:lnTo>
                  <a:pt x="692568" y="58638"/>
                </a:lnTo>
                <a:lnTo>
                  <a:pt x="696536" y="52982"/>
                </a:lnTo>
                <a:lnTo>
                  <a:pt x="701795" y="48369"/>
                </a:lnTo>
                <a:lnTo>
                  <a:pt x="714892" y="41225"/>
                </a:lnTo>
                <a:lnTo>
                  <a:pt x="722085" y="39439"/>
                </a:lnTo>
                <a:lnTo>
                  <a:pt x="729923" y="39439"/>
                </a:lnTo>
                <a:lnTo>
                  <a:pt x="740462" y="40416"/>
                </a:lnTo>
                <a:lnTo>
                  <a:pt x="749904" y="43346"/>
                </a:lnTo>
                <a:lnTo>
                  <a:pt x="758247" y="48229"/>
                </a:lnTo>
                <a:lnTo>
                  <a:pt x="765178" y="54768"/>
                </a:lnTo>
                <a:lnTo>
                  <a:pt x="718662" y="54768"/>
                </a:lnTo>
                <a:lnTo>
                  <a:pt x="712163" y="56505"/>
                </a:lnTo>
                <a:lnTo>
                  <a:pt x="708445" y="58638"/>
                </a:lnTo>
                <a:close/>
              </a:path>
              <a:path w="1424939" h="194945">
                <a:moveTo>
                  <a:pt x="692568" y="194667"/>
                </a:moveTo>
                <a:lnTo>
                  <a:pt x="675452" y="194667"/>
                </a:lnTo>
                <a:lnTo>
                  <a:pt x="675452" y="42118"/>
                </a:lnTo>
                <a:lnTo>
                  <a:pt x="692568" y="42118"/>
                </a:lnTo>
                <a:lnTo>
                  <a:pt x="692568" y="58638"/>
                </a:lnTo>
                <a:lnTo>
                  <a:pt x="708445" y="58638"/>
                </a:lnTo>
                <a:lnTo>
                  <a:pt x="700158" y="63350"/>
                </a:lnTo>
                <a:lnTo>
                  <a:pt x="695643" y="67468"/>
                </a:lnTo>
                <a:lnTo>
                  <a:pt x="692568" y="72330"/>
                </a:lnTo>
                <a:lnTo>
                  <a:pt x="692568" y="122187"/>
                </a:lnTo>
                <a:lnTo>
                  <a:pt x="695643" y="127049"/>
                </a:lnTo>
                <a:lnTo>
                  <a:pt x="700158" y="131266"/>
                </a:lnTo>
                <a:lnTo>
                  <a:pt x="706111" y="134838"/>
                </a:lnTo>
                <a:lnTo>
                  <a:pt x="707926" y="135880"/>
                </a:lnTo>
                <a:lnTo>
                  <a:pt x="692568" y="135880"/>
                </a:lnTo>
                <a:lnTo>
                  <a:pt x="692568" y="194667"/>
                </a:lnTo>
                <a:close/>
              </a:path>
              <a:path w="1424939" h="194945">
                <a:moveTo>
                  <a:pt x="765016" y="140047"/>
                </a:moveTo>
                <a:lnTo>
                  <a:pt x="725607" y="140047"/>
                </a:lnTo>
                <a:lnTo>
                  <a:pt x="733179" y="139321"/>
                </a:lnTo>
                <a:lnTo>
                  <a:pt x="739969" y="137145"/>
                </a:lnTo>
                <a:lnTo>
                  <a:pt x="761029" y="97184"/>
                </a:lnTo>
                <a:lnTo>
                  <a:pt x="760424" y="88180"/>
                </a:lnTo>
                <a:lnTo>
                  <a:pt x="733300" y="55503"/>
                </a:lnTo>
                <a:lnTo>
                  <a:pt x="725607" y="54768"/>
                </a:lnTo>
                <a:lnTo>
                  <a:pt x="765178" y="54768"/>
                </a:lnTo>
                <a:lnTo>
                  <a:pt x="779037" y="97184"/>
                </a:lnTo>
                <a:lnTo>
                  <a:pt x="778200" y="109760"/>
                </a:lnTo>
                <a:lnTo>
                  <a:pt x="775688" y="120997"/>
                </a:lnTo>
                <a:lnTo>
                  <a:pt x="771502" y="130894"/>
                </a:lnTo>
                <a:lnTo>
                  <a:pt x="765642" y="139451"/>
                </a:lnTo>
                <a:lnTo>
                  <a:pt x="765016" y="140047"/>
                </a:lnTo>
                <a:close/>
              </a:path>
              <a:path w="1424939" h="194945">
                <a:moveTo>
                  <a:pt x="729923" y="155227"/>
                </a:moveTo>
                <a:lnTo>
                  <a:pt x="718771" y="154018"/>
                </a:lnTo>
                <a:lnTo>
                  <a:pt x="708827" y="150390"/>
                </a:lnTo>
                <a:lnTo>
                  <a:pt x="700093" y="144344"/>
                </a:lnTo>
                <a:lnTo>
                  <a:pt x="692568" y="135880"/>
                </a:lnTo>
                <a:lnTo>
                  <a:pt x="707926" y="135880"/>
                </a:lnTo>
                <a:lnTo>
                  <a:pt x="712163" y="138311"/>
                </a:lnTo>
                <a:lnTo>
                  <a:pt x="718662" y="140047"/>
                </a:lnTo>
                <a:lnTo>
                  <a:pt x="765016" y="140047"/>
                </a:lnTo>
                <a:lnTo>
                  <a:pt x="758387" y="146353"/>
                </a:lnTo>
                <a:lnTo>
                  <a:pt x="750015" y="151283"/>
                </a:lnTo>
                <a:lnTo>
                  <a:pt x="740527" y="154241"/>
                </a:lnTo>
                <a:lnTo>
                  <a:pt x="729923" y="155227"/>
                </a:lnTo>
                <a:close/>
              </a:path>
              <a:path w="1424939" h="194945">
                <a:moveTo>
                  <a:pt x="929186" y="152548"/>
                </a:moveTo>
                <a:lnTo>
                  <a:pt x="910285" y="152548"/>
                </a:lnTo>
                <a:lnTo>
                  <a:pt x="910285" y="88106"/>
                </a:lnTo>
                <a:lnTo>
                  <a:pt x="850158" y="0"/>
                </a:lnTo>
                <a:lnTo>
                  <a:pt x="872334" y="0"/>
                </a:lnTo>
                <a:lnTo>
                  <a:pt x="919661" y="70990"/>
                </a:lnTo>
                <a:lnTo>
                  <a:pt x="940837" y="70990"/>
                </a:lnTo>
                <a:lnTo>
                  <a:pt x="929186" y="88106"/>
                </a:lnTo>
                <a:lnTo>
                  <a:pt x="929186" y="152548"/>
                </a:lnTo>
                <a:close/>
              </a:path>
              <a:path w="1424939" h="194945">
                <a:moveTo>
                  <a:pt x="940837" y="70990"/>
                </a:moveTo>
                <a:lnTo>
                  <a:pt x="919661" y="70990"/>
                </a:lnTo>
                <a:lnTo>
                  <a:pt x="966988" y="0"/>
                </a:lnTo>
                <a:lnTo>
                  <a:pt x="989164" y="0"/>
                </a:lnTo>
                <a:lnTo>
                  <a:pt x="940837" y="70990"/>
                </a:lnTo>
                <a:close/>
              </a:path>
              <a:path w="1424939" h="194945">
                <a:moveTo>
                  <a:pt x="1014990" y="152548"/>
                </a:moveTo>
                <a:lnTo>
                  <a:pt x="993261" y="152548"/>
                </a:lnTo>
                <a:lnTo>
                  <a:pt x="1054430" y="0"/>
                </a:lnTo>
                <a:lnTo>
                  <a:pt x="1078093" y="0"/>
                </a:lnTo>
                <a:lnTo>
                  <a:pt x="1086069" y="19794"/>
                </a:lnTo>
                <a:lnTo>
                  <a:pt x="1066336" y="19794"/>
                </a:lnTo>
                <a:lnTo>
                  <a:pt x="1033892" y="101798"/>
                </a:lnTo>
                <a:lnTo>
                  <a:pt x="1119111" y="101798"/>
                </a:lnTo>
                <a:lnTo>
                  <a:pt x="1125947" y="118764"/>
                </a:lnTo>
                <a:lnTo>
                  <a:pt x="1028385" y="118764"/>
                </a:lnTo>
                <a:lnTo>
                  <a:pt x="1014990" y="152548"/>
                </a:lnTo>
                <a:close/>
              </a:path>
              <a:path w="1424939" h="194945">
                <a:moveTo>
                  <a:pt x="1119111" y="101798"/>
                </a:moveTo>
                <a:lnTo>
                  <a:pt x="1098632" y="101798"/>
                </a:lnTo>
                <a:lnTo>
                  <a:pt x="1066336" y="19794"/>
                </a:lnTo>
                <a:lnTo>
                  <a:pt x="1086069" y="19794"/>
                </a:lnTo>
                <a:lnTo>
                  <a:pt x="1119111" y="101798"/>
                </a:lnTo>
                <a:close/>
              </a:path>
              <a:path w="1424939" h="194945">
                <a:moveTo>
                  <a:pt x="1139559" y="152548"/>
                </a:moveTo>
                <a:lnTo>
                  <a:pt x="1117831" y="152548"/>
                </a:lnTo>
                <a:lnTo>
                  <a:pt x="1104287" y="118764"/>
                </a:lnTo>
                <a:lnTo>
                  <a:pt x="1125947" y="118764"/>
                </a:lnTo>
                <a:lnTo>
                  <a:pt x="1139559" y="152548"/>
                </a:lnTo>
                <a:close/>
              </a:path>
              <a:path w="1424939" h="194945">
                <a:moveTo>
                  <a:pt x="1178357" y="152548"/>
                </a:moveTo>
                <a:lnTo>
                  <a:pt x="1159455" y="152548"/>
                </a:lnTo>
                <a:lnTo>
                  <a:pt x="1159455" y="0"/>
                </a:lnTo>
                <a:lnTo>
                  <a:pt x="1220624" y="0"/>
                </a:lnTo>
                <a:lnTo>
                  <a:pt x="1230884" y="809"/>
                </a:lnTo>
                <a:lnTo>
                  <a:pt x="1240083" y="3236"/>
                </a:lnTo>
                <a:lnTo>
                  <a:pt x="1248222" y="7283"/>
                </a:lnTo>
                <a:lnTo>
                  <a:pt x="1255301" y="12948"/>
                </a:lnTo>
                <a:lnTo>
                  <a:pt x="1258655" y="16966"/>
                </a:lnTo>
                <a:lnTo>
                  <a:pt x="1178357" y="16966"/>
                </a:lnTo>
                <a:lnTo>
                  <a:pt x="1178357" y="75307"/>
                </a:lnTo>
                <a:lnTo>
                  <a:pt x="1258496" y="75307"/>
                </a:lnTo>
                <a:lnTo>
                  <a:pt x="1257236" y="76944"/>
                </a:lnTo>
                <a:lnTo>
                  <a:pt x="1251338" y="82190"/>
                </a:lnTo>
                <a:lnTo>
                  <a:pt x="1244660" y="86171"/>
                </a:lnTo>
                <a:lnTo>
                  <a:pt x="1237200" y="88887"/>
                </a:lnTo>
                <a:lnTo>
                  <a:pt x="1228958" y="90338"/>
                </a:lnTo>
                <a:lnTo>
                  <a:pt x="1230039" y="91975"/>
                </a:lnTo>
                <a:lnTo>
                  <a:pt x="1178357" y="91975"/>
                </a:lnTo>
                <a:lnTo>
                  <a:pt x="1178357" y="152548"/>
                </a:lnTo>
                <a:close/>
              </a:path>
              <a:path w="1424939" h="194945">
                <a:moveTo>
                  <a:pt x="1258496" y="75307"/>
                </a:moveTo>
                <a:lnTo>
                  <a:pt x="1227520" y="75307"/>
                </a:lnTo>
                <a:lnTo>
                  <a:pt x="1234862" y="72628"/>
                </a:lnTo>
                <a:lnTo>
                  <a:pt x="1240418" y="67270"/>
                </a:lnTo>
                <a:lnTo>
                  <a:pt x="1245974" y="61813"/>
                </a:lnTo>
                <a:lnTo>
                  <a:pt x="1248752" y="54719"/>
                </a:lnTo>
                <a:lnTo>
                  <a:pt x="1248752" y="37355"/>
                </a:lnTo>
                <a:lnTo>
                  <a:pt x="1245974" y="30360"/>
                </a:lnTo>
                <a:lnTo>
                  <a:pt x="1234862" y="19645"/>
                </a:lnTo>
                <a:lnTo>
                  <a:pt x="1227520" y="16966"/>
                </a:lnTo>
                <a:lnTo>
                  <a:pt x="1258655" y="16966"/>
                </a:lnTo>
                <a:lnTo>
                  <a:pt x="1261031" y="19812"/>
                </a:lnTo>
                <a:lnTo>
                  <a:pt x="1265123" y="27607"/>
                </a:lnTo>
                <a:lnTo>
                  <a:pt x="1267579" y="36332"/>
                </a:lnTo>
                <a:lnTo>
                  <a:pt x="1268398" y="45987"/>
                </a:lnTo>
                <a:lnTo>
                  <a:pt x="1267700" y="55122"/>
                </a:lnTo>
                <a:lnTo>
                  <a:pt x="1265607" y="63326"/>
                </a:lnTo>
                <a:lnTo>
                  <a:pt x="1262119" y="70600"/>
                </a:lnTo>
                <a:lnTo>
                  <a:pt x="1258496" y="75307"/>
                </a:lnTo>
                <a:close/>
              </a:path>
              <a:path w="1424939" h="194945">
                <a:moveTo>
                  <a:pt x="1270035" y="152548"/>
                </a:moveTo>
                <a:lnTo>
                  <a:pt x="1247711" y="152548"/>
                </a:lnTo>
                <a:lnTo>
                  <a:pt x="1208866" y="91975"/>
                </a:lnTo>
                <a:lnTo>
                  <a:pt x="1230039" y="91975"/>
                </a:lnTo>
                <a:lnTo>
                  <a:pt x="1270035" y="152548"/>
                </a:lnTo>
                <a:close/>
              </a:path>
              <a:path w="1424939" h="194945">
                <a:moveTo>
                  <a:pt x="1317345" y="152548"/>
                </a:moveTo>
                <a:lnTo>
                  <a:pt x="1298444" y="152548"/>
                </a:lnTo>
                <a:lnTo>
                  <a:pt x="1298444" y="0"/>
                </a:lnTo>
                <a:lnTo>
                  <a:pt x="1317792" y="0"/>
                </a:lnTo>
                <a:lnTo>
                  <a:pt x="1340593" y="30956"/>
                </a:lnTo>
                <a:lnTo>
                  <a:pt x="1317345" y="30956"/>
                </a:lnTo>
                <a:lnTo>
                  <a:pt x="1317345" y="152548"/>
                </a:lnTo>
                <a:close/>
              </a:path>
              <a:path w="1424939" h="194945">
                <a:moveTo>
                  <a:pt x="1424650" y="119211"/>
                </a:moveTo>
                <a:lnTo>
                  <a:pt x="1405600" y="119211"/>
                </a:lnTo>
                <a:lnTo>
                  <a:pt x="1405600" y="0"/>
                </a:lnTo>
                <a:lnTo>
                  <a:pt x="1424650" y="0"/>
                </a:lnTo>
                <a:lnTo>
                  <a:pt x="1424650" y="119211"/>
                </a:lnTo>
                <a:close/>
              </a:path>
              <a:path w="1424939" h="194945">
                <a:moveTo>
                  <a:pt x="1424650" y="152548"/>
                </a:moveTo>
                <a:lnTo>
                  <a:pt x="1406344" y="152548"/>
                </a:lnTo>
                <a:lnTo>
                  <a:pt x="1317345" y="30956"/>
                </a:lnTo>
                <a:lnTo>
                  <a:pt x="1340593" y="30956"/>
                </a:lnTo>
                <a:lnTo>
                  <a:pt x="1405600" y="119211"/>
                </a:lnTo>
                <a:lnTo>
                  <a:pt x="1424650" y="119211"/>
                </a:lnTo>
                <a:lnTo>
                  <a:pt x="1424650" y="152548"/>
                </a:lnTo>
                <a:close/>
              </a:path>
            </a:pathLst>
          </a:custGeom>
          <a:solidFill>
            <a:srgbClr val="616161"/>
          </a:solidFill>
        </p:spPr>
        <p:txBody>
          <a:bodyPr wrap="square" lIns="0" tIns="0" rIns="0" bIns="0" rtlCol="0"/>
          <a:lstStyle/>
          <a:p>
            <a:endParaRPr/>
          </a:p>
        </p:txBody>
      </p:sp>
      <p:pic>
        <p:nvPicPr>
          <p:cNvPr id="13" name="object 13"/>
          <p:cNvPicPr/>
          <p:nvPr/>
        </p:nvPicPr>
        <p:blipFill>
          <a:blip r:embed="rId6" cstate="print"/>
          <a:stretch>
            <a:fillRect/>
          </a:stretch>
        </p:blipFill>
        <p:spPr>
          <a:xfrm>
            <a:off x="3607945" y="3805717"/>
            <a:ext cx="3721485" cy="202555"/>
          </a:xfrm>
          <a:prstGeom prst="rect">
            <a:avLst/>
          </a:prstGeom>
        </p:spPr>
      </p:pic>
      <p:sp>
        <p:nvSpPr>
          <p:cNvPr id="14" name="object 14"/>
          <p:cNvSpPr/>
          <p:nvPr/>
        </p:nvSpPr>
        <p:spPr>
          <a:xfrm>
            <a:off x="564291" y="4214250"/>
            <a:ext cx="55244" cy="15240"/>
          </a:xfrm>
          <a:custGeom>
            <a:avLst/>
            <a:gdLst/>
            <a:ahLst/>
            <a:cxnLst/>
            <a:rect l="l" t="t" r="r" b="b"/>
            <a:pathLst>
              <a:path w="55245" h="15239">
                <a:moveTo>
                  <a:pt x="54917" y="15031"/>
                </a:moveTo>
                <a:lnTo>
                  <a:pt x="0" y="15031"/>
                </a:lnTo>
                <a:lnTo>
                  <a:pt x="0" y="0"/>
                </a:lnTo>
                <a:lnTo>
                  <a:pt x="54917" y="0"/>
                </a:lnTo>
                <a:lnTo>
                  <a:pt x="54917" y="15031"/>
                </a:lnTo>
                <a:close/>
              </a:path>
            </a:pathLst>
          </a:custGeom>
          <a:solidFill>
            <a:srgbClr val="616161"/>
          </a:solidFill>
        </p:spPr>
        <p:txBody>
          <a:bodyPr wrap="square" lIns="0" tIns="0" rIns="0" bIns="0" rtlCol="0"/>
          <a:lstStyle/>
          <a:p>
            <a:endParaRPr/>
          </a:p>
        </p:txBody>
      </p:sp>
      <p:pic>
        <p:nvPicPr>
          <p:cNvPr id="15" name="object 15"/>
          <p:cNvPicPr/>
          <p:nvPr/>
        </p:nvPicPr>
        <p:blipFill>
          <a:blip r:embed="rId7" cstate="print"/>
          <a:stretch>
            <a:fillRect/>
          </a:stretch>
        </p:blipFill>
        <p:spPr>
          <a:xfrm>
            <a:off x="872484" y="4124507"/>
            <a:ext cx="2040661" cy="194667"/>
          </a:xfrm>
          <a:prstGeom prst="rect">
            <a:avLst/>
          </a:prstGeom>
        </p:spPr>
      </p:pic>
      <p:pic>
        <p:nvPicPr>
          <p:cNvPr id="16" name="object 16"/>
          <p:cNvPicPr/>
          <p:nvPr/>
        </p:nvPicPr>
        <p:blipFill>
          <a:blip r:embed="rId8" cstate="print"/>
          <a:stretch>
            <a:fillRect/>
          </a:stretch>
        </p:blipFill>
        <p:spPr>
          <a:xfrm>
            <a:off x="3607945" y="4120488"/>
            <a:ext cx="3387043" cy="202108"/>
          </a:xfrm>
          <a:prstGeom prst="rect">
            <a:avLst/>
          </a:prstGeom>
        </p:spPr>
      </p:pic>
      <p:pic>
        <p:nvPicPr>
          <p:cNvPr id="17" name="object 17"/>
          <p:cNvPicPr/>
          <p:nvPr/>
        </p:nvPicPr>
        <p:blipFill>
          <a:blip r:embed="rId9" cstate="print"/>
          <a:stretch>
            <a:fillRect/>
          </a:stretch>
        </p:blipFill>
        <p:spPr>
          <a:xfrm>
            <a:off x="5843925" y="188082"/>
            <a:ext cx="3074449" cy="74760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44034" cy="303460"/>
          </a:xfrm>
          <a:prstGeom prst="rect">
            <a:avLst/>
          </a:prstGeom>
        </p:spPr>
      </p:pic>
      <p:pic>
        <p:nvPicPr>
          <p:cNvPr id="3" name="object 3"/>
          <p:cNvPicPr/>
          <p:nvPr/>
        </p:nvPicPr>
        <p:blipFill>
          <a:blip r:embed="rId3" cstate="print"/>
          <a:stretch>
            <a:fillRect/>
          </a:stretch>
        </p:blipFill>
        <p:spPr>
          <a:xfrm>
            <a:off x="0" y="1838803"/>
            <a:ext cx="9107107" cy="169704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24958" y="633554"/>
            <a:ext cx="3644034" cy="303460"/>
          </a:xfrm>
          <a:prstGeom prst="rect">
            <a:avLst/>
          </a:prstGeom>
        </p:spPr>
      </p:pic>
      <p:pic>
        <p:nvPicPr>
          <p:cNvPr id="3" name="object 3"/>
          <p:cNvPicPr/>
          <p:nvPr/>
        </p:nvPicPr>
        <p:blipFill>
          <a:blip r:embed="rId3" cstate="print"/>
          <a:stretch>
            <a:fillRect/>
          </a:stretch>
        </p:blipFill>
        <p:spPr>
          <a:xfrm>
            <a:off x="2054349" y="1074517"/>
            <a:ext cx="5035310" cy="381371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6800" y="3935992"/>
            <a:ext cx="7678674" cy="1167003"/>
            <a:chOff x="144000" y="4373324"/>
            <a:chExt cx="8531860" cy="1296670"/>
          </a:xfrm>
        </p:grpSpPr>
        <p:pic>
          <p:nvPicPr>
            <p:cNvPr id="3" name="object 3"/>
            <p:cNvPicPr/>
            <p:nvPr/>
          </p:nvPicPr>
          <p:blipFill>
            <a:blip r:embed="rId2" cstate="print"/>
            <a:stretch>
              <a:fillRect/>
            </a:stretch>
          </p:blipFill>
          <p:spPr>
            <a:xfrm>
              <a:off x="1947949" y="4422569"/>
              <a:ext cx="1402250" cy="389931"/>
            </a:xfrm>
            <a:prstGeom prst="rect">
              <a:avLst/>
            </a:prstGeom>
          </p:spPr>
        </p:pic>
        <p:pic>
          <p:nvPicPr>
            <p:cNvPr id="4" name="object 4"/>
            <p:cNvPicPr/>
            <p:nvPr/>
          </p:nvPicPr>
          <p:blipFill>
            <a:blip r:embed="rId3" cstate="print"/>
            <a:stretch>
              <a:fillRect/>
            </a:stretch>
          </p:blipFill>
          <p:spPr>
            <a:xfrm>
              <a:off x="3637574" y="4373324"/>
              <a:ext cx="2840499" cy="439174"/>
            </a:xfrm>
            <a:prstGeom prst="rect">
              <a:avLst/>
            </a:prstGeom>
          </p:spPr>
        </p:pic>
        <p:pic>
          <p:nvPicPr>
            <p:cNvPr id="5" name="object 5"/>
            <p:cNvPicPr/>
            <p:nvPr/>
          </p:nvPicPr>
          <p:blipFill>
            <a:blip r:embed="rId4" cstate="print"/>
            <a:stretch>
              <a:fillRect/>
            </a:stretch>
          </p:blipFill>
          <p:spPr>
            <a:xfrm>
              <a:off x="6651943" y="4426171"/>
              <a:ext cx="1144685" cy="286171"/>
            </a:xfrm>
            <a:prstGeom prst="rect">
              <a:avLst/>
            </a:prstGeom>
          </p:spPr>
        </p:pic>
      </p:grpSp>
      <p:sp>
        <p:nvSpPr>
          <p:cNvPr id="6" name="object 6"/>
          <p:cNvSpPr txBox="1">
            <a:spLocks noGrp="1"/>
          </p:cNvSpPr>
          <p:nvPr>
            <p:ph type="title"/>
          </p:nvPr>
        </p:nvSpPr>
        <p:spPr>
          <a:xfrm>
            <a:off x="867229" y="84724"/>
            <a:ext cx="6643688"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Is</a:t>
            </a:r>
            <a:r>
              <a:rPr sz="2400" spc="-36" dirty="0">
                <a:latin typeface="Trebuchet MS" panose="020B0603020202020204" pitchFamily="34" charset="0"/>
              </a:rPr>
              <a:t> </a:t>
            </a:r>
            <a:r>
              <a:rPr sz="2400" spc="-5" dirty="0">
                <a:latin typeface="Trebuchet MS" panose="020B0603020202020204" pitchFamily="34" charset="0"/>
              </a:rPr>
              <a:t>that</a:t>
            </a:r>
            <a:r>
              <a:rPr sz="2400" spc="-32" dirty="0">
                <a:latin typeface="Trebuchet MS" panose="020B0603020202020204" pitchFamily="34" charset="0"/>
              </a:rPr>
              <a:t> </a:t>
            </a:r>
            <a:r>
              <a:rPr sz="2400" spc="-5" dirty="0">
                <a:latin typeface="Trebuchet MS" panose="020B0603020202020204" pitchFamily="34" charset="0"/>
              </a:rPr>
              <a:t>Hadoop</a:t>
            </a:r>
            <a:r>
              <a:rPr sz="2400" spc="-27" dirty="0">
                <a:latin typeface="Trebuchet MS" panose="020B0603020202020204" pitchFamily="34" charset="0"/>
              </a:rPr>
              <a:t> </a:t>
            </a:r>
            <a:r>
              <a:rPr sz="2400" spc="-5" dirty="0">
                <a:latin typeface="Trebuchet MS" panose="020B0603020202020204" pitchFamily="34" charset="0"/>
              </a:rPr>
              <a:t>dead/unattractive?</a:t>
            </a:r>
          </a:p>
        </p:txBody>
      </p:sp>
      <p:sp>
        <p:nvSpPr>
          <p:cNvPr id="8" name="object 8"/>
          <p:cNvSpPr txBox="1">
            <a:spLocks noGrp="1"/>
          </p:cNvSpPr>
          <p:nvPr>
            <p:ph type="sldNum" sz="quarter" idx="7"/>
          </p:nvPr>
        </p:nvSpPr>
        <p:spPr>
          <a:xfrm>
            <a:off x="6382512" y="4305110"/>
            <a:ext cx="1892808" cy="278731"/>
          </a:xfrm>
          <a:prstGeom prst="rect">
            <a:avLst/>
          </a:prstGeom>
        </p:spPr>
        <p:txBody>
          <a:bodyPr vert="horz" wrap="square" lIns="0" tIns="1715" rIns="0" bIns="0" rtlCol="0">
            <a:spAutoFit/>
          </a:bodyPr>
          <a:lstStyle/>
          <a:p>
            <a:pPr marR="32576">
              <a:spcBef>
                <a:spcPts val="14"/>
              </a:spcBef>
            </a:pPr>
            <a:endParaRPr dirty="0">
              <a:solidFill>
                <a:srgbClr val="888888"/>
              </a:solidFill>
            </a:endParaRPr>
          </a:p>
        </p:txBody>
      </p:sp>
      <p:sp>
        <p:nvSpPr>
          <p:cNvPr id="7" name="object 7"/>
          <p:cNvSpPr txBox="1"/>
          <p:nvPr/>
        </p:nvSpPr>
        <p:spPr>
          <a:xfrm>
            <a:off x="983589" y="709622"/>
            <a:ext cx="7188899" cy="3621761"/>
          </a:xfrm>
          <a:prstGeom prst="rect">
            <a:avLst/>
          </a:prstGeom>
        </p:spPr>
        <p:txBody>
          <a:bodyPr vert="horz" wrap="square" lIns="0" tIns="11430" rIns="0" bIns="0" rtlCol="0">
            <a:spAutoFit/>
          </a:bodyPr>
          <a:lstStyle/>
          <a:p>
            <a:pPr marL="361760" indent="-350901">
              <a:spcBef>
                <a:spcPts val="90"/>
              </a:spcBef>
              <a:buChar char="●"/>
              <a:tabLst>
                <a:tab pos="361760" algn="l"/>
                <a:tab pos="362331" algn="l"/>
              </a:tabLst>
            </a:pPr>
            <a:r>
              <a:rPr sz="1890" b="1" spc="-5" dirty="0">
                <a:latin typeface="Arial"/>
                <a:cs typeface="Arial"/>
              </a:rPr>
              <a:t>Hadoop</a:t>
            </a:r>
            <a:r>
              <a:rPr sz="1890" b="1" spc="-18" dirty="0">
                <a:latin typeface="Arial"/>
                <a:cs typeface="Arial"/>
              </a:rPr>
              <a:t> </a:t>
            </a:r>
            <a:r>
              <a:rPr sz="1890" b="1" spc="-5" dirty="0">
                <a:latin typeface="Arial"/>
                <a:cs typeface="Arial"/>
              </a:rPr>
              <a:t>is</a:t>
            </a:r>
            <a:r>
              <a:rPr sz="1890" b="1" spc="-23" dirty="0">
                <a:latin typeface="Arial"/>
                <a:cs typeface="Arial"/>
              </a:rPr>
              <a:t> </a:t>
            </a:r>
            <a:r>
              <a:rPr sz="1890" b="1" dirty="0">
                <a:latin typeface="Arial"/>
                <a:cs typeface="Arial"/>
              </a:rPr>
              <a:t>for</a:t>
            </a:r>
            <a:r>
              <a:rPr sz="1890" b="1" spc="-14" dirty="0">
                <a:latin typeface="Arial"/>
                <a:cs typeface="Arial"/>
              </a:rPr>
              <a:t> </a:t>
            </a:r>
            <a:r>
              <a:rPr sz="1890" b="1" spc="-5" dirty="0">
                <a:latin typeface="Arial"/>
                <a:cs typeface="Arial"/>
              </a:rPr>
              <a:t>shared</a:t>
            </a:r>
            <a:r>
              <a:rPr sz="1890" b="1" spc="-18" dirty="0">
                <a:latin typeface="Arial"/>
                <a:cs typeface="Arial"/>
              </a:rPr>
              <a:t> </a:t>
            </a:r>
            <a:r>
              <a:rPr sz="1890" b="1" spc="-5" dirty="0">
                <a:latin typeface="Arial"/>
                <a:cs typeface="Arial"/>
              </a:rPr>
              <a:t>nothing</a:t>
            </a:r>
            <a:r>
              <a:rPr sz="1890" b="1" spc="-18" dirty="0">
                <a:latin typeface="Arial"/>
                <a:cs typeface="Arial"/>
              </a:rPr>
              <a:t> </a:t>
            </a:r>
            <a:r>
              <a:rPr sz="1890" b="1" spc="-5" dirty="0">
                <a:latin typeface="Arial"/>
                <a:cs typeface="Arial"/>
              </a:rPr>
              <a:t>architecture</a:t>
            </a:r>
            <a:endParaRPr sz="1890">
              <a:latin typeface="Arial"/>
              <a:cs typeface="Arial"/>
            </a:endParaRPr>
          </a:p>
          <a:p>
            <a:pPr marL="361760" indent="-350901">
              <a:buChar char="●"/>
              <a:tabLst>
                <a:tab pos="361760" algn="l"/>
                <a:tab pos="362331" algn="l"/>
              </a:tabLst>
            </a:pPr>
            <a:r>
              <a:rPr sz="1890" b="1" spc="-5" dirty="0">
                <a:latin typeface="Arial"/>
                <a:cs typeface="Arial"/>
              </a:rPr>
              <a:t>Shared</a:t>
            </a:r>
            <a:r>
              <a:rPr sz="1890" b="1" spc="-23" dirty="0">
                <a:latin typeface="Arial"/>
                <a:cs typeface="Arial"/>
              </a:rPr>
              <a:t> </a:t>
            </a:r>
            <a:r>
              <a:rPr sz="1890" b="1" spc="-5" dirty="0">
                <a:latin typeface="Arial"/>
                <a:cs typeface="Arial"/>
              </a:rPr>
              <a:t>nothing</a:t>
            </a:r>
            <a:r>
              <a:rPr sz="1890" b="1" spc="-18" dirty="0">
                <a:latin typeface="Arial"/>
                <a:cs typeface="Arial"/>
              </a:rPr>
              <a:t> </a:t>
            </a:r>
            <a:r>
              <a:rPr sz="1890" b="1" spc="-5" dirty="0">
                <a:latin typeface="Arial"/>
                <a:cs typeface="Arial"/>
              </a:rPr>
              <a:t>architectures</a:t>
            </a:r>
            <a:r>
              <a:rPr sz="1890" b="1" spc="-18" dirty="0">
                <a:latin typeface="Arial"/>
                <a:cs typeface="Arial"/>
              </a:rPr>
              <a:t> </a:t>
            </a:r>
            <a:r>
              <a:rPr sz="1890" b="1" spc="-5" dirty="0">
                <a:latin typeface="Arial"/>
                <a:cs typeface="Arial"/>
              </a:rPr>
              <a:t>are</a:t>
            </a:r>
            <a:r>
              <a:rPr sz="1890" b="1" spc="-14" dirty="0">
                <a:latin typeface="Arial"/>
                <a:cs typeface="Arial"/>
              </a:rPr>
              <a:t> </a:t>
            </a:r>
            <a:r>
              <a:rPr sz="1890" b="1" spc="-5" dirty="0">
                <a:latin typeface="Arial"/>
                <a:cs typeface="Arial"/>
              </a:rPr>
              <a:t>not</a:t>
            </a:r>
            <a:r>
              <a:rPr sz="1890" b="1" spc="-23" dirty="0">
                <a:latin typeface="Arial"/>
                <a:cs typeface="Arial"/>
              </a:rPr>
              <a:t> </a:t>
            </a:r>
            <a:r>
              <a:rPr sz="1890" b="1" dirty="0">
                <a:latin typeface="Arial"/>
                <a:cs typeface="Arial"/>
              </a:rPr>
              <a:t>“modern”?</a:t>
            </a:r>
            <a:endParaRPr sz="1890">
              <a:latin typeface="Arial"/>
              <a:cs typeface="Arial"/>
            </a:endParaRPr>
          </a:p>
          <a:p>
            <a:pPr marL="773240" lvl="1" indent="-330327">
              <a:spcBef>
                <a:spcPts val="9"/>
              </a:spcBef>
              <a:buFont typeface="Arial MT"/>
              <a:buChar char="○"/>
              <a:tabLst>
                <a:tab pos="773240" algn="l"/>
                <a:tab pos="773811" algn="l"/>
              </a:tabLst>
            </a:pPr>
            <a:r>
              <a:rPr sz="1620" spc="-5" dirty="0">
                <a:latin typeface="Georgia"/>
                <a:cs typeface="Georgia"/>
              </a:rPr>
              <a:t>new,</a:t>
            </a:r>
            <a:r>
              <a:rPr sz="1620" spc="-14" dirty="0">
                <a:latin typeface="Georgia"/>
                <a:cs typeface="Georgia"/>
              </a:rPr>
              <a:t> </a:t>
            </a:r>
            <a:r>
              <a:rPr sz="1620" spc="-5" dirty="0">
                <a:latin typeface="Georgia"/>
                <a:cs typeface="Georgia"/>
              </a:rPr>
              <a:t>advanced</a:t>
            </a:r>
            <a:r>
              <a:rPr sz="1620" spc="-14" dirty="0">
                <a:latin typeface="Georgia"/>
                <a:cs typeface="Georgia"/>
              </a:rPr>
              <a:t> </a:t>
            </a:r>
            <a:r>
              <a:rPr sz="1620" spc="-5" dirty="0">
                <a:latin typeface="Georgia"/>
                <a:cs typeface="Georgia"/>
              </a:rPr>
              <a:t>developments</a:t>
            </a:r>
            <a:r>
              <a:rPr sz="1620" spc="-9" dirty="0">
                <a:latin typeface="Georgia"/>
                <a:cs typeface="Georgia"/>
              </a:rPr>
              <a:t> </a:t>
            </a:r>
            <a:r>
              <a:rPr sz="1620" spc="-5" dirty="0">
                <a:latin typeface="Georgia"/>
                <a:cs typeface="Georgia"/>
              </a:rPr>
              <a:t>w.r.t.</a:t>
            </a:r>
            <a:r>
              <a:rPr sz="1620" spc="368" dirty="0">
                <a:latin typeface="Georgia"/>
                <a:cs typeface="Georgia"/>
              </a:rPr>
              <a:t> </a:t>
            </a:r>
            <a:r>
              <a:rPr sz="1620" spc="-5" dirty="0">
                <a:latin typeface="Georgia"/>
                <a:cs typeface="Georgia"/>
              </a:rPr>
              <a:t>memory,</a:t>
            </a:r>
            <a:r>
              <a:rPr sz="1620" spc="-14" dirty="0">
                <a:latin typeface="Georgia"/>
                <a:cs typeface="Georgia"/>
              </a:rPr>
              <a:t> </a:t>
            </a:r>
            <a:r>
              <a:rPr sz="1620" spc="-5" dirty="0">
                <a:latin typeface="Georgia"/>
                <a:cs typeface="Georgia"/>
              </a:rPr>
              <a:t>networks,</a:t>
            </a:r>
            <a:r>
              <a:rPr sz="1620" spc="-9" dirty="0">
                <a:latin typeface="Georgia"/>
                <a:cs typeface="Georgia"/>
              </a:rPr>
              <a:t> </a:t>
            </a:r>
            <a:r>
              <a:rPr sz="1620" dirty="0">
                <a:latin typeface="Georgia"/>
                <a:cs typeface="Georgia"/>
              </a:rPr>
              <a:t>…</a:t>
            </a:r>
            <a:endParaRPr sz="1620">
              <a:latin typeface="Georgia"/>
              <a:cs typeface="Georgia"/>
            </a:endParaRPr>
          </a:p>
          <a:p>
            <a:pPr marL="773240" lvl="1" indent="-330327">
              <a:lnSpc>
                <a:spcPts val="1940"/>
              </a:lnSpc>
              <a:buFont typeface="Arial MT"/>
              <a:buChar char="○"/>
              <a:tabLst>
                <a:tab pos="773240" algn="l"/>
                <a:tab pos="773811" algn="l"/>
              </a:tabLst>
            </a:pPr>
            <a:r>
              <a:rPr sz="1620" spc="-5" dirty="0">
                <a:latin typeface="Georgia"/>
                <a:cs typeface="Georgia"/>
              </a:rPr>
              <a:t>in-memory</a:t>
            </a:r>
            <a:r>
              <a:rPr sz="1620" spc="-14" dirty="0">
                <a:latin typeface="Georgia"/>
                <a:cs typeface="Georgia"/>
              </a:rPr>
              <a:t> </a:t>
            </a:r>
            <a:r>
              <a:rPr sz="1620" spc="-5" dirty="0">
                <a:latin typeface="Georgia"/>
                <a:cs typeface="Georgia"/>
              </a:rPr>
              <a:t>processing,</a:t>
            </a:r>
            <a:r>
              <a:rPr sz="1620" spc="-14" dirty="0">
                <a:latin typeface="Georgia"/>
                <a:cs typeface="Georgia"/>
              </a:rPr>
              <a:t> </a:t>
            </a:r>
            <a:r>
              <a:rPr sz="1620" spc="-5" dirty="0">
                <a:latin typeface="Georgia"/>
                <a:cs typeface="Georgia"/>
              </a:rPr>
              <a:t>move</a:t>
            </a:r>
            <a:r>
              <a:rPr sz="1620" spc="-14" dirty="0">
                <a:latin typeface="Georgia"/>
                <a:cs typeface="Georgia"/>
              </a:rPr>
              <a:t> </a:t>
            </a:r>
            <a:r>
              <a:rPr sz="1620" spc="-5" dirty="0">
                <a:latin typeface="Georgia"/>
                <a:cs typeface="Georgia"/>
              </a:rPr>
              <a:t>data</a:t>
            </a:r>
            <a:r>
              <a:rPr sz="1620" spc="-14" dirty="0">
                <a:latin typeface="Georgia"/>
                <a:cs typeface="Georgia"/>
              </a:rPr>
              <a:t> </a:t>
            </a:r>
            <a:r>
              <a:rPr sz="1620" spc="-5" dirty="0">
                <a:latin typeface="Georgia"/>
                <a:cs typeface="Georgia"/>
              </a:rPr>
              <a:t>to</a:t>
            </a:r>
            <a:r>
              <a:rPr sz="1620" spc="-14" dirty="0">
                <a:latin typeface="Georgia"/>
                <a:cs typeface="Georgia"/>
              </a:rPr>
              <a:t> </a:t>
            </a:r>
            <a:r>
              <a:rPr sz="1620" spc="-5" dirty="0">
                <a:latin typeface="Georgia"/>
                <a:cs typeface="Georgia"/>
              </a:rPr>
              <a:t>computing</a:t>
            </a:r>
            <a:r>
              <a:rPr sz="1620" spc="-14" dirty="0">
                <a:latin typeface="Georgia"/>
                <a:cs typeface="Georgia"/>
              </a:rPr>
              <a:t> </a:t>
            </a:r>
            <a:r>
              <a:rPr sz="1620" spc="-5" dirty="0">
                <a:latin typeface="Georgia"/>
                <a:cs typeface="Georgia"/>
              </a:rPr>
              <a:t>nodes</a:t>
            </a:r>
            <a:endParaRPr sz="1620">
              <a:latin typeface="Georgia"/>
              <a:cs typeface="Georgia"/>
            </a:endParaRPr>
          </a:p>
          <a:p>
            <a:pPr marL="361760" indent="-350901">
              <a:lnSpc>
                <a:spcPts val="2264"/>
              </a:lnSpc>
              <a:buChar char="●"/>
              <a:tabLst>
                <a:tab pos="361760" algn="l"/>
                <a:tab pos="362331" algn="l"/>
              </a:tabLst>
            </a:pPr>
            <a:r>
              <a:rPr sz="1890" b="1" dirty="0">
                <a:latin typeface="Arial"/>
                <a:cs typeface="Arial"/>
              </a:rPr>
              <a:t>Many</a:t>
            </a:r>
            <a:r>
              <a:rPr sz="1890" b="1" spc="-14" dirty="0">
                <a:latin typeface="Arial"/>
                <a:cs typeface="Arial"/>
              </a:rPr>
              <a:t> </a:t>
            </a:r>
            <a:r>
              <a:rPr sz="1890" b="1" dirty="0">
                <a:latin typeface="Arial"/>
                <a:cs typeface="Arial"/>
              </a:rPr>
              <a:t>tools</a:t>
            </a:r>
            <a:r>
              <a:rPr sz="1890" b="1" spc="-14" dirty="0">
                <a:latin typeface="Arial"/>
                <a:cs typeface="Arial"/>
              </a:rPr>
              <a:t> </a:t>
            </a:r>
            <a:r>
              <a:rPr sz="1890" b="1" spc="-5" dirty="0">
                <a:latin typeface="Arial"/>
                <a:cs typeface="Arial"/>
              </a:rPr>
              <a:t>seem</a:t>
            </a:r>
            <a:r>
              <a:rPr sz="1890" b="1" spc="-14" dirty="0">
                <a:latin typeface="Arial"/>
                <a:cs typeface="Arial"/>
              </a:rPr>
              <a:t> </a:t>
            </a:r>
            <a:r>
              <a:rPr sz="1890" b="1" spc="-5" dirty="0">
                <a:latin typeface="Arial"/>
                <a:cs typeface="Arial"/>
              </a:rPr>
              <a:t>not</a:t>
            </a:r>
            <a:r>
              <a:rPr sz="1890" b="1" spc="-18" dirty="0">
                <a:latin typeface="Arial"/>
                <a:cs typeface="Arial"/>
              </a:rPr>
              <a:t> </a:t>
            </a:r>
            <a:r>
              <a:rPr sz="1890" b="1" spc="-5" dirty="0">
                <a:latin typeface="Arial"/>
                <a:cs typeface="Arial"/>
              </a:rPr>
              <a:t>powerful</a:t>
            </a:r>
            <a:r>
              <a:rPr sz="1890" b="1" spc="-18" dirty="0">
                <a:latin typeface="Arial"/>
                <a:cs typeface="Arial"/>
              </a:rPr>
              <a:t> </a:t>
            </a:r>
            <a:r>
              <a:rPr sz="1890" b="1" dirty="0">
                <a:latin typeface="Arial"/>
                <a:cs typeface="Arial"/>
              </a:rPr>
              <a:t>for</a:t>
            </a:r>
            <a:r>
              <a:rPr sz="1890" b="1" spc="-14" dirty="0">
                <a:latin typeface="Arial"/>
                <a:cs typeface="Arial"/>
              </a:rPr>
              <a:t> </a:t>
            </a:r>
            <a:r>
              <a:rPr sz="1890" b="1" spc="-5" dirty="0">
                <a:latin typeface="Arial"/>
                <a:cs typeface="Arial"/>
              </a:rPr>
              <a:t>data</a:t>
            </a:r>
            <a:r>
              <a:rPr sz="1890" b="1" spc="-18" dirty="0">
                <a:latin typeface="Arial"/>
                <a:cs typeface="Arial"/>
              </a:rPr>
              <a:t> </a:t>
            </a:r>
            <a:r>
              <a:rPr sz="1890" b="1" spc="-5" dirty="0">
                <a:latin typeface="Arial"/>
                <a:cs typeface="Arial"/>
              </a:rPr>
              <a:t>science/ML?</a:t>
            </a:r>
            <a:endParaRPr sz="1890">
              <a:latin typeface="Arial"/>
              <a:cs typeface="Arial"/>
            </a:endParaRPr>
          </a:p>
          <a:p>
            <a:pPr marL="773240" lvl="1" indent="-330327">
              <a:spcBef>
                <a:spcPts val="9"/>
              </a:spcBef>
              <a:buFont typeface="Arial MT"/>
              <a:buChar char="○"/>
              <a:tabLst>
                <a:tab pos="773240" algn="l"/>
                <a:tab pos="773811" algn="l"/>
              </a:tabLst>
            </a:pPr>
            <a:r>
              <a:rPr sz="1620" spc="-5" dirty="0">
                <a:latin typeface="Georgia"/>
                <a:cs typeface="Georgia"/>
              </a:rPr>
              <a:t>Java</a:t>
            </a:r>
            <a:r>
              <a:rPr sz="1620" spc="-14" dirty="0">
                <a:latin typeface="Georgia"/>
                <a:cs typeface="Georgia"/>
              </a:rPr>
              <a:t> </a:t>
            </a:r>
            <a:r>
              <a:rPr sz="1620" spc="-5" dirty="0">
                <a:latin typeface="Georgia"/>
                <a:cs typeface="Georgia"/>
              </a:rPr>
              <a:t>vs</a:t>
            </a:r>
            <a:r>
              <a:rPr sz="1620" spc="-9" dirty="0">
                <a:latin typeface="Georgia"/>
                <a:cs typeface="Georgia"/>
              </a:rPr>
              <a:t> </a:t>
            </a:r>
            <a:r>
              <a:rPr sz="1620" spc="-5" dirty="0">
                <a:latin typeface="Georgia"/>
                <a:cs typeface="Georgia"/>
              </a:rPr>
              <a:t>Python</a:t>
            </a:r>
            <a:r>
              <a:rPr sz="1620" spc="-9" dirty="0">
                <a:latin typeface="Georgia"/>
                <a:cs typeface="Georgia"/>
              </a:rPr>
              <a:t> </a:t>
            </a:r>
            <a:r>
              <a:rPr sz="1620" spc="-5" dirty="0">
                <a:latin typeface="Georgia"/>
                <a:cs typeface="Georgia"/>
              </a:rPr>
              <a:t>development</a:t>
            </a:r>
            <a:r>
              <a:rPr sz="1620" spc="-14" dirty="0">
                <a:latin typeface="Georgia"/>
                <a:cs typeface="Georgia"/>
              </a:rPr>
              <a:t> </a:t>
            </a:r>
            <a:r>
              <a:rPr sz="1620" spc="-5" dirty="0">
                <a:latin typeface="Georgia"/>
                <a:cs typeface="Georgia"/>
              </a:rPr>
              <a:t>for</a:t>
            </a:r>
            <a:r>
              <a:rPr sz="1620" spc="-9" dirty="0">
                <a:latin typeface="Georgia"/>
                <a:cs typeface="Georgia"/>
              </a:rPr>
              <a:t> </a:t>
            </a:r>
            <a:r>
              <a:rPr sz="1620" spc="-5" dirty="0">
                <a:latin typeface="Georgia"/>
                <a:cs typeface="Georgia"/>
              </a:rPr>
              <a:t>data</a:t>
            </a:r>
            <a:r>
              <a:rPr sz="1620" spc="-9" dirty="0">
                <a:latin typeface="Georgia"/>
                <a:cs typeface="Georgia"/>
              </a:rPr>
              <a:t> </a:t>
            </a:r>
            <a:r>
              <a:rPr sz="1620" spc="-5" dirty="0">
                <a:latin typeface="Georgia"/>
                <a:cs typeface="Georgia"/>
              </a:rPr>
              <a:t>science</a:t>
            </a:r>
            <a:r>
              <a:rPr sz="1620" spc="-9" dirty="0">
                <a:latin typeface="Georgia"/>
                <a:cs typeface="Georgia"/>
              </a:rPr>
              <a:t> </a:t>
            </a:r>
            <a:r>
              <a:rPr sz="1620" spc="-5" dirty="0">
                <a:latin typeface="Georgia"/>
                <a:cs typeface="Georgia"/>
              </a:rPr>
              <a:t>and</a:t>
            </a:r>
            <a:r>
              <a:rPr sz="1620" spc="-14" dirty="0">
                <a:latin typeface="Georgia"/>
                <a:cs typeface="Georgia"/>
              </a:rPr>
              <a:t> </a:t>
            </a:r>
            <a:r>
              <a:rPr sz="1620" spc="-5" dirty="0">
                <a:latin typeface="Georgia"/>
                <a:cs typeface="Georgia"/>
              </a:rPr>
              <a:t>ML</a:t>
            </a:r>
            <a:endParaRPr sz="1620">
              <a:latin typeface="Georgia"/>
              <a:cs typeface="Georgia"/>
            </a:endParaRPr>
          </a:p>
          <a:p>
            <a:pPr marL="773240" lvl="1" indent="-330327">
              <a:buFont typeface="Arial MT"/>
              <a:buChar char="○"/>
              <a:tabLst>
                <a:tab pos="773240" algn="l"/>
                <a:tab pos="773811" algn="l"/>
              </a:tabLst>
            </a:pPr>
            <a:r>
              <a:rPr sz="1620" spc="-5" dirty="0">
                <a:latin typeface="Georgia"/>
                <a:cs typeface="Georgia"/>
              </a:rPr>
              <a:t>services</a:t>
            </a:r>
            <a:r>
              <a:rPr sz="1620" spc="-32" dirty="0">
                <a:latin typeface="Georgia"/>
                <a:cs typeface="Georgia"/>
              </a:rPr>
              <a:t> </a:t>
            </a:r>
            <a:r>
              <a:rPr sz="1620" spc="-5" dirty="0">
                <a:latin typeface="Georgia"/>
                <a:cs typeface="Georgia"/>
              </a:rPr>
              <a:t>in</a:t>
            </a:r>
            <a:r>
              <a:rPr sz="1620" spc="-27" dirty="0">
                <a:latin typeface="Georgia"/>
                <a:cs typeface="Georgia"/>
              </a:rPr>
              <a:t> </a:t>
            </a:r>
            <a:r>
              <a:rPr sz="1620" spc="-5" dirty="0">
                <a:latin typeface="Georgia"/>
                <a:cs typeface="Georgia"/>
              </a:rPr>
              <a:t>ecosystem</a:t>
            </a:r>
            <a:endParaRPr sz="1620">
              <a:latin typeface="Georgia"/>
              <a:cs typeface="Georgia"/>
            </a:endParaRPr>
          </a:p>
          <a:p>
            <a:pPr marL="773240" lvl="1" indent="-330327">
              <a:lnSpc>
                <a:spcPts val="1940"/>
              </a:lnSpc>
              <a:buFont typeface="Arial MT"/>
              <a:buChar char="○"/>
              <a:tabLst>
                <a:tab pos="773240" algn="l"/>
                <a:tab pos="773811" algn="l"/>
              </a:tabLst>
            </a:pPr>
            <a:r>
              <a:rPr sz="1620" spc="-5" dirty="0">
                <a:latin typeface="Georgia"/>
                <a:cs typeface="Georgia"/>
              </a:rPr>
              <a:t>near</a:t>
            </a:r>
            <a:r>
              <a:rPr sz="1620" spc="-18" dirty="0">
                <a:latin typeface="Georgia"/>
                <a:cs typeface="Georgia"/>
              </a:rPr>
              <a:t> </a:t>
            </a:r>
            <a:r>
              <a:rPr sz="1620" spc="-5" dirty="0">
                <a:latin typeface="Georgia"/>
                <a:cs typeface="Georgia"/>
              </a:rPr>
              <a:t>realtime</a:t>
            </a:r>
            <a:r>
              <a:rPr sz="1620" spc="-18" dirty="0">
                <a:latin typeface="Georgia"/>
                <a:cs typeface="Georgia"/>
              </a:rPr>
              <a:t> </a:t>
            </a:r>
            <a:r>
              <a:rPr sz="1620" spc="-5" dirty="0">
                <a:latin typeface="Georgia"/>
                <a:cs typeface="Georgia"/>
              </a:rPr>
              <a:t>analytics</a:t>
            </a:r>
            <a:r>
              <a:rPr sz="1620" spc="-18" dirty="0">
                <a:latin typeface="Georgia"/>
                <a:cs typeface="Georgia"/>
              </a:rPr>
              <a:t> </a:t>
            </a:r>
            <a:r>
              <a:rPr sz="1620" spc="-5" dirty="0">
                <a:latin typeface="Georgia"/>
                <a:cs typeface="Georgia"/>
              </a:rPr>
              <a:t>use</a:t>
            </a:r>
            <a:r>
              <a:rPr sz="1620" spc="-18" dirty="0">
                <a:latin typeface="Georgia"/>
                <a:cs typeface="Georgia"/>
              </a:rPr>
              <a:t> </a:t>
            </a:r>
            <a:r>
              <a:rPr sz="1620" spc="-5" dirty="0">
                <a:latin typeface="Georgia"/>
                <a:cs typeface="Georgia"/>
              </a:rPr>
              <a:t>cases</a:t>
            </a:r>
            <a:endParaRPr sz="1620">
              <a:latin typeface="Georgia"/>
              <a:cs typeface="Georgia"/>
            </a:endParaRPr>
          </a:p>
          <a:p>
            <a:pPr marL="361760" indent="-350901">
              <a:lnSpc>
                <a:spcPts val="2264"/>
              </a:lnSpc>
              <a:buChar char="●"/>
              <a:tabLst>
                <a:tab pos="361760" algn="l"/>
                <a:tab pos="362331" algn="l"/>
              </a:tabLst>
            </a:pPr>
            <a:r>
              <a:rPr sz="1890" b="1" spc="-5" dirty="0">
                <a:latin typeface="Arial"/>
                <a:cs typeface="Arial"/>
              </a:rPr>
              <a:t>So</a:t>
            </a:r>
            <a:r>
              <a:rPr sz="1890" b="1" spc="-18" dirty="0">
                <a:latin typeface="Arial"/>
                <a:cs typeface="Arial"/>
              </a:rPr>
              <a:t> </a:t>
            </a:r>
            <a:r>
              <a:rPr sz="1890" b="1" spc="-5" dirty="0">
                <a:latin typeface="Arial"/>
                <a:cs typeface="Arial"/>
              </a:rPr>
              <a:t>why</a:t>
            </a:r>
            <a:r>
              <a:rPr sz="1890" b="1" spc="-18" dirty="0">
                <a:latin typeface="Arial"/>
                <a:cs typeface="Arial"/>
              </a:rPr>
              <a:t> </a:t>
            </a:r>
            <a:r>
              <a:rPr sz="1890" b="1" spc="-5" dirty="0">
                <a:latin typeface="Arial"/>
                <a:cs typeface="Arial"/>
              </a:rPr>
              <a:t>do</a:t>
            </a:r>
            <a:r>
              <a:rPr sz="1890" b="1" spc="-18" dirty="0">
                <a:latin typeface="Arial"/>
                <a:cs typeface="Arial"/>
              </a:rPr>
              <a:t> </a:t>
            </a:r>
            <a:r>
              <a:rPr sz="1890" b="1" spc="-5" dirty="0">
                <a:latin typeface="Arial"/>
                <a:cs typeface="Arial"/>
              </a:rPr>
              <a:t>we</a:t>
            </a:r>
            <a:r>
              <a:rPr sz="1890" b="1" spc="-18" dirty="0">
                <a:latin typeface="Arial"/>
                <a:cs typeface="Arial"/>
              </a:rPr>
              <a:t> </a:t>
            </a:r>
            <a:r>
              <a:rPr sz="1890" b="1" spc="-5" dirty="0">
                <a:latin typeface="Arial"/>
                <a:cs typeface="Arial"/>
              </a:rPr>
              <a:t>still</a:t>
            </a:r>
            <a:r>
              <a:rPr sz="1890" b="1" spc="-14" dirty="0">
                <a:latin typeface="Arial"/>
                <a:cs typeface="Arial"/>
              </a:rPr>
              <a:t> </a:t>
            </a:r>
            <a:r>
              <a:rPr sz="1890" b="1" spc="-5" dirty="0">
                <a:latin typeface="Arial"/>
                <a:cs typeface="Arial"/>
              </a:rPr>
              <a:t>study</a:t>
            </a:r>
            <a:r>
              <a:rPr sz="1890" b="1" spc="-14" dirty="0">
                <a:latin typeface="Arial"/>
                <a:cs typeface="Arial"/>
              </a:rPr>
              <a:t> </a:t>
            </a:r>
            <a:r>
              <a:rPr sz="1890" b="1" spc="-5" dirty="0">
                <a:latin typeface="Arial"/>
                <a:cs typeface="Arial"/>
              </a:rPr>
              <a:t>it?</a:t>
            </a:r>
            <a:endParaRPr sz="1890">
              <a:latin typeface="Arial"/>
              <a:cs typeface="Arial"/>
            </a:endParaRPr>
          </a:p>
          <a:p>
            <a:pPr marL="773240" marR="4572" lvl="1" indent="-330327">
              <a:spcBef>
                <a:spcPts val="14"/>
              </a:spcBef>
              <a:buFont typeface="Arial MT"/>
              <a:buChar char="○"/>
              <a:tabLst>
                <a:tab pos="773240" algn="l"/>
                <a:tab pos="773811" algn="l"/>
              </a:tabLst>
            </a:pPr>
            <a:r>
              <a:rPr sz="1620" spc="-5" dirty="0">
                <a:latin typeface="Georgia"/>
                <a:cs typeface="Georgia"/>
              </a:rPr>
              <a:t>foundational designs </a:t>
            </a:r>
            <a:r>
              <a:rPr sz="1620" dirty="0">
                <a:latin typeface="Georgia"/>
                <a:cs typeface="Georgia"/>
              </a:rPr>
              <a:t>&amp; </a:t>
            </a:r>
            <a:r>
              <a:rPr sz="1620" spc="-5" dirty="0">
                <a:latin typeface="Georgia"/>
                <a:cs typeface="Georgia"/>
              </a:rPr>
              <a:t>still many Hadoop services are important </a:t>
            </a:r>
            <a:r>
              <a:rPr sz="1620" dirty="0">
                <a:latin typeface="Georgia"/>
                <a:cs typeface="Georgia"/>
              </a:rPr>
              <a:t>(data </a:t>
            </a:r>
            <a:r>
              <a:rPr sz="1620" spc="-378" dirty="0">
                <a:latin typeface="Georgia"/>
                <a:cs typeface="Georgia"/>
              </a:rPr>
              <a:t> </a:t>
            </a:r>
            <a:r>
              <a:rPr sz="1620" spc="-5" dirty="0">
                <a:latin typeface="Georgia"/>
                <a:cs typeface="Georgia"/>
              </a:rPr>
              <a:t>warehouse,</a:t>
            </a:r>
            <a:r>
              <a:rPr sz="1620" spc="-9" dirty="0">
                <a:latin typeface="Georgia"/>
                <a:cs typeface="Georgia"/>
              </a:rPr>
              <a:t> </a:t>
            </a:r>
            <a:r>
              <a:rPr sz="1620" spc="-5" dirty="0">
                <a:latin typeface="Georgia"/>
                <a:cs typeface="Georgia"/>
              </a:rPr>
              <a:t>deep storage)</a:t>
            </a:r>
            <a:endParaRPr sz="1620">
              <a:latin typeface="Georgia"/>
              <a:cs typeface="Georgia"/>
            </a:endParaRPr>
          </a:p>
          <a:p>
            <a:pPr marL="773240" lvl="1" indent="-330327">
              <a:buFont typeface="Arial MT"/>
              <a:buChar char="○"/>
              <a:tabLst>
                <a:tab pos="773240" algn="l"/>
                <a:tab pos="773811" algn="l"/>
              </a:tabLst>
            </a:pPr>
            <a:r>
              <a:rPr sz="1620" spc="-5" dirty="0">
                <a:latin typeface="Georgia"/>
                <a:cs typeface="Georgia"/>
              </a:rPr>
              <a:t>well-supported</a:t>
            </a:r>
            <a:r>
              <a:rPr sz="1620" spc="-14" dirty="0">
                <a:latin typeface="Georgia"/>
                <a:cs typeface="Georgia"/>
              </a:rPr>
              <a:t> </a:t>
            </a:r>
            <a:r>
              <a:rPr sz="1620" spc="-5" dirty="0">
                <a:latin typeface="Georgia"/>
                <a:cs typeface="Georgia"/>
              </a:rPr>
              <a:t>by</a:t>
            </a:r>
            <a:r>
              <a:rPr sz="1620" spc="-9" dirty="0">
                <a:latin typeface="Georgia"/>
                <a:cs typeface="Georgia"/>
              </a:rPr>
              <a:t> </a:t>
            </a:r>
            <a:r>
              <a:rPr sz="1620" spc="-5" dirty="0">
                <a:latin typeface="Georgia"/>
                <a:cs typeface="Georgia"/>
              </a:rPr>
              <a:t>many</a:t>
            </a:r>
            <a:r>
              <a:rPr sz="1620" spc="-9" dirty="0">
                <a:latin typeface="Georgia"/>
                <a:cs typeface="Georgia"/>
              </a:rPr>
              <a:t> </a:t>
            </a:r>
            <a:r>
              <a:rPr sz="1620" spc="-5" dirty="0">
                <a:latin typeface="Georgia"/>
                <a:cs typeface="Georgia"/>
              </a:rPr>
              <a:t>cloud</a:t>
            </a:r>
            <a:r>
              <a:rPr sz="1620" spc="-14" dirty="0">
                <a:latin typeface="Georgia"/>
                <a:cs typeface="Georgia"/>
              </a:rPr>
              <a:t> </a:t>
            </a:r>
            <a:r>
              <a:rPr sz="1620" spc="-5" dirty="0">
                <a:latin typeface="Georgia"/>
                <a:cs typeface="Georgia"/>
              </a:rPr>
              <a:t>providers</a:t>
            </a:r>
            <a:r>
              <a:rPr sz="1620" spc="-9" dirty="0">
                <a:latin typeface="Georgia"/>
                <a:cs typeface="Georgia"/>
              </a:rPr>
              <a:t> </a:t>
            </a:r>
            <a:r>
              <a:rPr sz="1620" spc="-5" dirty="0">
                <a:latin typeface="Georgia"/>
                <a:cs typeface="Georgia"/>
              </a:rPr>
              <a:t>for</a:t>
            </a:r>
            <a:r>
              <a:rPr sz="1620" spc="-9" dirty="0">
                <a:latin typeface="Georgia"/>
                <a:cs typeface="Georgia"/>
              </a:rPr>
              <a:t> </a:t>
            </a:r>
            <a:r>
              <a:rPr sz="1620" spc="-5" dirty="0">
                <a:latin typeface="Georgia"/>
                <a:cs typeface="Georgia"/>
              </a:rPr>
              <a:t>big</a:t>
            </a:r>
            <a:r>
              <a:rPr sz="1620" spc="-9" dirty="0">
                <a:latin typeface="Georgia"/>
                <a:cs typeface="Georgia"/>
              </a:rPr>
              <a:t> </a:t>
            </a:r>
            <a:r>
              <a:rPr sz="1620" spc="-5" dirty="0">
                <a:latin typeface="Georgia"/>
                <a:cs typeface="Georgia"/>
              </a:rPr>
              <a:t>data</a:t>
            </a:r>
            <a:r>
              <a:rPr sz="1620" spc="-14" dirty="0">
                <a:latin typeface="Georgia"/>
                <a:cs typeface="Georgia"/>
              </a:rPr>
              <a:t> </a:t>
            </a:r>
            <a:r>
              <a:rPr sz="1620" spc="-5" dirty="0">
                <a:latin typeface="Georgia"/>
                <a:cs typeface="Georgia"/>
              </a:rPr>
              <a:t>workloads</a:t>
            </a:r>
            <a:endParaRPr sz="1620">
              <a:latin typeface="Georgia"/>
              <a:cs typeface="Georgia"/>
            </a:endParaRPr>
          </a:p>
          <a:p>
            <a:pPr marL="522351">
              <a:spcBef>
                <a:spcPts val="1530"/>
              </a:spcBef>
            </a:pPr>
            <a:r>
              <a:rPr sz="1710" spc="-5" dirty="0">
                <a:latin typeface="Arial MT"/>
                <a:cs typeface="Arial MT"/>
              </a:rPr>
              <a:t>e.g.,</a:t>
            </a:r>
            <a:endParaRPr sz="1710">
              <a:latin typeface="Arial MT"/>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724" y="419163"/>
            <a:ext cx="8024550" cy="476349"/>
          </a:xfrm>
          <a:prstGeom prst="rect">
            <a:avLst/>
          </a:prstGeom>
        </p:spPr>
        <p:txBody>
          <a:bodyPr vert="horz" wrap="square" lIns="0" tIns="87440" rIns="0" bIns="0" rtlCol="0">
            <a:spAutoFit/>
          </a:bodyPr>
          <a:lstStyle/>
          <a:p>
            <a:pPr marL="11430" marR="4572">
              <a:lnSpc>
                <a:spcPts val="3303"/>
              </a:lnSpc>
              <a:spcBef>
                <a:spcPts val="689"/>
              </a:spcBef>
            </a:pPr>
            <a:r>
              <a:rPr sz="2400" spc="-9" dirty="0">
                <a:latin typeface="Trebuchet MS" panose="020B0603020202020204" pitchFamily="34" charset="0"/>
              </a:rPr>
              <a:t>Why</a:t>
            </a:r>
            <a:r>
              <a:rPr sz="2400" spc="-23" dirty="0">
                <a:latin typeface="Trebuchet MS" panose="020B0603020202020204" pitchFamily="34" charset="0"/>
              </a:rPr>
              <a:t> </a:t>
            </a:r>
            <a:r>
              <a:rPr sz="2400" spc="-5" dirty="0">
                <a:latin typeface="Trebuchet MS" panose="020B0603020202020204" pitchFamily="34" charset="0"/>
              </a:rPr>
              <a:t>do</a:t>
            </a:r>
            <a:r>
              <a:rPr sz="2400" spc="-18" dirty="0">
                <a:latin typeface="Trebuchet MS" panose="020B0603020202020204" pitchFamily="34" charset="0"/>
              </a:rPr>
              <a:t> </a:t>
            </a:r>
            <a:r>
              <a:rPr sz="2400" spc="-5" dirty="0">
                <a:latin typeface="Trebuchet MS" panose="020B0603020202020204" pitchFamily="34" charset="0"/>
              </a:rPr>
              <a:t>we</a:t>
            </a:r>
            <a:r>
              <a:rPr sz="2400" spc="-18" dirty="0">
                <a:latin typeface="Trebuchet MS" panose="020B0603020202020204" pitchFamily="34" charset="0"/>
              </a:rPr>
              <a:t> </a:t>
            </a:r>
            <a:r>
              <a:rPr sz="2400" spc="-5" dirty="0">
                <a:latin typeface="Trebuchet MS" panose="020B0603020202020204" pitchFamily="34" charset="0"/>
              </a:rPr>
              <a:t>still</a:t>
            </a:r>
            <a:r>
              <a:rPr sz="2400" spc="-18" dirty="0">
                <a:latin typeface="Trebuchet MS" panose="020B0603020202020204" pitchFamily="34" charset="0"/>
              </a:rPr>
              <a:t> </a:t>
            </a:r>
            <a:r>
              <a:rPr sz="2400" spc="-9" dirty="0">
                <a:latin typeface="Trebuchet MS" panose="020B0603020202020204" pitchFamily="34" charset="0"/>
              </a:rPr>
              <a:t>need</a:t>
            </a:r>
            <a:r>
              <a:rPr sz="2400" spc="-18" dirty="0">
                <a:latin typeface="Trebuchet MS" panose="020B0603020202020204" pitchFamily="34" charset="0"/>
              </a:rPr>
              <a:t> </a:t>
            </a:r>
            <a:r>
              <a:rPr sz="2400" spc="-5" dirty="0">
                <a:latin typeface="Trebuchet MS" panose="020B0603020202020204" pitchFamily="34" charset="0"/>
              </a:rPr>
              <a:t>to</a:t>
            </a:r>
            <a:r>
              <a:rPr sz="2400" spc="-14" dirty="0">
                <a:latin typeface="Trebuchet MS" panose="020B0603020202020204" pitchFamily="34" charset="0"/>
              </a:rPr>
              <a:t> </a:t>
            </a:r>
            <a:r>
              <a:rPr sz="2400" spc="-9" dirty="0">
                <a:latin typeface="Trebuchet MS" panose="020B0603020202020204" pitchFamily="34" charset="0"/>
              </a:rPr>
              <a:t>learn </a:t>
            </a:r>
            <a:r>
              <a:rPr sz="2400" spc="-887" dirty="0">
                <a:latin typeface="Trebuchet MS" panose="020B0603020202020204" pitchFamily="34" charset="0"/>
              </a:rPr>
              <a:t> </a:t>
            </a:r>
            <a:r>
              <a:rPr sz="2400" spc="-5" dirty="0">
                <a:latin typeface="Trebuchet MS" panose="020B0603020202020204" pitchFamily="34" charset="0"/>
              </a:rPr>
              <a:t>Hadoop?</a:t>
            </a:r>
          </a:p>
        </p:txBody>
      </p:sp>
      <p:sp>
        <p:nvSpPr>
          <p:cNvPr id="3" name="object 3"/>
          <p:cNvSpPr txBox="1"/>
          <p:nvPr/>
        </p:nvSpPr>
        <p:spPr>
          <a:xfrm>
            <a:off x="830149" y="1065933"/>
            <a:ext cx="7258621" cy="3318409"/>
          </a:xfrm>
          <a:prstGeom prst="rect">
            <a:avLst/>
          </a:prstGeom>
        </p:spPr>
        <p:txBody>
          <a:bodyPr vert="horz" wrap="square" lIns="0" tIns="60008" rIns="0" bIns="0" rtlCol="0">
            <a:spAutoFit/>
          </a:bodyPr>
          <a:lstStyle/>
          <a:p>
            <a:pPr marL="356616" indent="-333756">
              <a:spcBef>
                <a:spcPts val="472"/>
              </a:spcBef>
              <a:buChar char="●"/>
              <a:tabLst>
                <a:tab pos="356616" algn="l"/>
                <a:tab pos="357188" algn="l"/>
              </a:tabLst>
            </a:pPr>
            <a:r>
              <a:rPr sz="1890" b="1" spc="-5" dirty="0">
                <a:latin typeface="Arial"/>
                <a:cs typeface="Arial"/>
              </a:rPr>
              <a:t>Hadoop</a:t>
            </a:r>
            <a:r>
              <a:rPr sz="1890" b="1" spc="-14" dirty="0">
                <a:latin typeface="Arial"/>
                <a:cs typeface="Arial"/>
              </a:rPr>
              <a:t> </a:t>
            </a:r>
            <a:r>
              <a:rPr sz="1890" b="1" dirty="0">
                <a:latin typeface="Arial"/>
                <a:cs typeface="Arial"/>
              </a:rPr>
              <a:t>file</a:t>
            </a:r>
            <a:r>
              <a:rPr sz="1890" b="1" spc="-9" dirty="0">
                <a:latin typeface="Arial"/>
                <a:cs typeface="Arial"/>
              </a:rPr>
              <a:t> </a:t>
            </a:r>
            <a:r>
              <a:rPr sz="1890" b="1" spc="-5" dirty="0">
                <a:latin typeface="Arial"/>
                <a:cs typeface="Arial"/>
              </a:rPr>
              <a:t>systems</a:t>
            </a:r>
            <a:r>
              <a:rPr sz="1890" b="1" spc="-9" dirty="0">
                <a:latin typeface="Arial"/>
                <a:cs typeface="Arial"/>
              </a:rPr>
              <a:t> </a:t>
            </a:r>
            <a:r>
              <a:rPr sz="1890" b="1" spc="-5" dirty="0">
                <a:latin typeface="Arial"/>
                <a:cs typeface="Arial"/>
              </a:rPr>
              <a:t>as</a:t>
            </a:r>
            <a:r>
              <a:rPr sz="1890" b="1" spc="-9" dirty="0">
                <a:latin typeface="Arial"/>
                <a:cs typeface="Arial"/>
              </a:rPr>
              <a:t> </a:t>
            </a:r>
            <a:r>
              <a:rPr sz="1890" b="1" dirty="0">
                <a:latin typeface="Arial"/>
                <a:cs typeface="Arial"/>
              </a:rPr>
              <a:t>a</a:t>
            </a:r>
            <a:r>
              <a:rPr sz="1890" b="1" spc="-14" dirty="0">
                <a:latin typeface="Arial"/>
                <a:cs typeface="Arial"/>
              </a:rPr>
              <a:t> </a:t>
            </a:r>
            <a:r>
              <a:rPr sz="1890" b="1" spc="-5" dirty="0">
                <a:latin typeface="Arial"/>
                <a:cs typeface="Arial"/>
              </a:rPr>
              <a:t>storage</a:t>
            </a:r>
            <a:r>
              <a:rPr sz="1890" b="1" spc="-9" dirty="0">
                <a:latin typeface="Arial"/>
                <a:cs typeface="Arial"/>
              </a:rPr>
              <a:t> </a:t>
            </a:r>
            <a:r>
              <a:rPr sz="1890" b="1" dirty="0">
                <a:latin typeface="Arial"/>
                <a:cs typeface="Arial"/>
              </a:rPr>
              <a:t>for</a:t>
            </a:r>
            <a:r>
              <a:rPr sz="1890" b="1" spc="-9" dirty="0">
                <a:latin typeface="Arial"/>
                <a:cs typeface="Arial"/>
              </a:rPr>
              <a:t> </a:t>
            </a:r>
            <a:r>
              <a:rPr sz="1890" b="1" spc="-5" dirty="0">
                <a:latin typeface="Arial"/>
                <a:cs typeface="Arial"/>
              </a:rPr>
              <a:t>many</a:t>
            </a:r>
            <a:r>
              <a:rPr sz="1890" b="1" spc="-9" dirty="0">
                <a:latin typeface="Arial"/>
                <a:cs typeface="Arial"/>
              </a:rPr>
              <a:t> </a:t>
            </a:r>
            <a:r>
              <a:rPr sz="1890" b="1" spc="-5" dirty="0">
                <a:latin typeface="Arial"/>
                <a:cs typeface="Arial"/>
              </a:rPr>
              <a:t>big</a:t>
            </a:r>
            <a:r>
              <a:rPr sz="1890" b="1" spc="-18" dirty="0">
                <a:latin typeface="Arial"/>
                <a:cs typeface="Arial"/>
              </a:rPr>
              <a:t> </a:t>
            </a:r>
            <a:r>
              <a:rPr sz="1890" b="1" spc="-5" dirty="0">
                <a:latin typeface="Arial"/>
                <a:cs typeface="Arial"/>
              </a:rPr>
              <a:t>data</a:t>
            </a:r>
            <a:r>
              <a:rPr sz="1890" b="1" spc="-14" dirty="0">
                <a:latin typeface="Arial"/>
                <a:cs typeface="Arial"/>
              </a:rPr>
              <a:t> </a:t>
            </a:r>
            <a:r>
              <a:rPr sz="1890" b="1" spc="-5" dirty="0">
                <a:latin typeface="Arial"/>
                <a:cs typeface="Arial"/>
              </a:rPr>
              <a:t>services</a:t>
            </a:r>
            <a:endParaRPr sz="1890">
              <a:latin typeface="Arial"/>
              <a:cs typeface="Arial"/>
            </a:endParaRPr>
          </a:p>
          <a:p>
            <a:pPr marL="570929" lvl="1" indent="-333185">
              <a:spcBef>
                <a:spcPts val="360"/>
              </a:spcBef>
              <a:buFont typeface="Arial MT"/>
              <a:buChar char="○"/>
              <a:tabLst>
                <a:tab pos="570929" algn="l"/>
                <a:tab pos="571500" algn="l"/>
              </a:tabLst>
            </a:pPr>
            <a:r>
              <a:rPr spc="-5" dirty="0">
                <a:latin typeface="Georgia"/>
                <a:cs typeface="Georgia"/>
              </a:rPr>
              <a:t>databases:</a:t>
            </a:r>
            <a:r>
              <a:rPr spc="-23" dirty="0">
                <a:latin typeface="Georgia"/>
                <a:cs typeface="Georgia"/>
              </a:rPr>
              <a:t> </a:t>
            </a:r>
            <a:r>
              <a:rPr spc="-5" dirty="0">
                <a:latin typeface="Georgia"/>
                <a:cs typeface="Georgia"/>
              </a:rPr>
              <a:t>Accumulo,</a:t>
            </a:r>
            <a:r>
              <a:rPr spc="-23" dirty="0">
                <a:latin typeface="Georgia"/>
                <a:cs typeface="Georgia"/>
              </a:rPr>
              <a:t> </a:t>
            </a:r>
            <a:r>
              <a:rPr spc="-5" dirty="0">
                <a:latin typeface="Georgia"/>
                <a:cs typeface="Georgia"/>
              </a:rPr>
              <a:t>Apache</a:t>
            </a:r>
            <a:r>
              <a:rPr spc="-23" dirty="0">
                <a:latin typeface="Georgia"/>
                <a:cs typeface="Georgia"/>
              </a:rPr>
              <a:t> </a:t>
            </a:r>
            <a:r>
              <a:rPr dirty="0">
                <a:latin typeface="Georgia"/>
                <a:cs typeface="Georgia"/>
              </a:rPr>
              <a:t>Druid</a:t>
            </a:r>
            <a:endParaRPr>
              <a:latin typeface="Georgia"/>
              <a:cs typeface="Georgia"/>
            </a:endParaRPr>
          </a:p>
          <a:p>
            <a:pPr marL="570929" lvl="1" indent="-333185">
              <a:spcBef>
                <a:spcPts val="360"/>
              </a:spcBef>
              <a:buFont typeface="Arial MT"/>
              <a:buChar char="○"/>
              <a:tabLst>
                <a:tab pos="570929" algn="l"/>
                <a:tab pos="571500" algn="l"/>
              </a:tabLst>
            </a:pPr>
            <a:r>
              <a:rPr spc="-5" dirty="0">
                <a:latin typeface="Georgia"/>
                <a:cs typeface="Georgia"/>
              </a:rPr>
              <a:t>data</a:t>
            </a:r>
            <a:r>
              <a:rPr spc="-18" dirty="0">
                <a:latin typeface="Georgia"/>
                <a:cs typeface="Georgia"/>
              </a:rPr>
              <a:t> </a:t>
            </a:r>
            <a:r>
              <a:rPr spc="-5" dirty="0">
                <a:latin typeface="Georgia"/>
                <a:cs typeface="Georgia"/>
              </a:rPr>
              <a:t>warehouses/Data</a:t>
            </a:r>
            <a:r>
              <a:rPr spc="-18" dirty="0">
                <a:latin typeface="Georgia"/>
                <a:cs typeface="Georgia"/>
              </a:rPr>
              <a:t> </a:t>
            </a:r>
            <a:r>
              <a:rPr spc="-5" dirty="0">
                <a:latin typeface="Georgia"/>
                <a:cs typeface="Georgia"/>
              </a:rPr>
              <a:t>Lakes:</a:t>
            </a:r>
            <a:r>
              <a:rPr spc="-18" dirty="0">
                <a:latin typeface="Georgia"/>
                <a:cs typeface="Georgia"/>
              </a:rPr>
              <a:t> </a:t>
            </a:r>
            <a:r>
              <a:rPr spc="-5" dirty="0">
                <a:latin typeface="Georgia"/>
                <a:cs typeface="Georgia"/>
              </a:rPr>
              <a:t>Hive,</a:t>
            </a:r>
            <a:r>
              <a:rPr spc="-18" dirty="0">
                <a:latin typeface="Georgia"/>
                <a:cs typeface="Georgia"/>
              </a:rPr>
              <a:t> </a:t>
            </a:r>
            <a:r>
              <a:rPr spc="-5" dirty="0">
                <a:latin typeface="Georgia"/>
                <a:cs typeface="Georgia"/>
              </a:rPr>
              <a:t>Hudi</a:t>
            </a:r>
            <a:endParaRPr>
              <a:latin typeface="Georgia"/>
              <a:cs typeface="Georgia"/>
            </a:endParaRPr>
          </a:p>
          <a:p>
            <a:pPr marL="432626" indent="-413195">
              <a:spcBef>
                <a:spcPts val="418"/>
              </a:spcBef>
              <a:buChar char="●"/>
              <a:tabLst>
                <a:tab pos="432626" algn="l"/>
                <a:tab pos="433197" algn="l"/>
              </a:tabLst>
            </a:pPr>
            <a:r>
              <a:rPr sz="2160" b="1" spc="-5" dirty="0">
                <a:latin typeface="Arial"/>
                <a:cs typeface="Arial"/>
              </a:rPr>
              <a:t>Support</a:t>
            </a:r>
            <a:r>
              <a:rPr sz="2160" b="1" spc="-27" dirty="0">
                <a:latin typeface="Arial"/>
                <a:cs typeface="Arial"/>
              </a:rPr>
              <a:t> </a:t>
            </a:r>
            <a:r>
              <a:rPr sz="2160" b="1" spc="-5" dirty="0">
                <a:latin typeface="Arial"/>
                <a:cs typeface="Arial"/>
              </a:rPr>
              <a:t>different</a:t>
            </a:r>
            <a:r>
              <a:rPr sz="2160" b="1" spc="-23" dirty="0">
                <a:latin typeface="Arial"/>
                <a:cs typeface="Arial"/>
              </a:rPr>
              <a:t> </a:t>
            </a:r>
            <a:r>
              <a:rPr sz="2160" b="1" spc="-5" dirty="0">
                <a:latin typeface="Arial"/>
                <a:cs typeface="Arial"/>
              </a:rPr>
              <a:t>models</a:t>
            </a:r>
            <a:r>
              <a:rPr sz="2160" b="1" spc="-18" dirty="0">
                <a:latin typeface="Arial"/>
                <a:cs typeface="Arial"/>
              </a:rPr>
              <a:t> </a:t>
            </a:r>
            <a:r>
              <a:rPr sz="2160" b="1" spc="-5" dirty="0">
                <a:latin typeface="Arial"/>
                <a:cs typeface="Arial"/>
              </a:rPr>
              <a:t>of</a:t>
            </a:r>
            <a:r>
              <a:rPr sz="2160" b="1" spc="-23" dirty="0">
                <a:latin typeface="Arial"/>
                <a:cs typeface="Arial"/>
              </a:rPr>
              <a:t> </a:t>
            </a:r>
            <a:r>
              <a:rPr sz="2160" b="1" spc="-5" dirty="0">
                <a:latin typeface="Arial"/>
                <a:cs typeface="Arial"/>
              </a:rPr>
              <a:t>access/analytics</a:t>
            </a:r>
            <a:endParaRPr sz="2160">
              <a:latin typeface="Arial"/>
              <a:cs typeface="Arial"/>
            </a:endParaRPr>
          </a:p>
          <a:p>
            <a:pPr marL="570929" marR="150876" lvl="1" indent="-315468">
              <a:spcBef>
                <a:spcPts val="446"/>
              </a:spcBef>
              <a:buFont typeface="Arial MT"/>
              <a:buChar char="○"/>
              <a:tabLst>
                <a:tab pos="570929" algn="l"/>
                <a:tab pos="571500" algn="l"/>
              </a:tabLst>
            </a:pPr>
            <a:r>
              <a:rPr spc="-5" dirty="0">
                <a:latin typeface="Georgia"/>
                <a:cs typeface="Georgia"/>
              </a:rPr>
              <a:t>via SQL styles atop big data platforms: You can do </a:t>
            </a:r>
            <a:r>
              <a:rPr dirty="0">
                <a:latin typeface="Georgia"/>
                <a:cs typeface="Georgia"/>
              </a:rPr>
              <a:t> </a:t>
            </a:r>
            <a:r>
              <a:rPr spc="-5" dirty="0">
                <a:latin typeface="Georgia"/>
                <a:cs typeface="Georgia"/>
              </a:rPr>
              <a:t>extract/transform/load </a:t>
            </a:r>
            <a:r>
              <a:rPr dirty="0">
                <a:latin typeface="Georgia"/>
                <a:cs typeface="Georgia"/>
              </a:rPr>
              <a:t>(ETL), </a:t>
            </a:r>
            <a:r>
              <a:rPr spc="-5" dirty="0">
                <a:latin typeface="Georgia"/>
                <a:cs typeface="Georgia"/>
              </a:rPr>
              <a:t>reporting, and data analysis using </a:t>
            </a:r>
            <a:r>
              <a:rPr spc="-423" dirty="0">
                <a:latin typeface="Georgia"/>
                <a:cs typeface="Georgia"/>
              </a:rPr>
              <a:t> </a:t>
            </a:r>
            <a:r>
              <a:rPr spc="-5" dirty="0">
                <a:latin typeface="Georgia"/>
                <a:cs typeface="Georgia"/>
              </a:rPr>
              <a:t>SQL</a:t>
            </a:r>
            <a:r>
              <a:rPr spc="-9" dirty="0">
                <a:latin typeface="Georgia"/>
                <a:cs typeface="Georgia"/>
              </a:rPr>
              <a:t> </a:t>
            </a:r>
            <a:r>
              <a:rPr spc="-5" dirty="0">
                <a:latin typeface="Georgia"/>
                <a:cs typeface="Georgia"/>
              </a:rPr>
              <a:t>styles</a:t>
            </a:r>
            <a:endParaRPr>
              <a:latin typeface="Georgia"/>
              <a:cs typeface="Georgia"/>
            </a:endParaRPr>
          </a:p>
          <a:p>
            <a:pPr marL="570929" lvl="1" indent="-310325">
              <a:spcBef>
                <a:spcPts val="432"/>
              </a:spcBef>
              <a:buFont typeface="Arial MT"/>
              <a:buChar char="○"/>
              <a:tabLst>
                <a:tab pos="570929" algn="l"/>
                <a:tab pos="571500" algn="l"/>
              </a:tabLst>
            </a:pPr>
            <a:r>
              <a:rPr spc="-5" dirty="0">
                <a:latin typeface="Georgia"/>
                <a:cs typeface="Georgia"/>
              </a:rPr>
              <a:t>large-scale</a:t>
            </a:r>
            <a:r>
              <a:rPr spc="-23" dirty="0">
                <a:latin typeface="Georgia"/>
                <a:cs typeface="Georgia"/>
              </a:rPr>
              <a:t> </a:t>
            </a:r>
            <a:r>
              <a:rPr spc="-5" dirty="0">
                <a:latin typeface="Georgia"/>
                <a:cs typeface="Georgia"/>
              </a:rPr>
              <a:t>parallel</a:t>
            </a:r>
            <a:r>
              <a:rPr spc="-18" dirty="0">
                <a:latin typeface="Georgia"/>
                <a:cs typeface="Georgia"/>
              </a:rPr>
              <a:t> </a:t>
            </a:r>
            <a:r>
              <a:rPr spc="-5" dirty="0">
                <a:latin typeface="Georgia"/>
                <a:cs typeface="Georgia"/>
              </a:rPr>
              <a:t>programming</a:t>
            </a:r>
            <a:r>
              <a:rPr spc="-18" dirty="0">
                <a:latin typeface="Georgia"/>
                <a:cs typeface="Georgia"/>
              </a:rPr>
              <a:t> </a:t>
            </a:r>
            <a:r>
              <a:rPr dirty="0">
                <a:latin typeface="Georgia"/>
                <a:cs typeface="Georgia"/>
              </a:rPr>
              <a:t>(e.g.,</a:t>
            </a:r>
            <a:r>
              <a:rPr spc="-18" dirty="0">
                <a:latin typeface="Georgia"/>
                <a:cs typeface="Georgia"/>
              </a:rPr>
              <a:t> </a:t>
            </a:r>
            <a:r>
              <a:rPr spc="-5" dirty="0">
                <a:latin typeface="Georgia"/>
                <a:cs typeface="Georgia"/>
              </a:rPr>
              <a:t>Spark)</a:t>
            </a:r>
            <a:endParaRPr>
              <a:latin typeface="Georgia"/>
              <a:cs typeface="Georgia"/>
            </a:endParaRPr>
          </a:p>
          <a:p>
            <a:pPr marL="305181" marR="69723" indent="-294323">
              <a:spcBef>
                <a:spcPts val="418"/>
              </a:spcBef>
              <a:buChar char="●"/>
              <a:tabLst>
                <a:tab pos="305181" algn="l"/>
                <a:tab pos="305753" algn="l"/>
              </a:tabLst>
            </a:pPr>
            <a:r>
              <a:rPr sz="2160" b="1" spc="-5" dirty="0">
                <a:latin typeface="Arial"/>
                <a:cs typeface="Arial"/>
              </a:rPr>
              <a:t>Still many needs, given shared nothing architectures </a:t>
            </a:r>
            <a:r>
              <a:rPr sz="2160" b="1" spc="-590" dirty="0">
                <a:latin typeface="Arial"/>
                <a:cs typeface="Arial"/>
              </a:rPr>
              <a:t> </a:t>
            </a:r>
            <a:r>
              <a:rPr sz="2160" b="1" spc="-5" dirty="0">
                <a:latin typeface="Arial"/>
                <a:cs typeface="Arial"/>
              </a:rPr>
              <a:t>and</a:t>
            </a:r>
            <a:r>
              <a:rPr sz="2160" b="1" spc="-9" dirty="0">
                <a:latin typeface="Arial"/>
                <a:cs typeface="Arial"/>
              </a:rPr>
              <a:t> </a:t>
            </a:r>
            <a:r>
              <a:rPr sz="2160" b="1" spc="-5" dirty="0">
                <a:latin typeface="Arial"/>
                <a:cs typeface="Arial"/>
              </a:rPr>
              <a:t>on-premise</a:t>
            </a:r>
            <a:r>
              <a:rPr sz="2160" b="1" spc="-9" dirty="0">
                <a:latin typeface="Arial"/>
                <a:cs typeface="Arial"/>
              </a:rPr>
              <a:t> </a:t>
            </a:r>
            <a:r>
              <a:rPr sz="2160" b="1" spc="-5" dirty="0">
                <a:latin typeface="Arial"/>
                <a:cs typeface="Arial"/>
              </a:rPr>
              <a:t>conditions</a:t>
            </a:r>
            <a:endParaRPr sz="216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5656707"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Why</a:t>
            </a:r>
            <a:r>
              <a:rPr sz="2400" spc="-23" dirty="0">
                <a:latin typeface="Trebuchet MS" panose="020B0603020202020204" pitchFamily="34" charset="0"/>
              </a:rPr>
              <a:t> </a:t>
            </a:r>
            <a:r>
              <a:rPr sz="2400" spc="-5" dirty="0">
                <a:latin typeface="Trebuchet MS" panose="020B0603020202020204" pitchFamily="34" charset="0"/>
              </a:rPr>
              <a:t>do</a:t>
            </a:r>
            <a:r>
              <a:rPr sz="2400" spc="-18" dirty="0">
                <a:latin typeface="Trebuchet MS" panose="020B0603020202020204" pitchFamily="34" charset="0"/>
              </a:rPr>
              <a:t> </a:t>
            </a:r>
            <a:r>
              <a:rPr sz="2400" spc="-5" dirty="0">
                <a:latin typeface="Trebuchet MS" panose="020B0603020202020204" pitchFamily="34" charset="0"/>
              </a:rPr>
              <a:t>we</a:t>
            </a:r>
            <a:r>
              <a:rPr sz="2400" spc="-18" dirty="0">
                <a:latin typeface="Trebuchet MS" panose="020B0603020202020204" pitchFamily="34" charset="0"/>
              </a:rPr>
              <a:t> </a:t>
            </a:r>
            <a:r>
              <a:rPr sz="2400" spc="-5" dirty="0">
                <a:latin typeface="Trebuchet MS" panose="020B0603020202020204" pitchFamily="34" charset="0"/>
              </a:rPr>
              <a:t>still</a:t>
            </a:r>
            <a:r>
              <a:rPr sz="2400" spc="-18" dirty="0">
                <a:latin typeface="Trebuchet MS" panose="020B0603020202020204" pitchFamily="34" charset="0"/>
              </a:rPr>
              <a:t> </a:t>
            </a:r>
            <a:r>
              <a:rPr sz="2400" spc="-9" dirty="0">
                <a:latin typeface="Trebuchet MS" panose="020B0603020202020204" pitchFamily="34" charset="0"/>
              </a:rPr>
              <a:t>need</a:t>
            </a:r>
            <a:r>
              <a:rPr sz="2400" spc="-18" dirty="0">
                <a:latin typeface="Trebuchet MS" panose="020B0603020202020204" pitchFamily="34" charset="0"/>
              </a:rPr>
              <a:t> </a:t>
            </a:r>
            <a:r>
              <a:rPr sz="2400" spc="-5" dirty="0">
                <a:latin typeface="Trebuchet MS" panose="020B0603020202020204" pitchFamily="34" charset="0"/>
              </a:rPr>
              <a:t>to</a:t>
            </a:r>
            <a:r>
              <a:rPr sz="2400" spc="-14" dirty="0">
                <a:latin typeface="Trebuchet MS" panose="020B0603020202020204" pitchFamily="34" charset="0"/>
              </a:rPr>
              <a:t> </a:t>
            </a:r>
            <a:r>
              <a:rPr sz="2400" spc="-9" dirty="0">
                <a:latin typeface="Trebuchet MS" panose="020B0603020202020204" pitchFamily="34" charset="0"/>
              </a:rPr>
              <a:t>learn</a:t>
            </a:r>
          </a:p>
        </p:txBody>
      </p:sp>
      <p:sp>
        <p:nvSpPr>
          <p:cNvPr id="3" name="object 3"/>
          <p:cNvSpPr txBox="1"/>
          <p:nvPr/>
        </p:nvSpPr>
        <p:spPr>
          <a:xfrm>
            <a:off x="867251" y="571169"/>
            <a:ext cx="1805368" cy="510140"/>
          </a:xfrm>
          <a:prstGeom prst="rect">
            <a:avLst/>
          </a:prstGeom>
        </p:spPr>
        <p:txBody>
          <a:bodyPr vert="horz" wrap="square" lIns="0" tIns="11430" rIns="0" bIns="0" rtlCol="0">
            <a:spAutoFit/>
          </a:bodyPr>
          <a:lstStyle/>
          <a:p>
            <a:pPr marL="11430">
              <a:spcBef>
                <a:spcPts val="90"/>
              </a:spcBef>
            </a:pPr>
            <a:r>
              <a:rPr sz="3240" b="1" spc="-5" dirty="0">
                <a:solidFill>
                  <a:srgbClr val="FF671F"/>
                </a:solidFill>
                <a:latin typeface="Arial"/>
                <a:cs typeface="Arial"/>
              </a:rPr>
              <a:t>Hadoop?</a:t>
            </a:r>
            <a:endParaRPr sz="3240">
              <a:latin typeface="Arial"/>
              <a:cs typeface="Arial"/>
            </a:endParaRPr>
          </a:p>
        </p:txBody>
      </p:sp>
      <p:sp>
        <p:nvSpPr>
          <p:cNvPr id="4" name="object 4"/>
          <p:cNvSpPr/>
          <p:nvPr/>
        </p:nvSpPr>
        <p:spPr>
          <a:xfrm>
            <a:off x="878681" y="2177204"/>
            <a:ext cx="1360742" cy="518922"/>
          </a:xfrm>
          <a:custGeom>
            <a:avLst/>
            <a:gdLst/>
            <a:ahLst/>
            <a:cxnLst/>
            <a:rect l="l" t="t" r="r" b="b"/>
            <a:pathLst>
              <a:path w="1511935" h="576580">
                <a:moveTo>
                  <a:pt x="1415386" y="576063"/>
                </a:moveTo>
                <a:lnTo>
                  <a:pt x="96012" y="576063"/>
                </a:lnTo>
                <a:lnTo>
                  <a:pt x="58640" y="568518"/>
                </a:lnTo>
                <a:lnTo>
                  <a:pt x="28121" y="547942"/>
                </a:lnTo>
                <a:lnTo>
                  <a:pt x="7545" y="517423"/>
                </a:lnTo>
                <a:lnTo>
                  <a:pt x="0" y="480051"/>
                </a:lnTo>
                <a:lnTo>
                  <a:pt x="0" y="96012"/>
                </a:lnTo>
                <a:lnTo>
                  <a:pt x="7545" y="58640"/>
                </a:lnTo>
                <a:lnTo>
                  <a:pt x="28121" y="28121"/>
                </a:lnTo>
                <a:lnTo>
                  <a:pt x="58640" y="7545"/>
                </a:lnTo>
                <a:lnTo>
                  <a:pt x="96012" y="0"/>
                </a:lnTo>
                <a:lnTo>
                  <a:pt x="1415386" y="0"/>
                </a:lnTo>
                <a:lnTo>
                  <a:pt x="1468654" y="16131"/>
                </a:lnTo>
                <a:lnTo>
                  <a:pt x="1504090" y="59270"/>
                </a:lnTo>
                <a:lnTo>
                  <a:pt x="1511398" y="96012"/>
                </a:lnTo>
                <a:lnTo>
                  <a:pt x="1511398" y="480051"/>
                </a:lnTo>
                <a:lnTo>
                  <a:pt x="1503853" y="517423"/>
                </a:lnTo>
                <a:lnTo>
                  <a:pt x="1483277" y="547942"/>
                </a:lnTo>
                <a:lnTo>
                  <a:pt x="1452758" y="568518"/>
                </a:lnTo>
                <a:lnTo>
                  <a:pt x="1415386" y="576063"/>
                </a:lnTo>
                <a:close/>
              </a:path>
            </a:pathLst>
          </a:custGeom>
          <a:solidFill>
            <a:srgbClr val="BDDEFF"/>
          </a:solidFill>
        </p:spPr>
        <p:txBody>
          <a:bodyPr wrap="square" lIns="0" tIns="0" rIns="0" bIns="0" rtlCol="0"/>
          <a:lstStyle/>
          <a:p>
            <a:endParaRPr sz="1620"/>
          </a:p>
        </p:txBody>
      </p:sp>
      <p:sp>
        <p:nvSpPr>
          <p:cNvPr id="5" name="object 5"/>
          <p:cNvSpPr txBox="1"/>
          <p:nvPr/>
        </p:nvSpPr>
        <p:spPr>
          <a:xfrm>
            <a:off x="1095767" y="2293330"/>
            <a:ext cx="924687" cy="260841"/>
          </a:xfrm>
          <a:prstGeom prst="rect">
            <a:avLst/>
          </a:prstGeom>
        </p:spPr>
        <p:txBody>
          <a:bodyPr vert="horz" wrap="square" lIns="0" tIns="11430" rIns="0" bIns="0" rtlCol="0">
            <a:spAutoFit/>
          </a:bodyPr>
          <a:lstStyle/>
          <a:p>
            <a:pPr marL="11430">
              <a:spcBef>
                <a:spcPts val="90"/>
              </a:spcBef>
            </a:pPr>
            <a:r>
              <a:rPr sz="1620" spc="-5" dirty="0">
                <a:latin typeface="Arial MT"/>
                <a:cs typeface="Arial MT"/>
              </a:rPr>
              <a:t>SQL-style</a:t>
            </a:r>
            <a:endParaRPr sz="1620">
              <a:latin typeface="Arial MT"/>
              <a:cs typeface="Arial MT"/>
            </a:endParaRPr>
          </a:p>
        </p:txBody>
      </p:sp>
      <p:sp>
        <p:nvSpPr>
          <p:cNvPr id="6" name="object 6"/>
          <p:cNvSpPr/>
          <p:nvPr/>
        </p:nvSpPr>
        <p:spPr>
          <a:xfrm>
            <a:off x="3755723" y="1987969"/>
            <a:ext cx="1771650" cy="897255"/>
          </a:xfrm>
          <a:custGeom>
            <a:avLst/>
            <a:gdLst/>
            <a:ahLst/>
            <a:cxnLst/>
            <a:rect l="l" t="t" r="r" b="b"/>
            <a:pathLst>
              <a:path w="1968500" h="996950">
                <a:moveTo>
                  <a:pt x="1801896" y="996599"/>
                </a:moveTo>
                <a:lnTo>
                  <a:pt x="166103" y="996599"/>
                </a:lnTo>
                <a:lnTo>
                  <a:pt x="121946" y="990666"/>
                </a:lnTo>
                <a:lnTo>
                  <a:pt x="82267" y="973922"/>
                </a:lnTo>
                <a:lnTo>
                  <a:pt x="48650" y="947949"/>
                </a:lnTo>
                <a:lnTo>
                  <a:pt x="22677" y="914332"/>
                </a:lnTo>
                <a:lnTo>
                  <a:pt x="5933" y="874653"/>
                </a:lnTo>
                <a:lnTo>
                  <a:pt x="0" y="830496"/>
                </a:lnTo>
                <a:lnTo>
                  <a:pt x="0" y="166103"/>
                </a:lnTo>
                <a:lnTo>
                  <a:pt x="5933" y="121946"/>
                </a:lnTo>
                <a:lnTo>
                  <a:pt x="22677" y="82267"/>
                </a:lnTo>
                <a:lnTo>
                  <a:pt x="48650" y="48650"/>
                </a:lnTo>
                <a:lnTo>
                  <a:pt x="82267" y="22677"/>
                </a:lnTo>
                <a:lnTo>
                  <a:pt x="121946" y="5933"/>
                </a:lnTo>
                <a:lnTo>
                  <a:pt x="166103" y="0"/>
                </a:lnTo>
                <a:lnTo>
                  <a:pt x="1801896" y="0"/>
                </a:lnTo>
                <a:lnTo>
                  <a:pt x="1865461" y="12643"/>
                </a:lnTo>
                <a:lnTo>
                  <a:pt x="1919349" y="48650"/>
                </a:lnTo>
                <a:lnTo>
                  <a:pt x="1955356" y="102538"/>
                </a:lnTo>
                <a:lnTo>
                  <a:pt x="1967999" y="166103"/>
                </a:lnTo>
                <a:lnTo>
                  <a:pt x="1967999" y="830496"/>
                </a:lnTo>
                <a:lnTo>
                  <a:pt x="1962066" y="874653"/>
                </a:lnTo>
                <a:lnTo>
                  <a:pt x="1945322" y="914332"/>
                </a:lnTo>
                <a:lnTo>
                  <a:pt x="1919349" y="947949"/>
                </a:lnTo>
                <a:lnTo>
                  <a:pt x="1885732" y="973922"/>
                </a:lnTo>
                <a:lnTo>
                  <a:pt x="1846053" y="990666"/>
                </a:lnTo>
                <a:lnTo>
                  <a:pt x="1801896" y="996599"/>
                </a:lnTo>
                <a:close/>
              </a:path>
            </a:pathLst>
          </a:custGeom>
          <a:solidFill>
            <a:srgbClr val="BDDEFF"/>
          </a:solidFill>
        </p:spPr>
        <p:txBody>
          <a:bodyPr wrap="square" lIns="0" tIns="0" rIns="0" bIns="0" rtlCol="0"/>
          <a:lstStyle/>
          <a:p>
            <a:endParaRPr sz="1620"/>
          </a:p>
        </p:txBody>
      </p:sp>
      <p:sp>
        <p:nvSpPr>
          <p:cNvPr id="7" name="object 7"/>
          <p:cNvSpPr txBox="1"/>
          <p:nvPr/>
        </p:nvSpPr>
        <p:spPr>
          <a:xfrm>
            <a:off x="3892372" y="2293336"/>
            <a:ext cx="1496758" cy="260841"/>
          </a:xfrm>
          <a:prstGeom prst="rect">
            <a:avLst/>
          </a:prstGeom>
        </p:spPr>
        <p:txBody>
          <a:bodyPr vert="horz" wrap="square" lIns="0" tIns="11430" rIns="0" bIns="0" rtlCol="0">
            <a:spAutoFit/>
          </a:bodyPr>
          <a:lstStyle/>
          <a:p>
            <a:pPr marL="11430">
              <a:spcBef>
                <a:spcPts val="90"/>
              </a:spcBef>
            </a:pPr>
            <a:r>
              <a:rPr sz="1620" spc="-5" dirty="0">
                <a:latin typeface="Arial MT"/>
                <a:cs typeface="Arial MT"/>
              </a:rPr>
              <a:t>Data</a:t>
            </a:r>
            <a:r>
              <a:rPr sz="1620" spc="-72" dirty="0">
                <a:latin typeface="Arial MT"/>
                <a:cs typeface="Arial MT"/>
              </a:rPr>
              <a:t> </a:t>
            </a:r>
            <a:r>
              <a:rPr sz="1620" spc="-5" dirty="0">
                <a:latin typeface="Arial MT"/>
                <a:cs typeface="Arial MT"/>
              </a:rPr>
              <a:t>parallelism</a:t>
            </a:r>
            <a:endParaRPr sz="1620">
              <a:latin typeface="Arial MT"/>
              <a:cs typeface="Arial MT"/>
            </a:endParaRPr>
          </a:p>
        </p:txBody>
      </p:sp>
      <p:grpSp>
        <p:nvGrpSpPr>
          <p:cNvPr id="8" name="object 8"/>
          <p:cNvGrpSpPr/>
          <p:nvPr/>
        </p:nvGrpSpPr>
        <p:grpSpPr>
          <a:xfrm>
            <a:off x="2191511" y="2387245"/>
            <a:ext cx="5966460" cy="1436751"/>
            <a:chOff x="1927012" y="2652494"/>
            <a:chExt cx="6629400" cy="1596390"/>
          </a:xfrm>
        </p:grpSpPr>
        <p:pic>
          <p:nvPicPr>
            <p:cNvPr id="9" name="object 9"/>
            <p:cNvPicPr/>
            <p:nvPr/>
          </p:nvPicPr>
          <p:blipFill>
            <a:blip r:embed="rId2" cstate="print"/>
            <a:stretch>
              <a:fillRect/>
            </a:stretch>
          </p:blipFill>
          <p:spPr>
            <a:xfrm>
              <a:off x="1927012" y="2674448"/>
              <a:ext cx="1790800" cy="105400"/>
            </a:xfrm>
            <a:prstGeom prst="rect">
              <a:avLst/>
            </a:prstGeom>
          </p:spPr>
        </p:pic>
        <p:sp>
          <p:nvSpPr>
            <p:cNvPr id="10" name="object 10"/>
            <p:cNvSpPr/>
            <p:nvPr/>
          </p:nvSpPr>
          <p:spPr>
            <a:xfrm>
              <a:off x="1979711" y="2707147"/>
              <a:ext cx="1533525" cy="0"/>
            </a:xfrm>
            <a:custGeom>
              <a:avLst/>
              <a:gdLst/>
              <a:ahLst/>
              <a:cxnLst/>
              <a:rect l="l" t="t" r="r" b="b"/>
              <a:pathLst>
                <a:path w="1533525">
                  <a:moveTo>
                    <a:pt x="0" y="0"/>
                  </a:moveTo>
                  <a:lnTo>
                    <a:pt x="1532999" y="0"/>
                  </a:lnTo>
                </a:path>
              </a:pathLst>
            </a:custGeom>
            <a:ln w="25399">
              <a:solidFill>
                <a:srgbClr val="FF671F"/>
              </a:solidFill>
            </a:ln>
          </p:spPr>
          <p:txBody>
            <a:bodyPr wrap="square" lIns="0" tIns="0" rIns="0" bIns="0" rtlCol="0"/>
            <a:lstStyle/>
            <a:p>
              <a:endParaRPr sz="1620"/>
            </a:p>
          </p:txBody>
        </p:sp>
        <p:pic>
          <p:nvPicPr>
            <p:cNvPr id="11" name="object 11"/>
            <p:cNvPicPr/>
            <p:nvPr/>
          </p:nvPicPr>
          <p:blipFill>
            <a:blip r:embed="rId3" cstate="print"/>
            <a:stretch>
              <a:fillRect/>
            </a:stretch>
          </p:blipFill>
          <p:spPr>
            <a:xfrm>
              <a:off x="3500011" y="2652494"/>
              <a:ext cx="140667" cy="109307"/>
            </a:xfrm>
            <a:prstGeom prst="rect">
              <a:avLst/>
            </a:prstGeom>
          </p:spPr>
        </p:pic>
        <p:sp>
          <p:nvSpPr>
            <p:cNvPr id="12" name="object 12"/>
            <p:cNvSpPr/>
            <p:nvPr/>
          </p:nvSpPr>
          <p:spPr>
            <a:xfrm>
              <a:off x="6588224" y="3672399"/>
              <a:ext cx="1967864" cy="576580"/>
            </a:xfrm>
            <a:custGeom>
              <a:avLst/>
              <a:gdLst/>
              <a:ahLst/>
              <a:cxnLst/>
              <a:rect l="l" t="t" r="r" b="b"/>
              <a:pathLst>
                <a:path w="1967865" h="576579">
                  <a:moveTo>
                    <a:pt x="1871698" y="575999"/>
                  </a:moveTo>
                  <a:lnTo>
                    <a:pt x="96002" y="575999"/>
                  </a:lnTo>
                  <a:lnTo>
                    <a:pt x="58634" y="568455"/>
                  </a:lnTo>
                  <a:lnTo>
                    <a:pt x="28118" y="547881"/>
                  </a:lnTo>
                  <a:lnTo>
                    <a:pt x="7544" y="517366"/>
                  </a:lnTo>
                  <a:lnTo>
                    <a:pt x="0" y="479997"/>
                  </a:lnTo>
                  <a:lnTo>
                    <a:pt x="0" y="96001"/>
                  </a:lnTo>
                  <a:lnTo>
                    <a:pt x="7544" y="58633"/>
                  </a:lnTo>
                  <a:lnTo>
                    <a:pt x="28118" y="28118"/>
                  </a:lnTo>
                  <a:lnTo>
                    <a:pt x="58634" y="7544"/>
                  </a:lnTo>
                  <a:lnTo>
                    <a:pt x="96002" y="0"/>
                  </a:lnTo>
                  <a:lnTo>
                    <a:pt x="1871698" y="0"/>
                  </a:lnTo>
                  <a:lnTo>
                    <a:pt x="1924960" y="16129"/>
                  </a:lnTo>
                  <a:lnTo>
                    <a:pt x="1960392" y="59263"/>
                  </a:lnTo>
                  <a:lnTo>
                    <a:pt x="1967699" y="96001"/>
                  </a:lnTo>
                  <a:lnTo>
                    <a:pt x="1967699" y="479997"/>
                  </a:lnTo>
                  <a:lnTo>
                    <a:pt x="1960155" y="517366"/>
                  </a:lnTo>
                  <a:lnTo>
                    <a:pt x="1939581" y="547881"/>
                  </a:lnTo>
                  <a:lnTo>
                    <a:pt x="1909066" y="568455"/>
                  </a:lnTo>
                  <a:lnTo>
                    <a:pt x="1871698" y="575999"/>
                  </a:lnTo>
                  <a:close/>
                </a:path>
              </a:pathLst>
            </a:custGeom>
            <a:solidFill>
              <a:srgbClr val="BDDEFF"/>
            </a:solidFill>
          </p:spPr>
          <p:txBody>
            <a:bodyPr wrap="square" lIns="0" tIns="0" rIns="0" bIns="0" rtlCol="0"/>
            <a:lstStyle/>
            <a:p>
              <a:endParaRPr sz="1620"/>
            </a:p>
          </p:txBody>
        </p:sp>
        <p:pic>
          <p:nvPicPr>
            <p:cNvPr id="13" name="object 13"/>
            <p:cNvPicPr/>
            <p:nvPr/>
          </p:nvPicPr>
          <p:blipFill>
            <a:blip r:embed="rId4" cstate="print"/>
            <a:stretch>
              <a:fillRect/>
            </a:stretch>
          </p:blipFill>
          <p:spPr>
            <a:xfrm>
              <a:off x="5580325" y="2674455"/>
              <a:ext cx="1060600" cy="1358500"/>
            </a:xfrm>
            <a:prstGeom prst="rect">
              <a:avLst/>
            </a:prstGeom>
          </p:spPr>
        </p:pic>
        <p:sp>
          <p:nvSpPr>
            <p:cNvPr id="14" name="object 14"/>
            <p:cNvSpPr/>
            <p:nvPr/>
          </p:nvSpPr>
          <p:spPr>
            <a:xfrm>
              <a:off x="5633024" y="2707154"/>
              <a:ext cx="862965" cy="1132205"/>
            </a:xfrm>
            <a:custGeom>
              <a:avLst/>
              <a:gdLst/>
              <a:ahLst/>
              <a:cxnLst/>
              <a:rect l="l" t="t" r="r" b="b"/>
              <a:pathLst>
                <a:path w="862964" h="1132204">
                  <a:moveTo>
                    <a:pt x="0" y="0"/>
                  </a:moveTo>
                  <a:lnTo>
                    <a:pt x="862810" y="1131897"/>
                  </a:lnTo>
                </a:path>
              </a:pathLst>
            </a:custGeom>
            <a:ln w="25399">
              <a:solidFill>
                <a:srgbClr val="FF671F"/>
              </a:solidFill>
            </a:ln>
          </p:spPr>
          <p:txBody>
            <a:bodyPr wrap="square" lIns="0" tIns="0" rIns="0" bIns="0" rtlCol="0"/>
            <a:lstStyle/>
            <a:p>
              <a:endParaRPr sz="1620"/>
            </a:p>
          </p:txBody>
        </p:sp>
        <p:pic>
          <p:nvPicPr>
            <p:cNvPr id="15" name="object 15"/>
            <p:cNvPicPr/>
            <p:nvPr/>
          </p:nvPicPr>
          <p:blipFill>
            <a:blip r:embed="rId5" cstate="print"/>
            <a:stretch>
              <a:fillRect/>
            </a:stretch>
          </p:blipFill>
          <p:spPr>
            <a:xfrm>
              <a:off x="6449770" y="3800919"/>
              <a:ext cx="128643" cy="142504"/>
            </a:xfrm>
            <a:prstGeom prst="rect">
              <a:avLst/>
            </a:prstGeom>
          </p:spPr>
        </p:pic>
      </p:grpSp>
      <p:sp>
        <p:nvSpPr>
          <p:cNvPr id="16" name="object 16"/>
          <p:cNvSpPr txBox="1"/>
          <p:nvPr/>
        </p:nvSpPr>
        <p:spPr>
          <a:xfrm>
            <a:off x="2344119" y="1507081"/>
            <a:ext cx="1240727" cy="842538"/>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needs </a:t>
            </a:r>
            <a:r>
              <a:rPr b="1" dirty="0">
                <a:latin typeface="Arial"/>
                <a:cs typeface="Arial"/>
              </a:rPr>
              <a:t>for </a:t>
            </a:r>
            <a:r>
              <a:rPr b="1" spc="5" dirty="0">
                <a:latin typeface="Arial"/>
                <a:cs typeface="Arial"/>
              </a:rPr>
              <a:t> </a:t>
            </a:r>
            <a:r>
              <a:rPr b="1" spc="-5" dirty="0">
                <a:latin typeface="Arial"/>
                <a:cs typeface="Arial"/>
              </a:rPr>
              <a:t>internal </a:t>
            </a:r>
            <a:r>
              <a:rPr b="1" dirty="0">
                <a:latin typeface="Arial"/>
                <a:cs typeface="Arial"/>
              </a:rPr>
              <a:t> </a:t>
            </a:r>
            <a:r>
              <a:rPr b="1" spc="-5" dirty="0">
                <a:latin typeface="Arial"/>
                <a:cs typeface="Arial"/>
              </a:rPr>
              <a:t>processing</a:t>
            </a:r>
            <a:endParaRPr>
              <a:latin typeface="Arial"/>
              <a:cs typeface="Arial"/>
            </a:endParaRPr>
          </a:p>
        </p:txBody>
      </p:sp>
      <p:sp>
        <p:nvSpPr>
          <p:cNvPr id="17" name="object 17"/>
          <p:cNvSpPr txBox="1"/>
          <p:nvPr/>
        </p:nvSpPr>
        <p:spPr>
          <a:xfrm>
            <a:off x="5779148" y="2338078"/>
            <a:ext cx="1709928" cy="565539"/>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enables </a:t>
            </a:r>
            <a:r>
              <a:rPr b="1" dirty="0">
                <a:latin typeface="Arial"/>
                <a:cs typeface="Arial"/>
              </a:rPr>
              <a:t>the </a:t>
            </a:r>
            <a:r>
              <a:rPr b="1" spc="5" dirty="0">
                <a:latin typeface="Arial"/>
                <a:cs typeface="Arial"/>
              </a:rPr>
              <a:t> </a:t>
            </a:r>
            <a:r>
              <a:rPr b="1" spc="-5" dirty="0">
                <a:latin typeface="Arial"/>
                <a:cs typeface="Arial"/>
              </a:rPr>
              <a:t>implementation</a:t>
            </a:r>
            <a:endParaRPr>
              <a:latin typeface="Arial"/>
              <a:cs typeface="Arial"/>
            </a:endParaRPr>
          </a:p>
        </p:txBody>
      </p:sp>
      <p:grpSp>
        <p:nvGrpSpPr>
          <p:cNvPr id="18" name="object 18"/>
          <p:cNvGrpSpPr/>
          <p:nvPr/>
        </p:nvGrpSpPr>
        <p:grpSpPr>
          <a:xfrm>
            <a:off x="1509679" y="2666339"/>
            <a:ext cx="5809869" cy="1437323"/>
            <a:chOff x="1169421" y="2962599"/>
            <a:chExt cx="6455410" cy="1597025"/>
          </a:xfrm>
        </p:grpSpPr>
        <p:pic>
          <p:nvPicPr>
            <p:cNvPr id="19" name="object 19"/>
            <p:cNvPicPr/>
            <p:nvPr/>
          </p:nvPicPr>
          <p:blipFill>
            <a:blip r:embed="rId6" cstate="print"/>
            <a:stretch>
              <a:fillRect/>
            </a:stretch>
          </p:blipFill>
          <p:spPr>
            <a:xfrm>
              <a:off x="1171375" y="2962599"/>
              <a:ext cx="6453400" cy="1596626"/>
            </a:xfrm>
            <a:prstGeom prst="rect">
              <a:avLst/>
            </a:prstGeom>
          </p:spPr>
        </p:pic>
        <p:sp>
          <p:nvSpPr>
            <p:cNvPr id="20" name="object 20"/>
            <p:cNvSpPr/>
            <p:nvPr/>
          </p:nvSpPr>
          <p:spPr>
            <a:xfrm>
              <a:off x="1224075" y="3147699"/>
              <a:ext cx="6348095" cy="1339215"/>
            </a:xfrm>
            <a:custGeom>
              <a:avLst/>
              <a:gdLst/>
              <a:ahLst/>
              <a:cxnLst/>
              <a:rect l="l" t="t" r="r" b="b"/>
              <a:pathLst>
                <a:path w="6348095" h="1339214">
                  <a:moveTo>
                    <a:pt x="6347999" y="1100699"/>
                  </a:moveTo>
                  <a:lnTo>
                    <a:pt x="6347999" y="1338826"/>
                  </a:lnTo>
                  <a:lnTo>
                    <a:pt x="0" y="1338826"/>
                  </a:lnTo>
                  <a:lnTo>
                    <a:pt x="0" y="0"/>
                  </a:lnTo>
                </a:path>
              </a:pathLst>
            </a:custGeom>
            <a:ln w="25399">
              <a:solidFill>
                <a:srgbClr val="FF671F"/>
              </a:solidFill>
            </a:ln>
          </p:spPr>
          <p:txBody>
            <a:bodyPr wrap="square" lIns="0" tIns="0" rIns="0" bIns="0" rtlCol="0"/>
            <a:lstStyle/>
            <a:p>
              <a:endParaRPr sz="1620"/>
            </a:p>
          </p:txBody>
        </p:sp>
        <p:pic>
          <p:nvPicPr>
            <p:cNvPr id="21" name="object 21"/>
            <p:cNvPicPr/>
            <p:nvPr/>
          </p:nvPicPr>
          <p:blipFill>
            <a:blip r:embed="rId7" cstate="print"/>
            <a:stretch>
              <a:fillRect/>
            </a:stretch>
          </p:blipFill>
          <p:spPr>
            <a:xfrm>
              <a:off x="1169421" y="3019732"/>
              <a:ext cx="109307" cy="140667"/>
            </a:xfrm>
            <a:prstGeom prst="rect">
              <a:avLst/>
            </a:prstGeom>
          </p:spPr>
        </p:pic>
      </p:grpSp>
      <p:sp>
        <p:nvSpPr>
          <p:cNvPr id="22" name="object 22"/>
          <p:cNvSpPr txBox="1"/>
          <p:nvPr/>
        </p:nvSpPr>
        <p:spPr>
          <a:xfrm>
            <a:off x="3780257" y="3361621"/>
            <a:ext cx="4247388" cy="938975"/>
          </a:xfrm>
          <a:prstGeom prst="rect">
            <a:avLst/>
          </a:prstGeom>
        </p:spPr>
        <p:txBody>
          <a:bodyPr vert="horz" wrap="square" lIns="0" tIns="70866" rIns="0" bIns="0" rtlCol="0">
            <a:spAutoFit/>
          </a:bodyPr>
          <a:lstStyle/>
          <a:p>
            <a:pPr marL="2742629">
              <a:spcBef>
                <a:spcPts val="558"/>
              </a:spcBef>
            </a:pPr>
            <a:r>
              <a:rPr sz="1620" spc="-5" dirty="0">
                <a:latin typeface="Arial MT"/>
                <a:cs typeface="Arial MT"/>
              </a:rPr>
              <a:t>SQL-on-Hadoop</a:t>
            </a:r>
            <a:endParaRPr sz="1620">
              <a:latin typeface="Arial MT"/>
              <a:cs typeface="Arial MT"/>
            </a:endParaRPr>
          </a:p>
          <a:p>
            <a:pPr marL="11430" marR="1746504">
              <a:spcBef>
                <a:spcPts val="522"/>
              </a:spcBef>
            </a:pPr>
            <a:r>
              <a:rPr b="1" spc="-5" dirty="0">
                <a:latin typeface="Arial"/>
                <a:cs typeface="Arial"/>
              </a:rPr>
              <a:t>offers</a:t>
            </a:r>
            <a:r>
              <a:rPr b="1" spc="-32" dirty="0">
                <a:latin typeface="Arial"/>
                <a:cs typeface="Arial"/>
              </a:rPr>
              <a:t> </a:t>
            </a:r>
            <a:r>
              <a:rPr b="1" spc="-5" dirty="0">
                <a:latin typeface="Arial"/>
                <a:cs typeface="Arial"/>
              </a:rPr>
              <a:t>SQL</a:t>
            </a:r>
            <a:r>
              <a:rPr b="1" spc="-63" dirty="0">
                <a:latin typeface="Arial"/>
                <a:cs typeface="Arial"/>
              </a:rPr>
              <a:t> </a:t>
            </a:r>
            <a:r>
              <a:rPr b="1" dirty="0">
                <a:latin typeface="Arial"/>
                <a:cs typeface="Arial"/>
              </a:rPr>
              <a:t>features</a:t>
            </a:r>
            <a:r>
              <a:rPr b="1" spc="-32" dirty="0">
                <a:latin typeface="Arial"/>
                <a:cs typeface="Arial"/>
              </a:rPr>
              <a:t> </a:t>
            </a:r>
            <a:r>
              <a:rPr b="1" dirty="0">
                <a:latin typeface="Arial"/>
                <a:cs typeface="Arial"/>
              </a:rPr>
              <a:t>for </a:t>
            </a:r>
            <a:r>
              <a:rPr b="1" spc="-486" dirty="0">
                <a:latin typeface="Arial"/>
                <a:cs typeface="Arial"/>
              </a:rPr>
              <a:t> </a:t>
            </a:r>
            <a:r>
              <a:rPr b="1" spc="-5" dirty="0">
                <a:latin typeface="Arial"/>
                <a:cs typeface="Arial"/>
              </a:rPr>
              <a:t>analytics</a:t>
            </a:r>
            <a:endParaRPr>
              <a:latin typeface="Arial"/>
              <a:cs typeface="Arial"/>
            </a:endParaRPr>
          </a:p>
        </p:txBody>
      </p:sp>
      <p:sp>
        <p:nvSpPr>
          <p:cNvPr id="23" name="object 23"/>
          <p:cNvSpPr txBox="1"/>
          <p:nvPr/>
        </p:nvSpPr>
        <p:spPr>
          <a:xfrm>
            <a:off x="3944228" y="746297"/>
            <a:ext cx="3026664" cy="150041"/>
          </a:xfrm>
          <a:prstGeom prst="rect">
            <a:avLst/>
          </a:prstGeom>
        </p:spPr>
        <p:txBody>
          <a:bodyPr vert="horz" wrap="square" lIns="0" tIns="11430" rIns="0" bIns="0" rtlCol="0">
            <a:spAutoFit/>
          </a:bodyPr>
          <a:lstStyle/>
          <a:p>
            <a:pPr marL="11430">
              <a:spcBef>
                <a:spcPts val="90"/>
              </a:spcBef>
            </a:pPr>
            <a:r>
              <a:rPr sz="900" b="1" spc="-5" dirty="0">
                <a:latin typeface="Arial"/>
                <a:cs typeface="Arial"/>
              </a:rPr>
              <a:t>Figure</a:t>
            </a:r>
            <a:r>
              <a:rPr sz="900" b="1" spc="-32" dirty="0">
                <a:latin typeface="Arial"/>
                <a:cs typeface="Arial"/>
              </a:rPr>
              <a:t> </a:t>
            </a:r>
            <a:r>
              <a:rPr sz="900" b="1" spc="-5" dirty="0">
                <a:latin typeface="Arial"/>
                <a:cs typeface="Arial"/>
              </a:rPr>
              <a:t>source:</a:t>
            </a:r>
            <a:r>
              <a:rPr sz="900" b="1" spc="-23" dirty="0">
                <a:latin typeface="Arial"/>
                <a:cs typeface="Arial"/>
              </a:rPr>
              <a:t> </a:t>
            </a:r>
            <a:r>
              <a:rPr sz="900" spc="-5" dirty="0">
                <a:latin typeface="Arial MT"/>
                <a:cs typeface="Arial MT"/>
              </a:rPr>
              <a:t>https://docs.dask.org/en/stable/graphs.html</a:t>
            </a:r>
            <a:endParaRPr sz="900">
              <a:latin typeface="Arial MT"/>
              <a:cs typeface="Arial MT"/>
            </a:endParaRPr>
          </a:p>
        </p:txBody>
      </p:sp>
      <p:grpSp>
        <p:nvGrpSpPr>
          <p:cNvPr id="24" name="object 24"/>
          <p:cNvGrpSpPr/>
          <p:nvPr/>
        </p:nvGrpSpPr>
        <p:grpSpPr>
          <a:xfrm>
            <a:off x="1777331" y="1019498"/>
            <a:ext cx="6807136" cy="2313432"/>
            <a:chOff x="1466812" y="1132775"/>
            <a:chExt cx="7563484" cy="2570480"/>
          </a:xfrm>
        </p:grpSpPr>
        <p:pic>
          <p:nvPicPr>
            <p:cNvPr id="25" name="object 25"/>
            <p:cNvPicPr/>
            <p:nvPr/>
          </p:nvPicPr>
          <p:blipFill>
            <a:blip r:embed="rId8" cstate="print"/>
            <a:stretch>
              <a:fillRect/>
            </a:stretch>
          </p:blipFill>
          <p:spPr>
            <a:xfrm>
              <a:off x="3857798" y="1132775"/>
              <a:ext cx="5172474" cy="891549"/>
            </a:xfrm>
            <a:prstGeom prst="rect">
              <a:avLst/>
            </a:prstGeom>
          </p:spPr>
        </p:pic>
        <p:sp>
          <p:nvSpPr>
            <p:cNvPr id="26" name="object 26"/>
            <p:cNvSpPr/>
            <p:nvPr/>
          </p:nvSpPr>
          <p:spPr>
            <a:xfrm>
              <a:off x="4835726" y="1929486"/>
              <a:ext cx="487045" cy="391795"/>
            </a:xfrm>
            <a:custGeom>
              <a:avLst/>
              <a:gdLst/>
              <a:ahLst/>
              <a:cxnLst/>
              <a:rect l="l" t="t" r="r" b="b"/>
              <a:pathLst>
                <a:path w="487045" h="391794">
                  <a:moveTo>
                    <a:pt x="80099" y="391715"/>
                  </a:moveTo>
                  <a:lnTo>
                    <a:pt x="0" y="264215"/>
                  </a:lnTo>
                  <a:lnTo>
                    <a:pt x="319458" y="63749"/>
                  </a:lnTo>
                  <a:lnTo>
                    <a:pt x="279408" y="0"/>
                  </a:lnTo>
                  <a:lnTo>
                    <a:pt x="487049" y="47465"/>
                  </a:lnTo>
                  <a:lnTo>
                    <a:pt x="439608" y="254999"/>
                  </a:lnTo>
                  <a:lnTo>
                    <a:pt x="399558" y="191249"/>
                  </a:lnTo>
                  <a:lnTo>
                    <a:pt x="80099" y="391715"/>
                  </a:lnTo>
                  <a:close/>
                </a:path>
              </a:pathLst>
            </a:custGeom>
            <a:solidFill>
              <a:srgbClr val="EE3340"/>
            </a:solidFill>
          </p:spPr>
          <p:txBody>
            <a:bodyPr wrap="square" lIns="0" tIns="0" rIns="0" bIns="0" rtlCol="0"/>
            <a:lstStyle/>
            <a:p>
              <a:endParaRPr sz="1620"/>
            </a:p>
          </p:txBody>
        </p:sp>
        <p:sp>
          <p:nvSpPr>
            <p:cNvPr id="27" name="object 27"/>
            <p:cNvSpPr/>
            <p:nvPr/>
          </p:nvSpPr>
          <p:spPr>
            <a:xfrm>
              <a:off x="4835726" y="1929486"/>
              <a:ext cx="487045" cy="391795"/>
            </a:xfrm>
            <a:custGeom>
              <a:avLst/>
              <a:gdLst/>
              <a:ahLst/>
              <a:cxnLst/>
              <a:rect l="l" t="t" r="r" b="b"/>
              <a:pathLst>
                <a:path w="487045" h="391794">
                  <a:moveTo>
                    <a:pt x="0" y="264215"/>
                  </a:moveTo>
                  <a:lnTo>
                    <a:pt x="319458" y="63749"/>
                  </a:lnTo>
                  <a:lnTo>
                    <a:pt x="279408" y="0"/>
                  </a:lnTo>
                  <a:lnTo>
                    <a:pt x="487049" y="47465"/>
                  </a:lnTo>
                  <a:lnTo>
                    <a:pt x="439608" y="254999"/>
                  </a:lnTo>
                  <a:lnTo>
                    <a:pt x="399558" y="191249"/>
                  </a:lnTo>
                  <a:lnTo>
                    <a:pt x="80099" y="391715"/>
                  </a:lnTo>
                  <a:lnTo>
                    <a:pt x="0" y="264215"/>
                  </a:lnTo>
                  <a:close/>
                </a:path>
              </a:pathLst>
            </a:custGeom>
            <a:ln w="9524">
              <a:solidFill>
                <a:srgbClr val="FF671F"/>
              </a:solidFill>
            </a:ln>
          </p:spPr>
          <p:txBody>
            <a:bodyPr wrap="square" lIns="0" tIns="0" rIns="0" bIns="0" rtlCol="0"/>
            <a:lstStyle/>
            <a:p>
              <a:endParaRPr sz="1620"/>
            </a:p>
          </p:txBody>
        </p:sp>
        <p:sp>
          <p:nvSpPr>
            <p:cNvPr id="28" name="object 28"/>
            <p:cNvSpPr/>
            <p:nvPr/>
          </p:nvSpPr>
          <p:spPr>
            <a:xfrm>
              <a:off x="1466812" y="3126915"/>
              <a:ext cx="1511935" cy="576580"/>
            </a:xfrm>
            <a:custGeom>
              <a:avLst/>
              <a:gdLst/>
              <a:ahLst/>
              <a:cxnLst/>
              <a:rect l="l" t="t" r="r" b="b"/>
              <a:pathLst>
                <a:path w="1511935" h="576579">
                  <a:moveTo>
                    <a:pt x="1415398" y="575999"/>
                  </a:moveTo>
                  <a:lnTo>
                    <a:pt x="96001" y="575999"/>
                  </a:lnTo>
                  <a:lnTo>
                    <a:pt x="58633" y="568455"/>
                  </a:lnTo>
                  <a:lnTo>
                    <a:pt x="28118" y="547881"/>
                  </a:lnTo>
                  <a:lnTo>
                    <a:pt x="7544" y="517366"/>
                  </a:lnTo>
                  <a:lnTo>
                    <a:pt x="0" y="479997"/>
                  </a:lnTo>
                  <a:lnTo>
                    <a:pt x="0" y="96001"/>
                  </a:lnTo>
                  <a:lnTo>
                    <a:pt x="7544" y="58633"/>
                  </a:lnTo>
                  <a:lnTo>
                    <a:pt x="28118" y="28118"/>
                  </a:lnTo>
                  <a:lnTo>
                    <a:pt x="58633" y="7544"/>
                  </a:lnTo>
                  <a:lnTo>
                    <a:pt x="96001" y="0"/>
                  </a:lnTo>
                  <a:lnTo>
                    <a:pt x="1415398" y="0"/>
                  </a:lnTo>
                  <a:lnTo>
                    <a:pt x="1468659" y="16129"/>
                  </a:lnTo>
                  <a:lnTo>
                    <a:pt x="1504092" y="59263"/>
                  </a:lnTo>
                  <a:lnTo>
                    <a:pt x="1511399" y="96001"/>
                  </a:lnTo>
                  <a:lnTo>
                    <a:pt x="1511399" y="479997"/>
                  </a:lnTo>
                  <a:lnTo>
                    <a:pt x="1503855" y="517366"/>
                  </a:lnTo>
                  <a:lnTo>
                    <a:pt x="1483281" y="547881"/>
                  </a:lnTo>
                  <a:lnTo>
                    <a:pt x="1452766" y="568455"/>
                  </a:lnTo>
                  <a:lnTo>
                    <a:pt x="1415398" y="575999"/>
                  </a:lnTo>
                  <a:close/>
                </a:path>
              </a:pathLst>
            </a:custGeom>
            <a:solidFill>
              <a:srgbClr val="F7ABB1"/>
            </a:solidFill>
          </p:spPr>
          <p:txBody>
            <a:bodyPr wrap="square" lIns="0" tIns="0" rIns="0" bIns="0" rtlCol="0"/>
            <a:lstStyle/>
            <a:p>
              <a:endParaRPr sz="1620"/>
            </a:p>
          </p:txBody>
        </p:sp>
      </p:grpSp>
      <p:sp>
        <p:nvSpPr>
          <p:cNvPr id="29" name="object 29"/>
          <p:cNvSpPr txBox="1"/>
          <p:nvPr/>
        </p:nvSpPr>
        <p:spPr>
          <a:xfrm>
            <a:off x="2005820" y="2806876"/>
            <a:ext cx="901255" cy="510140"/>
          </a:xfrm>
          <a:prstGeom prst="rect">
            <a:avLst/>
          </a:prstGeom>
        </p:spPr>
        <p:txBody>
          <a:bodyPr vert="horz" wrap="square" lIns="0" tIns="11430" rIns="0" bIns="0" rtlCol="0">
            <a:spAutoFit/>
          </a:bodyPr>
          <a:lstStyle/>
          <a:p>
            <a:pPr marL="308610" marR="4572" indent="-297752">
              <a:spcBef>
                <a:spcPts val="90"/>
              </a:spcBef>
            </a:pPr>
            <a:r>
              <a:rPr sz="1620" spc="-5" dirty="0">
                <a:latin typeface="Arial MT"/>
                <a:cs typeface="Arial MT"/>
              </a:rPr>
              <a:t>Analytics/  </a:t>
            </a:r>
            <a:r>
              <a:rPr sz="1620" dirty="0">
                <a:latin typeface="Arial MT"/>
                <a:cs typeface="Arial MT"/>
              </a:rPr>
              <a:t>ML</a:t>
            </a:r>
            <a:endParaRPr sz="1620">
              <a:latin typeface="Arial MT"/>
              <a:cs typeface="Arial MT"/>
            </a:endParaRPr>
          </a:p>
        </p:txBody>
      </p:sp>
      <p:sp>
        <p:nvSpPr>
          <p:cNvPr id="30" name="object 30"/>
          <p:cNvSpPr/>
          <p:nvPr/>
        </p:nvSpPr>
        <p:spPr>
          <a:xfrm>
            <a:off x="3473955" y="2670525"/>
            <a:ext cx="1873377" cy="660083"/>
          </a:xfrm>
          <a:custGeom>
            <a:avLst/>
            <a:gdLst/>
            <a:ahLst/>
            <a:cxnLst/>
            <a:rect l="l" t="t" r="r" b="b"/>
            <a:pathLst>
              <a:path w="2081529" h="733425">
                <a:moveTo>
                  <a:pt x="1959247" y="732899"/>
                </a:moveTo>
                <a:lnTo>
                  <a:pt x="122152" y="732899"/>
                </a:lnTo>
                <a:lnTo>
                  <a:pt x="74605" y="723300"/>
                </a:lnTo>
                <a:lnTo>
                  <a:pt x="35777" y="697122"/>
                </a:lnTo>
                <a:lnTo>
                  <a:pt x="9599" y="658294"/>
                </a:lnTo>
                <a:lnTo>
                  <a:pt x="0" y="610747"/>
                </a:lnTo>
                <a:lnTo>
                  <a:pt x="0" y="122152"/>
                </a:lnTo>
                <a:lnTo>
                  <a:pt x="9599" y="74605"/>
                </a:lnTo>
                <a:lnTo>
                  <a:pt x="35777" y="35777"/>
                </a:lnTo>
                <a:lnTo>
                  <a:pt x="74605" y="9599"/>
                </a:lnTo>
                <a:lnTo>
                  <a:pt x="122152" y="0"/>
                </a:lnTo>
                <a:lnTo>
                  <a:pt x="1959247" y="0"/>
                </a:lnTo>
                <a:lnTo>
                  <a:pt x="2005993" y="9298"/>
                </a:lnTo>
                <a:lnTo>
                  <a:pt x="2045622" y="35777"/>
                </a:lnTo>
                <a:lnTo>
                  <a:pt x="2072101" y="75406"/>
                </a:lnTo>
                <a:lnTo>
                  <a:pt x="2081399" y="122152"/>
                </a:lnTo>
                <a:lnTo>
                  <a:pt x="2081399" y="610747"/>
                </a:lnTo>
                <a:lnTo>
                  <a:pt x="2071800" y="658294"/>
                </a:lnTo>
                <a:lnTo>
                  <a:pt x="2045622" y="697122"/>
                </a:lnTo>
                <a:lnTo>
                  <a:pt x="2006794" y="723300"/>
                </a:lnTo>
                <a:lnTo>
                  <a:pt x="1959247" y="732899"/>
                </a:lnTo>
                <a:close/>
              </a:path>
            </a:pathLst>
          </a:custGeom>
          <a:solidFill>
            <a:srgbClr val="F7ABB1"/>
          </a:solidFill>
        </p:spPr>
        <p:txBody>
          <a:bodyPr wrap="square" lIns="0" tIns="0" rIns="0" bIns="0" rtlCol="0"/>
          <a:lstStyle/>
          <a:p>
            <a:endParaRPr sz="1620"/>
          </a:p>
        </p:txBody>
      </p:sp>
      <p:sp>
        <p:nvSpPr>
          <p:cNvPr id="31" name="object 31"/>
          <p:cNvSpPr txBox="1"/>
          <p:nvPr/>
        </p:nvSpPr>
        <p:spPr>
          <a:xfrm>
            <a:off x="3600707" y="2733781"/>
            <a:ext cx="1617917" cy="510140"/>
          </a:xfrm>
          <a:prstGeom prst="rect">
            <a:avLst/>
          </a:prstGeom>
        </p:spPr>
        <p:txBody>
          <a:bodyPr vert="horz" wrap="square" lIns="0" tIns="11430" rIns="0" bIns="0" rtlCol="0">
            <a:spAutoFit/>
          </a:bodyPr>
          <a:lstStyle/>
          <a:p>
            <a:pPr marL="363474" marR="4572" indent="-352616">
              <a:spcBef>
                <a:spcPts val="90"/>
              </a:spcBef>
            </a:pPr>
            <a:r>
              <a:rPr sz="1620" spc="-36" dirty="0">
                <a:latin typeface="Arial MT"/>
                <a:cs typeface="Arial MT"/>
              </a:rPr>
              <a:t>YARN </a:t>
            </a:r>
            <a:r>
              <a:rPr sz="1620" spc="-5" dirty="0">
                <a:latin typeface="Arial MT"/>
                <a:cs typeface="Arial MT"/>
              </a:rPr>
              <a:t>Distributed </a:t>
            </a:r>
            <a:r>
              <a:rPr sz="1620" spc="-441" dirty="0">
                <a:latin typeface="Arial MT"/>
                <a:cs typeface="Arial MT"/>
              </a:rPr>
              <a:t> </a:t>
            </a:r>
            <a:r>
              <a:rPr sz="1620" spc="-5" dirty="0">
                <a:latin typeface="Arial MT"/>
                <a:cs typeface="Arial MT"/>
              </a:rPr>
              <a:t>executors</a:t>
            </a:r>
            <a:endParaRPr sz="1620">
              <a:latin typeface="Arial MT"/>
              <a:cs typeface="Arial MT"/>
            </a:endParaRPr>
          </a:p>
        </p:txBody>
      </p:sp>
      <p:grpSp>
        <p:nvGrpSpPr>
          <p:cNvPr id="32" name="object 32"/>
          <p:cNvGrpSpPr/>
          <p:nvPr/>
        </p:nvGrpSpPr>
        <p:grpSpPr>
          <a:xfrm>
            <a:off x="3090162" y="2970824"/>
            <a:ext cx="431483" cy="168593"/>
            <a:chOff x="2925513" y="3300915"/>
            <a:chExt cx="479425" cy="187325"/>
          </a:xfrm>
        </p:grpSpPr>
        <p:pic>
          <p:nvPicPr>
            <p:cNvPr id="33" name="object 33"/>
            <p:cNvPicPr/>
            <p:nvPr/>
          </p:nvPicPr>
          <p:blipFill>
            <a:blip r:embed="rId9" cstate="print"/>
            <a:stretch>
              <a:fillRect/>
            </a:stretch>
          </p:blipFill>
          <p:spPr>
            <a:xfrm>
              <a:off x="2925513" y="3300915"/>
              <a:ext cx="479200" cy="186700"/>
            </a:xfrm>
            <a:prstGeom prst="rect">
              <a:avLst/>
            </a:prstGeom>
          </p:spPr>
        </p:pic>
        <p:pic>
          <p:nvPicPr>
            <p:cNvPr id="34" name="object 34"/>
            <p:cNvPicPr/>
            <p:nvPr/>
          </p:nvPicPr>
          <p:blipFill>
            <a:blip r:embed="rId10" cstate="print"/>
            <a:stretch>
              <a:fillRect/>
            </a:stretch>
          </p:blipFill>
          <p:spPr>
            <a:xfrm>
              <a:off x="2965512" y="3312309"/>
              <a:ext cx="362915" cy="115306"/>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7343775" cy="476349"/>
          </a:xfrm>
          <a:prstGeom prst="rect">
            <a:avLst/>
          </a:prstGeom>
        </p:spPr>
        <p:txBody>
          <a:bodyPr vert="horz" wrap="square" lIns="0" tIns="87440" rIns="0" bIns="0" rtlCol="0">
            <a:spAutoFit/>
          </a:bodyPr>
          <a:lstStyle/>
          <a:p>
            <a:pPr marL="11430" marR="4572">
              <a:lnSpc>
                <a:spcPts val="3303"/>
              </a:lnSpc>
              <a:spcBef>
                <a:spcPts val="689"/>
              </a:spcBef>
            </a:pPr>
            <a:r>
              <a:rPr sz="2400" spc="-9" dirty="0">
                <a:latin typeface="Trebuchet MS" panose="020B0603020202020204" pitchFamily="34" charset="0"/>
              </a:rPr>
              <a:t>Enabling </a:t>
            </a:r>
            <a:r>
              <a:rPr sz="2400" spc="-5" dirty="0">
                <a:latin typeface="Trebuchet MS" panose="020B0603020202020204" pitchFamily="34" charset="0"/>
              </a:rPr>
              <a:t>analysis </a:t>
            </a:r>
            <a:r>
              <a:rPr sz="2400" spc="-9" dirty="0">
                <a:latin typeface="Trebuchet MS" panose="020B0603020202020204" pitchFamily="34" charset="0"/>
              </a:rPr>
              <a:t>big data using </a:t>
            </a:r>
            <a:r>
              <a:rPr sz="2400" spc="-5" dirty="0">
                <a:latin typeface="Trebuchet MS" panose="020B0603020202020204" pitchFamily="34" charset="0"/>
              </a:rPr>
              <a:t>SQL </a:t>
            </a:r>
            <a:r>
              <a:rPr sz="2400" spc="-891" dirty="0">
                <a:latin typeface="Trebuchet MS" panose="020B0603020202020204" pitchFamily="34" charset="0"/>
              </a:rPr>
              <a:t> </a:t>
            </a:r>
            <a:r>
              <a:rPr sz="2400" spc="-5" dirty="0">
                <a:latin typeface="Trebuchet MS" panose="020B0603020202020204" pitchFamily="34" charset="0"/>
              </a:rPr>
              <a:t>style</a:t>
            </a:r>
          </a:p>
        </p:txBody>
      </p:sp>
      <p:sp>
        <p:nvSpPr>
          <p:cNvPr id="3" name="object 3"/>
          <p:cNvSpPr txBox="1"/>
          <p:nvPr/>
        </p:nvSpPr>
        <p:spPr>
          <a:xfrm>
            <a:off x="907993" y="1113045"/>
            <a:ext cx="6943725" cy="2978508"/>
          </a:xfrm>
          <a:prstGeom prst="rect">
            <a:avLst/>
          </a:prstGeom>
        </p:spPr>
        <p:txBody>
          <a:bodyPr vert="horz" wrap="square" lIns="0" tIns="11430" rIns="0" bIns="0" rtlCol="0">
            <a:spAutoFit/>
          </a:bodyPr>
          <a:lstStyle/>
          <a:p>
            <a:pPr marL="279464" marR="4572" indent="-268605">
              <a:spcBef>
                <a:spcPts val="90"/>
              </a:spcBef>
              <a:buChar char="▪"/>
              <a:tabLst>
                <a:tab pos="279464" algn="l"/>
                <a:tab pos="280035" algn="l"/>
              </a:tabLst>
            </a:pPr>
            <a:r>
              <a:rPr sz="2160" b="1" spc="-5" dirty="0">
                <a:latin typeface="Arial"/>
                <a:cs typeface="Arial"/>
              </a:rPr>
              <a:t>Provide command line </a:t>
            </a:r>
            <a:r>
              <a:rPr sz="2160" b="1" dirty="0">
                <a:latin typeface="Arial"/>
                <a:cs typeface="Arial"/>
              </a:rPr>
              <a:t>tools &amp; </a:t>
            </a:r>
            <a:r>
              <a:rPr sz="2160" b="1" spc="-5" dirty="0">
                <a:latin typeface="Arial"/>
                <a:cs typeface="Arial"/>
              </a:rPr>
              <a:t>JDBC and server </a:t>
            </a:r>
            <a:r>
              <a:rPr sz="2160" b="1" dirty="0">
                <a:latin typeface="Arial"/>
                <a:cs typeface="Arial"/>
              </a:rPr>
              <a:t>for </a:t>
            </a:r>
            <a:r>
              <a:rPr sz="2160" b="1" spc="-590" dirty="0">
                <a:latin typeface="Arial"/>
                <a:cs typeface="Arial"/>
              </a:rPr>
              <a:t> </a:t>
            </a:r>
            <a:r>
              <a:rPr sz="2160" b="1" spc="-5" dirty="0">
                <a:latin typeface="Arial"/>
                <a:cs typeface="Arial"/>
              </a:rPr>
              <a:t>integration</a:t>
            </a:r>
            <a:endParaRPr sz="2160">
              <a:latin typeface="Arial"/>
              <a:cs typeface="Arial"/>
            </a:endParaRPr>
          </a:p>
          <a:p>
            <a:pPr marL="279464" indent="-268605">
              <a:spcBef>
                <a:spcPts val="432"/>
              </a:spcBef>
              <a:buChar char="▪"/>
              <a:tabLst>
                <a:tab pos="279464" algn="l"/>
                <a:tab pos="280035" algn="l"/>
              </a:tabLst>
            </a:pPr>
            <a:r>
              <a:rPr sz="2160" b="1" dirty="0">
                <a:latin typeface="Arial"/>
                <a:cs typeface="Arial"/>
              </a:rPr>
              <a:t>“SQL-on-Hadoop”</a:t>
            </a:r>
            <a:endParaRPr sz="2160">
              <a:latin typeface="Arial"/>
              <a:cs typeface="Arial"/>
            </a:endParaRPr>
          </a:p>
          <a:p>
            <a:pPr marL="279464" indent="-268605">
              <a:spcBef>
                <a:spcPts val="432"/>
              </a:spcBef>
              <a:buChar char="▪"/>
              <a:tabLst>
                <a:tab pos="279464" algn="l"/>
                <a:tab pos="280035" algn="l"/>
              </a:tabLst>
            </a:pPr>
            <a:r>
              <a:rPr sz="2160" b="1" spc="-5" dirty="0">
                <a:latin typeface="Arial"/>
                <a:cs typeface="Arial"/>
              </a:rPr>
              <a:t>Examples</a:t>
            </a:r>
            <a:endParaRPr sz="2160">
              <a:latin typeface="Arial"/>
              <a:cs typeface="Arial"/>
            </a:endParaRPr>
          </a:p>
          <a:p>
            <a:pPr marL="493776" lvl="1" indent="-269177">
              <a:spcBef>
                <a:spcPts val="432"/>
              </a:spcBef>
              <a:buFont typeface="Lucida Sans Unicode"/>
              <a:buChar char="▪"/>
              <a:tabLst>
                <a:tab pos="493776" algn="l"/>
                <a:tab pos="494348" algn="l"/>
              </a:tabLst>
            </a:pPr>
            <a:r>
              <a:rPr sz="2160" spc="-5" dirty="0">
                <a:latin typeface="Georgia"/>
                <a:cs typeface="Georgia"/>
              </a:rPr>
              <a:t>Apache</a:t>
            </a:r>
            <a:r>
              <a:rPr sz="2160" spc="-32" dirty="0">
                <a:latin typeface="Georgia"/>
                <a:cs typeface="Georgia"/>
              </a:rPr>
              <a:t> </a:t>
            </a:r>
            <a:r>
              <a:rPr sz="2160" spc="-5" dirty="0">
                <a:latin typeface="Georgia"/>
                <a:cs typeface="Georgia"/>
              </a:rPr>
              <a:t>Hive,</a:t>
            </a:r>
            <a:r>
              <a:rPr sz="2160" spc="-27" dirty="0">
                <a:latin typeface="Georgia"/>
                <a:cs typeface="Georgia"/>
              </a:rPr>
              <a:t> </a:t>
            </a:r>
            <a:r>
              <a:rPr sz="2160" spc="-5" dirty="0">
                <a:latin typeface="Georgia"/>
                <a:cs typeface="Georgia"/>
              </a:rPr>
              <a:t>https://hive.apache.org/</a:t>
            </a:r>
            <a:endParaRPr sz="2160">
              <a:latin typeface="Georgia"/>
              <a:cs typeface="Georgia"/>
            </a:endParaRPr>
          </a:p>
          <a:p>
            <a:pPr marL="694373" lvl="2" indent="-269177">
              <a:spcBef>
                <a:spcPts val="432"/>
              </a:spcBef>
              <a:buSzPct val="102083"/>
              <a:buFont typeface="Arial"/>
              <a:buChar char="▪"/>
              <a:tabLst>
                <a:tab pos="694373" algn="l"/>
                <a:tab pos="694944" algn="l"/>
              </a:tabLst>
            </a:pPr>
            <a:r>
              <a:rPr sz="2160" i="1" spc="-5" dirty="0">
                <a:solidFill>
                  <a:srgbClr val="EE3340"/>
                </a:solidFill>
                <a:latin typeface="Georgia"/>
                <a:cs typeface="Georgia"/>
              </a:rPr>
              <a:t>Data</a:t>
            </a:r>
            <a:r>
              <a:rPr sz="2160" i="1" spc="-14" dirty="0">
                <a:solidFill>
                  <a:srgbClr val="EE3340"/>
                </a:solidFill>
                <a:latin typeface="Georgia"/>
                <a:cs typeface="Georgia"/>
              </a:rPr>
              <a:t> </a:t>
            </a:r>
            <a:r>
              <a:rPr sz="2160" i="1" spc="-5" dirty="0">
                <a:solidFill>
                  <a:srgbClr val="EE3340"/>
                </a:solidFill>
                <a:latin typeface="Georgia"/>
                <a:cs typeface="Georgia"/>
              </a:rPr>
              <a:t>warehouse,</a:t>
            </a:r>
            <a:r>
              <a:rPr sz="2160" i="1" dirty="0">
                <a:solidFill>
                  <a:srgbClr val="EE3340"/>
                </a:solidFill>
                <a:latin typeface="Georgia"/>
                <a:cs typeface="Georgia"/>
              </a:rPr>
              <a:t> </a:t>
            </a:r>
            <a:r>
              <a:rPr sz="2160" i="1" spc="-5" dirty="0">
                <a:latin typeface="Georgia"/>
                <a:cs typeface="Georgia"/>
              </a:rPr>
              <a:t>access</a:t>
            </a:r>
            <a:r>
              <a:rPr sz="2160" i="1" spc="-9" dirty="0">
                <a:latin typeface="Georgia"/>
                <a:cs typeface="Georgia"/>
              </a:rPr>
              <a:t> </a:t>
            </a:r>
            <a:r>
              <a:rPr sz="2160" i="1" spc="-5" dirty="0">
                <a:latin typeface="Georgia"/>
                <a:cs typeface="Georgia"/>
              </a:rPr>
              <a:t>data</a:t>
            </a:r>
            <a:r>
              <a:rPr sz="2160" i="1" spc="-14" dirty="0">
                <a:latin typeface="Georgia"/>
                <a:cs typeface="Georgia"/>
              </a:rPr>
              <a:t> </a:t>
            </a:r>
            <a:r>
              <a:rPr sz="2160" i="1" spc="-5" dirty="0">
                <a:latin typeface="Georgia"/>
                <a:cs typeface="Georgia"/>
              </a:rPr>
              <a:t>in</a:t>
            </a:r>
            <a:r>
              <a:rPr sz="2160" i="1" spc="-9" dirty="0">
                <a:latin typeface="Georgia"/>
                <a:cs typeface="Georgia"/>
              </a:rPr>
              <a:t> </a:t>
            </a:r>
            <a:r>
              <a:rPr sz="2160" i="1" spc="-5" dirty="0">
                <a:latin typeface="Georgia"/>
                <a:cs typeface="Georgia"/>
              </a:rPr>
              <a:t>HDFS</a:t>
            </a:r>
            <a:r>
              <a:rPr sz="2160" i="1" spc="-14" dirty="0">
                <a:latin typeface="Georgia"/>
                <a:cs typeface="Georgia"/>
              </a:rPr>
              <a:t> </a:t>
            </a:r>
            <a:r>
              <a:rPr sz="2160" i="1" spc="-5" dirty="0">
                <a:latin typeface="Georgia"/>
                <a:cs typeface="Georgia"/>
              </a:rPr>
              <a:t>or</a:t>
            </a:r>
            <a:r>
              <a:rPr sz="2160" i="1" spc="-9" dirty="0">
                <a:latin typeface="Georgia"/>
                <a:cs typeface="Georgia"/>
              </a:rPr>
              <a:t> </a:t>
            </a:r>
            <a:r>
              <a:rPr sz="2160" i="1" spc="-5" dirty="0">
                <a:latin typeface="Georgia"/>
                <a:cs typeface="Georgia"/>
              </a:rPr>
              <a:t>Hbase</a:t>
            </a:r>
            <a:endParaRPr sz="2160">
              <a:latin typeface="Georgia"/>
              <a:cs typeface="Georgia"/>
            </a:endParaRPr>
          </a:p>
          <a:p>
            <a:pPr marL="493776" lvl="1" indent="-269177">
              <a:spcBef>
                <a:spcPts val="432"/>
              </a:spcBef>
              <a:buFont typeface="Lucida Sans Unicode"/>
              <a:buChar char="▪"/>
              <a:tabLst>
                <a:tab pos="493776" algn="l"/>
                <a:tab pos="494348" algn="l"/>
              </a:tabLst>
            </a:pPr>
            <a:r>
              <a:rPr sz="2160" spc="-5" dirty="0">
                <a:latin typeface="Georgia"/>
                <a:cs typeface="Georgia"/>
              </a:rPr>
              <a:t>Apache</a:t>
            </a:r>
            <a:r>
              <a:rPr sz="2160" spc="-14" dirty="0">
                <a:latin typeface="Georgia"/>
                <a:cs typeface="Georgia"/>
              </a:rPr>
              <a:t> </a:t>
            </a:r>
            <a:r>
              <a:rPr sz="2160" spc="-5" dirty="0">
                <a:latin typeface="Georgia"/>
                <a:cs typeface="Georgia"/>
              </a:rPr>
              <a:t>Druid</a:t>
            </a:r>
            <a:r>
              <a:rPr sz="2160" spc="-14" dirty="0">
                <a:latin typeface="Georgia"/>
                <a:cs typeface="Georgia"/>
              </a:rPr>
              <a:t> </a:t>
            </a:r>
            <a:r>
              <a:rPr sz="2160" dirty="0">
                <a:latin typeface="Georgia"/>
                <a:cs typeface="Georgia"/>
              </a:rPr>
              <a:t>(using</a:t>
            </a:r>
            <a:r>
              <a:rPr sz="2160" spc="-14" dirty="0">
                <a:latin typeface="Georgia"/>
                <a:cs typeface="Georgia"/>
              </a:rPr>
              <a:t> </a:t>
            </a:r>
            <a:r>
              <a:rPr sz="2160" spc="-5" dirty="0">
                <a:latin typeface="Georgia"/>
                <a:cs typeface="Georgia"/>
              </a:rPr>
              <a:t>HDFS</a:t>
            </a:r>
            <a:r>
              <a:rPr sz="2160" spc="-14" dirty="0">
                <a:latin typeface="Georgia"/>
                <a:cs typeface="Georgia"/>
              </a:rPr>
              <a:t> </a:t>
            </a:r>
            <a:r>
              <a:rPr sz="2160" spc="-5" dirty="0">
                <a:latin typeface="Georgia"/>
                <a:cs typeface="Georgia"/>
              </a:rPr>
              <a:t>as</a:t>
            </a:r>
            <a:r>
              <a:rPr sz="2160" spc="-9" dirty="0">
                <a:latin typeface="Georgia"/>
                <a:cs typeface="Georgia"/>
              </a:rPr>
              <a:t> </a:t>
            </a:r>
            <a:r>
              <a:rPr sz="2160" dirty="0">
                <a:latin typeface="Georgia"/>
                <a:cs typeface="Georgia"/>
              </a:rPr>
              <a:t>a</a:t>
            </a:r>
            <a:r>
              <a:rPr sz="2160" spc="-14" dirty="0">
                <a:latin typeface="Georgia"/>
                <a:cs typeface="Georgia"/>
              </a:rPr>
              <a:t> </a:t>
            </a:r>
            <a:r>
              <a:rPr sz="2160" spc="-5" dirty="0">
                <a:latin typeface="Georgia"/>
                <a:cs typeface="Georgia"/>
              </a:rPr>
              <a:t>deep</a:t>
            </a:r>
            <a:r>
              <a:rPr sz="2160" spc="-14" dirty="0">
                <a:latin typeface="Georgia"/>
                <a:cs typeface="Georgia"/>
              </a:rPr>
              <a:t> </a:t>
            </a:r>
            <a:r>
              <a:rPr sz="2160" spc="-5" dirty="0">
                <a:latin typeface="Georgia"/>
                <a:cs typeface="Georgia"/>
              </a:rPr>
              <a:t>storage)</a:t>
            </a:r>
            <a:endParaRPr sz="2160">
              <a:latin typeface="Georgia"/>
              <a:cs typeface="Georgia"/>
            </a:endParaRPr>
          </a:p>
          <a:p>
            <a:pPr marL="493776" lvl="1" indent="-269177">
              <a:spcBef>
                <a:spcPts val="432"/>
              </a:spcBef>
              <a:buFont typeface="Lucida Sans Unicode"/>
              <a:buChar char="▪"/>
              <a:tabLst>
                <a:tab pos="493776" algn="l"/>
                <a:tab pos="494348" algn="l"/>
              </a:tabLst>
            </a:pPr>
            <a:r>
              <a:rPr sz="2160" spc="-5" dirty="0">
                <a:latin typeface="Georgia"/>
                <a:cs typeface="Georgia"/>
              </a:rPr>
              <a:t>Spark</a:t>
            </a:r>
            <a:r>
              <a:rPr sz="2160" spc="-14" dirty="0">
                <a:latin typeface="Georgia"/>
                <a:cs typeface="Georgia"/>
              </a:rPr>
              <a:t> </a:t>
            </a:r>
            <a:r>
              <a:rPr sz="2160" spc="-5" dirty="0">
                <a:latin typeface="Georgia"/>
                <a:cs typeface="Georgia"/>
              </a:rPr>
              <a:t>SQL</a:t>
            </a:r>
            <a:r>
              <a:rPr sz="2160" spc="-14" dirty="0">
                <a:latin typeface="Georgia"/>
                <a:cs typeface="Georgia"/>
              </a:rPr>
              <a:t> </a:t>
            </a:r>
            <a:r>
              <a:rPr sz="2160" spc="-5" dirty="0">
                <a:latin typeface="Georgia"/>
                <a:cs typeface="Georgia"/>
              </a:rPr>
              <a:t>for</a:t>
            </a:r>
            <a:r>
              <a:rPr sz="2160" spc="-14" dirty="0">
                <a:latin typeface="Georgia"/>
                <a:cs typeface="Georgia"/>
              </a:rPr>
              <a:t> </a:t>
            </a:r>
            <a:r>
              <a:rPr sz="2160" spc="-5" dirty="0">
                <a:latin typeface="Georgia"/>
                <a:cs typeface="Georgia"/>
              </a:rPr>
              <a:t>various</a:t>
            </a:r>
            <a:r>
              <a:rPr sz="2160" spc="-14" dirty="0">
                <a:latin typeface="Georgia"/>
                <a:cs typeface="Georgia"/>
              </a:rPr>
              <a:t> </a:t>
            </a:r>
            <a:r>
              <a:rPr sz="2160" spc="-5" dirty="0">
                <a:latin typeface="Georgia"/>
                <a:cs typeface="Georgia"/>
              </a:rPr>
              <a:t>types</a:t>
            </a:r>
            <a:r>
              <a:rPr sz="2160" spc="-14" dirty="0">
                <a:latin typeface="Georgia"/>
                <a:cs typeface="Georgia"/>
              </a:rPr>
              <a:t> </a:t>
            </a:r>
            <a:r>
              <a:rPr sz="2160" spc="-5" dirty="0">
                <a:latin typeface="Georgia"/>
                <a:cs typeface="Georgia"/>
              </a:rPr>
              <a:t>of</a:t>
            </a:r>
            <a:r>
              <a:rPr sz="2160" spc="-14" dirty="0">
                <a:latin typeface="Georgia"/>
                <a:cs typeface="Georgia"/>
              </a:rPr>
              <a:t> </a:t>
            </a:r>
            <a:r>
              <a:rPr sz="2160" spc="-5" dirty="0">
                <a:latin typeface="Georgia"/>
                <a:cs typeface="Georgia"/>
              </a:rPr>
              <a:t>files</a:t>
            </a:r>
            <a:endParaRPr sz="2160">
              <a:latin typeface="Georgia"/>
              <a:cs typeface="Georgi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6800" y="945911"/>
            <a:ext cx="7986713" cy="4157091"/>
            <a:chOff x="144000" y="1051012"/>
            <a:chExt cx="8874125" cy="4618990"/>
          </a:xfrm>
        </p:grpSpPr>
        <p:pic>
          <p:nvPicPr>
            <p:cNvPr id="3" name="object 3"/>
            <p:cNvPicPr/>
            <p:nvPr/>
          </p:nvPicPr>
          <p:blipFill>
            <a:blip r:embed="rId2" cstate="print"/>
            <a:stretch>
              <a:fillRect/>
            </a:stretch>
          </p:blipFill>
          <p:spPr>
            <a:xfrm>
              <a:off x="2003039" y="2859773"/>
              <a:ext cx="7014882" cy="1930766"/>
            </a:xfrm>
            <a:prstGeom prst="rect">
              <a:avLst/>
            </a:prstGeom>
          </p:spPr>
        </p:pic>
        <p:pic>
          <p:nvPicPr>
            <p:cNvPr id="4" name="object 4"/>
            <p:cNvPicPr/>
            <p:nvPr/>
          </p:nvPicPr>
          <p:blipFill>
            <a:blip r:embed="rId3" cstate="print"/>
            <a:stretch>
              <a:fillRect/>
            </a:stretch>
          </p:blipFill>
          <p:spPr>
            <a:xfrm>
              <a:off x="2047802" y="2884536"/>
              <a:ext cx="6925357" cy="1841240"/>
            </a:xfrm>
            <a:prstGeom prst="rect">
              <a:avLst/>
            </a:prstGeom>
          </p:spPr>
        </p:pic>
        <p:sp>
          <p:nvSpPr>
            <p:cNvPr id="5" name="object 5"/>
            <p:cNvSpPr/>
            <p:nvPr/>
          </p:nvSpPr>
          <p:spPr>
            <a:xfrm>
              <a:off x="2047802" y="2884536"/>
              <a:ext cx="6925945" cy="1841500"/>
            </a:xfrm>
            <a:custGeom>
              <a:avLst/>
              <a:gdLst/>
              <a:ahLst/>
              <a:cxnLst/>
              <a:rect l="l" t="t" r="r" b="b"/>
              <a:pathLst>
                <a:path w="6925945" h="1841500">
                  <a:moveTo>
                    <a:pt x="0" y="0"/>
                  </a:moveTo>
                  <a:lnTo>
                    <a:pt x="6925357" y="0"/>
                  </a:lnTo>
                  <a:lnTo>
                    <a:pt x="6925357" y="1841240"/>
                  </a:lnTo>
                  <a:lnTo>
                    <a:pt x="0" y="1841240"/>
                  </a:lnTo>
                  <a:lnTo>
                    <a:pt x="0" y="0"/>
                  </a:lnTo>
                  <a:close/>
                </a:path>
              </a:pathLst>
            </a:custGeom>
            <a:ln w="9524">
              <a:solidFill>
                <a:srgbClr val="888177"/>
              </a:solidFill>
            </a:ln>
          </p:spPr>
          <p:txBody>
            <a:bodyPr wrap="square" lIns="0" tIns="0" rIns="0" bIns="0" rtlCol="0"/>
            <a:lstStyle/>
            <a:p>
              <a:endParaRPr sz="1620"/>
            </a:p>
          </p:txBody>
        </p:sp>
        <p:pic>
          <p:nvPicPr>
            <p:cNvPr id="6" name="object 6"/>
            <p:cNvPicPr/>
            <p:nvPr/>
          </p:nvPicPr>
          <p:blipFill>
            <a:blip r:embed="rId4" cstate="print"/>
            <a:stretch>
              <a:fillRect/>
            </a:stretch>
          </p:blipFill>
          <p:spPr>
            <a:xfrm>
              <a:off x="2003037" y="1051012"/>
              <a:ext cx="6933725" cy="1606325"/>
            </a:xfrm>
            <a:prstGeom prst="rect">
              <a:avLst/>
            </a:prstGeom>
          </p:spPr>
        </p:pic>
        <p:pic>
          <p:nvPicPr>
            <p:cNvPr id="7" name="object 7"/>
            <p:cNvPicPr/>
            <p:nvPr/>
          </p:nvPicPr>
          <p:blipFill>
            <a:blip r:embed="rId5" cstate="print"/>
            <a:stretch>
              <a:fillRect/>
            </a:stretch>
          </p:blipFill>
          <p:spPr>
            <a:xfrm>
              <a:off x="2047800" y="1075774"/>
              <a:ext cx="6844199" cy="1516800"/>
            </a:xfrm>
            <a:prstGeom prst="rect">
              <a:avLst/>
            </a:prstGeom>
          </p:spPr>
        </p:pic>
        <p:sp>
          <p:nvSpPr>
            <p:cNvPr id="8" name="object 8"/>
            <p:cNvSpPr/>
            <p:nvPr/>
          </p:nvSpPr>
          <p:spPr>
            <a:xfrm>
              <a:off x="2047800" y="1075774"/>
              <a:ext cx="6844665" cy="1517015"/>
            </a:xfrm>
            <a:custGeom>
              <a:avLst/>
              <a:gdLst/>
              <a:ahLst/>
              <a:cxnLst/>
              <a:rect l="l" t="t" r="r" b="b"/>
              <a:pathLst>
                <a:path w="6844665" h="1517014">
                  <a:moveTo>
                    <a:pt x="0" y="0"/>
                  </a:moveTo>
                  <a:lnTo>
                    <a:pt x="6844199" y="0"/>
                  </a:lnTo>
                  <a:lnTo>
                    <a:pt x="6844199" y="1516800"/>
                  </a:lnTo>
                  <a:lnTo>
                    <a:pt x="0" y="1516800"/>
                  </a:lnTo>
                  <a:lnTo>
                    <a:pt x="0" y="0"/>
                  </a:lnTo>
                  <a:close/>
                </a:path>
              </a:pathLst>
            </a:custGeom>
            <a:ln w="9524">
              <a:solidFill>
                <a:srgbClr val="00955B"/>
              </a:solidFill>
            </a:ln>
          </p:spPr>
          <p:txBody>
            <a:bodyPr wrap="square" lIns="0" tIns="0" rIns="0" bIns="0" rtlCol="0"/>
            <a:lstStyle/>
            <a:p>
              <a:endParaRPr sz="1620"/>
            </a:p>
          </p:txBody>
        </p:sp>
      </p:grpSp>
      <p:sp>
        <p:nvSpPr>
          <p:cNvPr id="9" name="object 9"/>
          <p:cNvSpPr txBox="1">
            <a:spLocks noGrp="1"/>
          </p:cNvSpPr>
          <p:nvPr>
            <p:ph type="title"/>
          </p:nvPr>
        </p:nvSpPr>
        <p:spPr>
          <a:xfrm>
            <a:off x="607331" y="75135"/>
            <a:ext cx="7024878"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Integration</a:t>
            </a:r>
            <a:r>
              <a:rPr sz="2400" spc="-27" dirty="0">
                <a:latin typeface="Trebuchet MS" panose="020B0603020202020204" pitchFamily="34" charset="0"/>
              </a:rPr>
              <a:t> </a:t>
            </a:r>
            <a:r>
              <a:rPr sz="2400" spc="-9" dirty="0">
                <a:latin typeface="Trebuchet MS" panose="020B0603020202020204" pitchFamily="34" charset="0"/>
              </a:rPr>
              <a:t>with</a:t>
            </a:r>
            <a:r>
              <a:rPr sz="2400" spc="-23" dirty="0">
                <a:latin typeface="Trebuchet MS" panose="020B0603020202020204" pitchFamily="34" charset="0"/>
              </a:rPr>
              <a:t> </a:t>
            </a:r>
            <a:r>
              <a:rPr sz="2400" spc="-9" dirty="0">
                <a:latin typeface="Trebuchet MS" panose="020B0603020202020204" pitchFamily="34" charset="0"/>
              </a:rPr>
              <a:t>other</a:t>
            </a:r>
            <a:r>
              <a:rPr sz="2400" spc="-23" dirty="0">
                <a:latin typeface="Trebuchet MS" panose="020B0603020202020204" pitchFamily="34" charset="0"/>
              </a:rPr>
              <a:t> </a:t>
            </a:r>
            <a:r>
              <a:rPr sz="2400" spc="-5" dirty="0">
                <a:latin typeface="Trebuchet MS" panose="020B0603020202020204" pitchFamily="34" charset="0"/>
              </a:rPr>
              <a:t>cloud</a:t>
            </a:r>
            <a:r>
              <a:rPr sz="2400" spc="-18" dirty="0">
                <a:latin typeface="Trebuchet MS" panose="020B0603020202020204" pitchFamily="34" charset="0"/>
              </a:rPr>
              <a:t> </a:t>
            </a:r>
            <a:r>
              <a:rPr sz="2400" spc="-5" dirty="0">
                <a:latin typeface="Trebuchet MS" panose="020B0603020202020204" pitchFamily="34" charset="0"/>
              </a:rPr>
              <a:t>storage</a:t>
            </a:r>
          </a:p>
        </p:txBody>
      </p:sp>
      <p:sp>
        <p:nvSpPr>
          <p:cNvPr id="10" name="object 10"/>
          <p:cNvSpPr txBox="1"/>
          <p:nvPr/>
        </p:nvSpPr>
        <p:spPr>
          <a:xfrm>
            <a:off x="607331" y="494844"/>
            <a:ext cx="1669923" cy="510140"/>
          </a:xfrm>
          <a:prstGeom prst="rect">
            <a:avLst/>
          </a:prstGeom>
        </p:spPr>
        <p:txBody>
          <a:bodyPr vert="horz" wrap="square" lIns="0" tIns="11430" rIns="0" bIns="0" rtlCol="0">
            <a:spAutoFit/>
          </a:bodyPr>
          <a:lstStyle/>
          <a:p>
            <a:pPr marL="11430">
              <a:spcBef>
                <a:spcPts val="90"/>
              </a:spcBef>
            </a:pPr>
            <a:r>
              <a:rPr sz="3240" b="1" spc="-5" dirty="0">
                <a:solidFill>
                  <a:srgbClr val="FF671F"/>
                </a:solidFill>
                <a:latin typeface="Arial"/>
                <a:cs typeface="Arial"/>
              </a:rPr>
              <a:t>services</a:t>
            </a:r>
            <a:endParaRPr sz="3240">
              <a:latin typeface="Arial"/>
              <a:cs typeface="Arial"/>
            </a:endParaRPr>
          </a:p>
        </p:txBody>
      </p:sp>
      <p:grpSp>
        <p:nvGrpSpPr>
          <p:cNvPr id="11" name="object 11"/>
          <p:cNvGrpSpPr/>
          <p:nvPr/>
        </p:nvGrpSpPr>
        <p:grpSpPr>
          <a:xfrm>
            <a:off x="2588771" y="3606907"/>
            <a:ext cx="4431983" cy="605790"/>
            <a:chOff x="2368412" y="4007674"/>
            <a:chExt cx="4924425" cy="673100"/>
          </a:xfrm>
        </p:grpSpPr>
        <p:pic>
          <p:nvPicPr>
            <p:cNvPr id="12" name="object 12"/>
            <p:cNvPicPr/>
            <p:nvPr/>
          </p:nvPicPr>
          <p:blipFill>
            <a:blip r:embed="rId6" cstate="print"/>
            <a:stretch>
              <a:fillRect/>
            </a:stretch>
          </p:blipFill>
          <p:spPr>
            <a:xfrm>
              <a:off x="5611416" y="4007674"/>
              <a:ext cx="1681006" cy="672783"/>
            </a:xfrm>
            <a:prstGeom prst="rect">
              <a:avLst/>
            </a:prstGeom>
          </p:spPr>
        </p:pic>
        <p:pic>
          <p:nvPicPr>
            <p:cNvPr id="13" name="object 13"/>
            <p:cNvPicPr/>
            <p:nvPr/>
          </p:nvPicPr>
          <p:blipFill>
            <a:blip r:embed="rId7" cstate="print"/>
            <a:stretch>
              <a:fillRect/>
            </a:stretch>
          </p:blipFill>
          <p:spPr>
            <a:xfrm>
              <a:off x="4044530" y="4007675"/>
              <a:ext cx="1637430" cy="672782"/>
            </a:xfrm>
            <a:prstGeom prst="rect">
              <a:avLst/>
            </a:prstGeom>
          </p:spPr>
        </p:pic>
        <p:sp>
          <p:nvSpPr>
            <p:cNvPr id="14" name="object 14"/>
            <p:cNvSpPr/>
            <p:nvPr/>
          </p:nvSpPr>
          <p:spPr>
            <a:xfrm>
              <a:off x="4089293" y="4032437"/>
              <a:ext cx="1548130" cy="583565"/>
            </a:xfrm>
            <a:custGeom>
              <a:avLst/>
              <a:gdLst/>
              <a:ahLst/>
              <a:cxnLst/>
              <a:rect l="l" t="t" r="r" b="b"/>
              <a:pathLst>
                <a:path w="1548129" h="583564">
                  <a:moveTo>
                    <a:pt x="1547904" y="583257"/>
                  </a:moveTo>
                  <a:lnTo>
                    <a:pt x="0" y="583257"/>
                  </a:lnTo>
                  <a:lnTo>
                    <a:pt x="0" y="0"/>
                  </a:lnTo>
                  <a:lnTo>
                    <a:pt x="1547904" y="0"/>
                  </a:lnTo>
                  <a:lnTo>
                    <a:pt x="1547904" y="583257"/>
                  </a:lnTo>
                  <a:close/>
                </a:path>
              </a:pathLst>
            </a:custGeom>
            <a:solidFill>
              <a:srgbClr val="BDDEFF"/>
            </a:solidFill>
          </p:spPr>
          <p:txBody>
            <a:bodyPr wrap="square" lIns="0" tIns="0" rIns="0" bIns="0" rtlCol="0"/>
            <a:lstStyle/>
            <a:p>
              <a:endParaRPr sz="1620"/>
            </a:p>
          </p:txBody>
        </p:sp>
        <p:pic>
          <p:nvPicPr>
            <p:cNvPr id="15" name="object 15"/>
            <p:cNvPicPr/>
            <p:nvPr/>
          </p:nvPicPr>
          <p:blipFill>
            <a:blip r:embed="rId8" cstate="print"/>
            <a:stretch>
              <a:fillRect/>
            </a:stretch>
          </p:blipFill>
          <p:spPr>
            <a:xfrm>
              <a:off x="2368412" y="4007677"/>
              <a:ext cx="1746662" cy="672781"/>
            </a:xfrm>
            <a:prstGeom prst="rect">
              <a:avLst/>
            </a:prstGeom>
          </p:spPr>
        </p:pic>
      </p:grpSp>
      <p:sp>
        <p:nvSpPr>
          <p:cNvPr id="16" name="object 16"/>
          <p:cNvSpPr/>
          <p:nvPr/>
        </p:nvSpPr>
        <p:spPr>
          <a:xfrm>
            <a:off x="2629057" y="3629195"/>
            <a:ext cx="1491615" cy="525209"/>
          </a:xfrm>
          <a:custGeom>
            <a:avLst/>
            <a:gdLst/>
            <a:ahLst/>
            <a:cxnLst/>
            <a:rect l="l" t="t" r="r" b="b"/>
            <a:pathLst>
              <a:path w="1657350" h="583564">
                <a:moveTo>
                  <a:pt x="1657136" y="583255"/>
                </a:moveTo>
                <a:lnTo>
                  <a:pt x="0" y="583255"/>
                </a:lnTo>
                <a:lnTo>
                  <a:pt x="0" y="0"/>
                </a:lnTo>
                <a:lnTo>
                  <a:pt x="1657136" y="0"/>
                </a:lnTo>
                <a:lnTo>
                  <a:pt x="1657136" y="583255"/>
                </a:lnTo>
                <a:close/>
              </a:path>
            </a:pathLst>
          </a:custGeom>
          <a:solidFill>
            <a:srgbClr val="BDDEFF"/>
          </a:solidFill>
        </p:spPr>
        <p:txBody>
          <a:bodyPr wrap="square" lIns="0" tIns="0" rIns="0" bIns="0" rtlCol="0"/>
          <a:lstStyle/>
          <a:p>
            <a:endParaRPr sz="1620"/>
          </a:p>
        </p:txBody>
      </p:sp>
      <p:sp>
        <p:nvSpPr>
          <p:cNvPr id="17" name="object 17"/>
          <p:cNvSpPr txBox="1"/>
          <p:nvPr/>
        </p:nvSpPr>
        <p:spPr>
          <a:xfrm>
            <a:off x="532832" y="2795248"/>
            <a:ext cx="1334453" cy="946926"/>
          </a:xfrm>
          <a:prstGeom prst="rect">
            <a:avLst/>
          </a:prstGeom>
          <a:ln w="25399">
            <a:solidFill>
              <a:srgbClr val="005EB8"/>
            </a:solidFill>
          </a:ln>
        </p:spPr>
        <p:txBody>
          <a:bodyPr vert="horz" wrap="square" lIns="0" tIns="0" rIns="0" bIns="0" rtlCol="0">
            <a:spAutoFit/>
          </a:bodyPr>
          <a:lstStyle/>
          <a:p>
            <a:pPr algn="ctr">
              <a:lnSpc>
                <a:spcPts val="2246"/>
              </a:lnSpc>
            </a:pPr>
            <a:r>
              <a:rPr sz="2160" b="1" spc="-5" dirty="0">
                <a:latin typeface="Arial"/>
                <a:cs typeface="Arial"/>
              </a:rPr>
              <a:t>Cloud</a:t>
            </a:r>
            <a:endParaRPr sz="2160">
              <a:latin typeface="Arial"/>
              <a:cs typeface="Arial"/>
            </a:endParaRPr>
          </a:p>
          <a:p>
            <a:pPr marL="110300" marR="105155" algn="ctr"/>
            <a:r>
              <a:rPr sz="2160" b="1" spc="-5" dirty="0">
                <a:latin typeface="Arial"/>
                <a:cs typeface="Arial"/>
              </a:rPr>
              <a:t>big </a:t>
            </a:r>
            <a:r>
              <a:rPr sz="2160" b="1" dirty="0">
                <a:latin typeface="Arial"/>
                <a:cs typeface="Arial"/>
              </a:rPr>
              <a:t> </a:t>
            </a:r>
            <a:r>
              <a:rPr sz="2160" b="1" spc="-5" dirty="0">
                <a:latin typeface="Arial"/>
                <a:cs typeface="Arial"/>
              </a:rPr>
              <a:t>datasets</a:t>
            </a:r>
            <a:endParaRPr sz="2160">
              <a:latin typeface="Arial"/>
              <a:cs typeface="Arial"/>
            </a:endParaRPr>
          </a:p>
        </p:txBody>
      </p:sp>
      <p:graphicFrame>
        <p:nvGraphicFramePr>
          <p:cNvPr id="18" name="object 18"/>
          <p:cNvGraphicFramePr>
            <a:graphicFrameLocks noGrp="1"/>
          </p:cNvGraphicFramePr>
          <p:nvPr/>
        </p:nvGraphicFramePr>
        <p:xfrm>
          <a:off x="2622308" y="2850092"/>
          <a:ext cx="4330826" cy="1292602"/>
        </p:xfrm>
        <a:graphic>
          <a:graphicData uri="http://schemas.openxmlformats.org/drawingml/2006/table">
            <a:tbl>
              <a:tblPr firstRow="1" bandRow="1">
                <a:tableStyleId>{2D5ABB26-0587-4C30-8999-92F81FD0307C}</a:tableStyleId>
              </a:tblPr>
              <a:tblGrid>
                <a:gridCol w="1495044">
                  <a:extLst>
                    <a:ext uri="{9D8B030D-6E8A-4147-A177-3AD203B41FA5}">
                      <a16:colId xmlns:a16="http://schemas.microsoft.com/office/drawing/2014/main" val="20000"/>
                    </a:ext>
                  </a:extLst>
                </a:gridCol>
                <a:gridCol w="156590">
                  <a:extLst>
                    <a:ext uri="{9D8B030D-6E8A-4147-A177-3AD203B41FA5}">
                      <a16:colId xmlns:a16="http://schemas.microsoft.com/office/drawing/2014/main" val="20001"/>
                    </a:ext>
                  </a:extLst>
                </a:gridCol>
                <a:gridCol w="1138428">
                  <a:extLst>
                    <a:ext uri="{9D8B030D-6E8A-4147-A177-3AD203B41FA5}">
                      <a16:colId xmlns:a16="http://schemas.microsoft.com/office/drawing/2014/main" val="20002"/>
                    </a:ext>
                  </a:extLst>
                </a:gridCol>
                <a:gridCol w="114872">
                  <a:extLst>
                    <a:ext uri="{9D8B030D-6E8A-4147-A177-3AD203B41FA5}">
                      <a16:colId xmlns:a16="http://schemas.microsoft.com/office/drawing/2014/main" val="20003"/>
                    </a:ext>
                  </a:extLst>
                </a:gridCol>
                <a:gridCol w="1425892">
                  <a:extLst>
                    <a:ext uri="{9D8B030D-6E8A-4147-A177-3AD203B41FA5}">
                      <a16:colId xmlns:a16="http://schemas.microsoft.com/office/drawing/2014/main" val="20004"/>
                    </a:ext>
                  </a:extLst>
                </a:gridCol>
              </a:tblGrid>
              <a:tr h="767669">
                <a:tc gridSpan="2">
                  <a:txBody>
                    <a:bodyPr/>
                    <a:lstStyle/>
                    <a:p>
                      <a:pPr>
                        <a:lnSpc>
                          <a:spcPct val="100000"/>
                        </a:lnSpc>
                        <a:spcBef>
                          <a:spcPts val="20"/>
                        </a:spcBef>
                      </a:pPr>
                      <a:endParaRPr sz="1700">
                        <a:latin typeface="Times New Roman"/>
                        <a:cs typeface="Times New Roman"/>
                      </a:endParaRPr>
                    </a:p>
                    <a:p>
                      <a:pPr marL="531495">
                        <a:lnSpc>
                          <a:spcPct val="100000"/>
                        </a:lnSpc>
                      </a:pPr>
                      <a:r>
                        <a:rPr sz="1600" b="1" spc="-5" dirty="0">
                          <a:latin typeface="Arial"/>
                          <a:cs typeface="Arial"/>
                        </a:rPr>
                        <a:t>Bucket</a:t>
                      </a:r>
                      <a:endParaRPr sz="1600">
                        <a:latin typeface="Arial"/>
                        <a:cs typeface="Arial"/>
                      </a:endParaRPr>
                    </a:p>
                  </a:txBody>
                  <a:tcPr marL="0" marR="0" marT="2286" marB="0">
                    <a:lnL w="28575">
                      <a:solidFill>
                        <a:srgbClr val="005EB8"/>
                      </a:solidFill>
                      <a:prstDash val="solid"/>
                    </a:lnL>
                    <a:lnR w="53975">
                      <a:solidFill>
                        <a:srgbClr val="005EB8"/>
                      </a:solidFill>
                      <a:prstDash val="solid"/>
                    </a:lnR>
                    <a:lnT w="28575">
                      <a:solidFill>
                        <a:srgbClr val="005EB8"/>
                      </a:solidFill>
                      <a:prstDash val="solid"/>
                    </a:lnT>
                    <a:lnB w="28575">
                      <a:solidFill>
                        <a:srgbClr val="005EB8"/>
                      </a:solidFill>
                      <a:prstDash val="solid"/>
                    </a:lnB>
                    <a:solidFill>
                      <a:srgbClr val="FFFFFF"/>
                    </a:solidFill>
                  </a:tcPr>
                </a:tc>
                <a:tc hMerge="1">
                  <a:txBody>
                    <a:bodyPr/>
                    <a:lstStyle/>
                    <a:p>
                      <a:endParaRPr/>
                    </a:p>
                  </a:txBody>
                  <a:tcPr marL="0" marR="0" marT="0" marB="0"/>
                </a:tc>
                <a:tc>
                  <a:txBody>
                    <a:bodyPr/>
                    <a:lstStyle/>
                    <a:p>
                      <a:pPr>
                        <a:lnSpc>
                          <a:spcPct val="100000"/>
                        </a:lnSpc>
                        <a:spcBef>
                          <a:spcPts val="20"/>
                        </a:spcBef>
                      </a:pPr>
                      <a:endParaRPr sz="1700">
                        <a:latin typeface="Times New Roman"/>
                        <a:cs typeface="Times New Roman"/>
                      </a:endParaRPr>
                    </a:p>
                    <a:p>
                      <a:pPr marL="255904">
                        <a:lnSpc>
                          <a:spcPct val="100000"/>
                        </a:lnSpc>
                      </a:pPr>
                      <a:r>
                        <a:rPr sz="1600" b="1" spc="-5" dirty="0">
                          <a:latin typeface="Arial"/>
                          <a:cs typeface="Arial"/>
                        </a:rPr>
                        <a:t>Bucket</a:t>
                      </a:r>
                      <a:endParaRPr sz="1600">
                        <a:latin typeface="Arial"/>
                        <a:cs typeface="Arial"/>
                      </a:endParaRPr>
                    </a:p>
                  </a:txBody>
                  <a:tcPr marL="0" marR="0" marT="2286" marB="0">
                    <a:lnL w="53975">
                      <a:solidFill>
                        <a:srgbClr val="005EB8"/>
                      </a:solidFill>
                      <a:prstDash val="solid"/>
                    </a:lnL>
                    <a:lnR w="28575">
                      <a:solidFill>
                        <a:srgbClr val="005EB8"/>
                      </a:solidFill>
                      <a:prstDash val="solid"/>
                    </a:lnR>
                    <a:lnT w="28575">
                      <a:solidFill>
                        <a:srgbClr val="005EB8"/>
                      </a:solidFill>
                      <a:prstDash val="solid"/>
                    </a:lnT>
                    <a:lnB w="28575">
                      <a:solidFill>
                        <a:srgbClr val="005EB8"/>
                      </a:solidFill>
                      <a:prstDash val="solid"/>
                    </a:lnB>
                    <a:solidFill>
                      <a:srgbClr val="FFFFFF"/>
                    </a:solidFill>
                  </a:tcPr>
                </a:tc>
                <a:tc gridSpan="2">
                  <a:txBody>
                    <a:bodyPr/>
                    <a:lstStyle/>
                    <a:p>
                      <a:pPr>
                        <a:lnSpc>
                          <a:spcPct val="100000"/>
                        </a:lnSpc>
                        <a:spcBef>
                          <a:spcPts val="20"/>
                        </a:spcBef>
                      </a:pPr>
                      <a:endParaRPr sz="1700">
                        <a:latin typeface="Times New Roman"/>
                        <a:cs typeface="Times New Roman"/>
                      </a:endParaRPr>
                    </a:p>
                    <a:p>
                      <a:pPr marL="470534">
                        <a:lnSpc>
                          <a:spcPct val="100000"/>
                        </a:lnSpc>
                        <a:spcBef>
                          <a:spcPts val="5"/>
                        </a:spcBef>
                      </a:pPr>
                      <a:r>
                        <a:rPr sz="1600" b="1" spc="-5" dirty="0">
                          <a:latin typeface="Arial"/>
                          <a:cs typeface="Arial"/>
                        </a:rPr>
                        <a:t>Bucket</a:t>
                      </a:r>
                      <a:endParaRPr sz="1600">
                        <a:latin typeface="Arial"/>
                        <a:cs typeface="Arial"/>
                      </a:endParaRPr>
                    </a:p>
                  </a:txBody>
                  <a:tcPr marL="0" marR="0" marT="2286" marB="0">
                    <a:lnL w="28575">
                      <a:solidFill>
                        <a:srgbClr val="005EB8"/>
                      </a:solidFill>
                      <a:prstDash val="solid"/>
                    </a:lnL>
                    <a:lnR w="28575">
                      <a:solidFill>
                        <a:srgbClr val="005EB8"/>
                      </a:solidFill>
                      <a:prstDash val="solid"/>
                    </a:lnR>
                    <a:lnT w="28575">
                      <a:solidFill>
                        <a:srgbClr val="005EB8"/>
                      </a:solidFill>
                      <a:prstDash val="solid"/>
                    </a:lnT>
                    <a:lnB w="28575">
                      <a:solidFill>
                        <a:srgbClr val="005EB8"/>
                      </a:solidFill>
                      <a:prstDash val="solid"/>
                    </a:lnB>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524933">
                <a:tc>
                  <a:txBody>
                    <a:bodyPr/>
                    <a:lstStyle/>
                    <a:p>
                      <a:pPr marL="505459">
                        <a:lnSpc>
                          <a:spcPct val="100000"/>
                        </a:lnSpc>
                        <a:spcBef>
                          <a:spcPts val="1810"/>
                        </a:spcBef>
                      </a:pPr>
                      <a:r>
                        <a:rPr sz="1800" b="1" spc="-5" dirty="0">
                          <a:latin typeface="Arial"/>
                          <a:cs typeface="Arial"/>
                        </a:rPr>
                        <a:t>Node</a:t>
                      </a:r>
                      <a:endParaRPr sz="1800">
                        <a:latin typeface="Arial"/>
                        <a:cs typeface="Arial"/>
                      </a:endParaRPr>
                    </a:p>
                  </a:txBody>
                  <a:tcPr marL="0" marR="0" marT="206883" marB="0">
                    <a:lnL w="9525">
                      <a:solidFill>
                        <a:srgbClr val="005BB7"/>
                      </a:solidFill>
                      <a:prstDash val="solid"/>
                    </a:lnL>
                    <a:lnR w="9525">
                      <a:solidFill>
                        <a:srgbClr val="005BB7"/>
                      </a:solidFill>
                      <a:prstDash val="solid"/>
                    </a:lnR>
                    <a:lnT w="28575">
                      <a:solidFill>
                        <a:srgbClr val="005EB8"/>
                      </a:solidFill>
                      <a:prstDash val="solid"/>
                    </a:lnT>
                    <a:lnB w="9525">
                      <a:solidFill>
                        <a:srgbClr val="005BB7"/>
                      </a:solidFill>
                      <a:prstDash val="solid"/>
                    </a:lnB>
                  </a:tcPr>
                </a:tc>
                <a:tc gridSpan="3">
                  <a:txBody>
                    <a:bodyPr/>
                    <a:lstStyle/>
                    <a:p>
                      <a:pPr marL="465455">
                        <a:lnSpc>
                          <a:spcPct val="100000"/>
                        </a:lnSpc>
                        <a:spcBef>
                          <a:spcPts val="1810"/>
                        </a:spcBef>
                      </a:pPr>
                      <a:r>
                        <a:rPr sz="1800" b="1" spc="-5" dirty="0">
                          <a:latin typeface="Arial"/>
                          <a:cs typeface="Arial"/>
                        </a:rPr>
                        <a:t>Node</a:t>
                      </a:r>
                      <a:endParaRPr sz="1800">
                        <a:latin typeface="Arial"/>
                        <a:cs typeface="Arial"/>
                      </a:endParaRPr>
                    </a:p>
                  </a:txBody>
                  <a:tcPr marL="0" marR="0" marT="206883" marB="0">
                    <a:lnL w="9525">
                      <a:solidFill>
                        <a:srgbClr val="005BB7"/>
                      </a:solidFill>
                      <a:prstDash val="solid"/>
                    </a:lnL>
                    <a:lnR w="9525">
                      <a:solidFill>
                        <a:srgbClr val="005BB7"/>
                      </a:solidFill>
                      <a:prstDash val="solid"/>
                    </a:lnR>
                    <a:lnT w="28575">
                      <a:solidFill>
                        <a:srgbClr val="005EB8"/>
                      </a:solidFill>
                      <a:prstDash val="solid"/>
                    </a:lnT>
                    <a:lnB w="9525">
                      <a:solidFill>
                        <a:srgbClr val="005BB7"/>
                      </a:solidFill>
                      <a:prstDash val="solid"/>
                    </a:lnB>
                  </a:tcPr>
                </a:tc>
                <a:tc hMerge="1">
                  <a:txBody>
                    <a:bodyPr/>
                    <a:lstStyle/>
                    <a:p>
                      <a:endParaRPr/>
                    </a:p>
                  </a:txBody>
                  <a:tcPr marL="0" marR="0" marT="0" marB="0"/>
                </a:tc>
                <a:tc hMerge="1">
                  <a:txBody>
                    <a:bodyPr/>
                    <a:lstStyle/>
                    <a:p>
                      <a:endParaRPr/>
                    </a:p>
                  </a:txBody>
                  <a:tcPr marL="0" marR="0" marT="0" marB="0"/>
                </a:tc>
                <a:tc>
                  <a:txBody>
                    <a:bodyPr/>
                    <a:lstStyle/>
                    <a:p>
                      <a:pPr marL="487680">
                        <a:lnSpc>
                          <a:spcPct val="100000"/>
                        </a:lnSpc>
                        <a:spcBef>
                          <a:spcPts val="1810"/>
                        </a:spcBef>
                      </a:pPr>
                      <a:r>
                        <a:rPr sz="1800" b="1" spc="-5" dirty="0">
                          <a:latin typeface="Arial"/>
                          <a:cs typeface="Arial"/>
                        </a:rPr>
                        <a:t>Node</a:t>
                      </a:r>
                      <a:endParaRPr sz="1800">
                        <a:latin typeface="Arial"/>
                        <a:cs typeface="Arial"/>
                      </a:endParaRPr>
                    </a:p>
                  </a:txBody>
                  <a:tcPr marL="0" marR="0" marT="206883" marB="0">
                    <a:lnL w="9525">
                      <a:solidFill>
                        <a:srgbClr val="005BB7"/>
                      </a:solidFill>
                      <a:prstDash val="solid"/>
                    </a:lnL>
                    <a:lnR w="9525">
                      <a:solidFill>
                        <a:srgbClr val="005BB7"/>
                      </a:solidFill>
                      <a:prstDash val="solid"/>
                    </a:lnR>
                    <a:lnT w="28575">
                      <a:solidFill>
                        <a:srgbClr val="005EB8"/>
                      </a:solidFill>
                      <a:prstDash val="solid"/>
                    </a:lnT>
                    <a:solidFill>
                      <a:srgbClr val="BDDEFF"/>
                    </a:solidFill>
                  </a:tcPr>
                </a:tc>
                <a:extLst>
                  <a:ext uri="{0D108BD9-81ED-4DB2-BD59-A6C34878D82A}">
                    <a16:rowId xmlns:a16="http://schemas.microsoft.com/office/drawing/2014/main" val="10001"/>
                  </a:ext>
                </a:extLst>
              </a:tr>
            </a:tbl>
          </a:graphicData>
        </a:graphic>
      </p:graphicFrame>
      <p:sp>
        <p:nvSpPr>
          <p:cNvPr id="19" name="object 19"/>
          <p:cNvSpPr/>
          <p:nvPr/>
        </p:nvSpPr>
        <p:spPr>
          <a:xfrm>
            <a:off x="1892636" y="2240474"/>
            <a:ext cx="3477578" cy="1032129"/>
          </a:xfrm>
          <a:custGeom>
            <a:avLst/>
            <a:gdLst/>
            <a:ahLst/>
            <a:cxnLst/>
            <a:rect l="l" t="t" r="r" b="b"/>
            <a:pathLst>
              <a:path w="3863975" h="1146810">
                <a:moveTo>
                  <a:pt x="791311" y="989545"/>
                </a:moveTo>
                <a:lnTo>
                  <a:pt x="634238" y="832472"/>
                </a:lnTo>
                <a:lnTo>
                  <a:pt x="634238" y="911009"/>
                </a:lnTo>
                <a:lnTo>
                  <a:pt x="0" y="911009"/>
                </a:lnTo>
                <a:lnTo>
                  <a:pt x="0" y="1068082"/>
                </a:lnTo>
                <a:lnTo>
                  <a:pt x="634238" y="1068082"/>
                </a:lnTo>
                <a:lnTo>
                  <a:pt x="634238" y="1146632"/>
                </a:lnTo>
                <a:lnTo>
                  <a:pt x="791311" y="989545"/>
                </a:lnTo>
                <a:close/>
              </a:path>
              <a:path w="3863975" h="1146810">
                <a:moveTo>
                  <a:pt x="3863644" y="331139"/>
                </a:moveTo>
                <a:lnTo>
                  <a:pt x="3779316" y="331139"/>
                </a:lnTo>
                <a:lnTo>
                  <a:pt x="3779316" y="0"/>
                </a:lnTo>
                <a:lnTo>
                  <a:pt x="3610660" y="0"/>
                </a:lnTo>
                <a:lnTo>
                  <a:pt x="3610660" y="331139"/>
                </a:lnTo>
                <a:lnTo>
                  <a:pt x="3526320" y="331139"/>
                </a:lnTo>
                <a:lnTo>
                  <a:pt x="3694988" y="499795"/>
                </a:lnTo>
                <a:lnTo>
                  <a:pt x="3863644" y="331139"/>
                </a:lnTo>
                <a:close/>
              </a:path>
            </a:pathLst>
          </a:custGeom>
          <a:solidFill>
            <a:srgbClr val="FF0000"/>
          </a:solidFill>
        </p:spPr>
        <p:txBody>
          <a:bodyPr wrap="square" lIns="0" tIns="0" rIns="0" bIns="0" rtlCol="0"/>
          <a:lstStyle/>
          <a:p>
            <a:endParaRPr sz="1620"/>
          </a:p>
        </p:txBody>
      </p:sp>
      <p:sp>
        <p:nvSpPr>
          <p:cNvPr id="20" name="object 20"/>
          <p:cNvSpPr txBox="1"/>
          <p:nvPr/>
        </p:nvSpPr>
        <p:spPr>
          <a:xfrm>
            <a:off x="7013610" y="1217736"/>
            <a:ext cx="1289876" cy="565539"/>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On-premise  or</a:t>
            </a:r>
            <a:r>
              <a:rPr b="1" spc="-18" dirty="0">
                <a:latin typeface="Arial"/>
                <a:cs typeface="Arial"/>
              </a:rPr>
              <a:t> </a:t>
            </a:r>
            <a:r>
              <a:rPr b="1" spc="-5" dirty="0">
                <a:latin typeface="Arial"/>
                <a:cs typeface="Arial"/>
              </a:rPr>
              <a:t>cloud</a:t>
            </a:r>
            <a:endParaRPr>
              <a:latin typeface="Arial"/>
              <a:cs typeface="Arial"/>
            </a:endParaRPr>
          </a:p>
        </p:txBody>
      </p:sp>
      <p:sp>
        <p:nvSpPr>
          <p:cNvPr id="21" name="object 21"/>
          <p:cNvSpPr txBox="1"/>
          <p:nvPr/>
        </p:nvSpPr>
        <p:spPr>
          <a:xfrm>
            <a:off x="7114044" y="2875475"/>
            <a:ext cx="1367028" cy="1119537"/>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Blob </a:t>
            </a:r>
            <a:r>
              <a:rPr b="1" dirty="0">
                <a:latin typeface="Arial"/>
                <a:cs typeface="Arial"/>
              </a:rPr>
              <a:t> </a:t>
            </a:r>
            <a:r>
              <a:rPr b="1" spc="-5" dirty="0">
                <a:latin typeface="Arial"/>
                <a:cs typeface="Arial"/>
              </a:rPr>
              <a:t>Storage </a:t>
            </a:r>
            <a:r>
              <a:rPr b="1" dirty="0">
                <a:latin typeface="Arial"/>
                <a:cs typeface="Arial"/>
              </a:rPr>
              <a:t>&amp; </a:t>
            </a:r>
            <a:r>
              <a:rPr b="1" spc="5" dirty="0">
                <a:latin typeface="Arial"/>
                <a:cs typeface="Arial"/>
              </a:rPr>
              <a:t> </a:t>
            </a:r>
            <a:r>
              <a:rPr b="1" spc="-5" dirty="0">
                <a:latin typeface="Arial"/>
                <a:cs typeface="Arial"/>
              </a:rPr>
              <a:t>Data</a:t>
            </a:r>
            <a:r>
              <a:rPr b="1" spc="-45" dirty="0">
                <a:latin typeface="Arial"/>
                <a:cs typeface="Arial"/>
              </a:rPr>
              <a:t> </a:t>
            </a:r>
            <a:r>
              <a:rPr b="1" spc="-5" dirty="0">
                <a:latin typeface="Arial"/>
                <a:cs typeface="Arial"/>
              </a:rPr>
              <a:t>Lake</a:t>
            </a:r>
            <a:r>
              <a:rPr b="1" spc="-45" dirty="0">
                <a:latin typeface="Arial"/>
                <a:cs typeface="Arial"/>
              </a:rPr>
              <a:t> </a:t>
            </a:r>
            <a:r>
              <a:rPr b="1" spc="-5" dirty="0">
                <a:latin typeface="Arial"/>
                <a:cs typeface="Arial"/>
              </a:rPr>
              <a:t>in </a:t>
            </a:r>
            <a:r>
              <a:rPr b="1" spc="-486" dirty="0">
                <a:latin typeface="Arial"/>
                <a:cs typeface="Arial"/>
              </a:rPr>
              <a:t> </a:t>
            </a:r>
            <a:r>
              <a:rPr b="1" dirty="0">
                <a:latin typeface="Arial"/>
                <a:cs typeface="Arial"/>
              </a:rPr>
              <a:t>the</a:t>
            </a:r>
            <a:r>
              <a:rPr b="1" spc="-23" dirty="0">
                <a:latin typeface="Arial"/>
                <a:cs typeface="Arial"/>
              </a:rPr>
              <a:t> </a:t>
            </a:r>
            <a:r>
              <a:rPr b="1" spc="-5" dirty="0">
                <a:latin typeface="Arial"/>
                <a:cs typeface="Arial"/>
              </a:rPr>
              <a:t>Cloud</a:t>
            </a:r>
            <a:endParaRPr>
              <a:latin typeface="Arial"/>
              <a:cs typeface="Arial"/>
            </a:endParaRPr>
          </a:p>
        </p:txBody>
      </p:sp>
      <p:graphicFrame>
        <p:nvGraphicFramePr>
          <p:cNvPr id="22" name="object 22"/>
          <p:cNvGraphicFramePr>
            <a:graphicFrameLocks noGrp="1"/>
          </p:cNvGraphicFramePr>
          <p:nvPr/>
        </p:nvGraphicFramePr>
        <p:xfrm>
          <a:off x="2633914" y="1049513"/>
          <a:ext cx="4338829" cy="1150190"/>
        </p:xfrm>
        <a:graphic>
          <a:graphicData uri="http://schemas.openxmlformats.org/drawingml/2006/table">
            <a:tbl>
              <a:tblPr firstRow="1" bandRow="1">
                <a:tableStyleId>{2D5ABB26-0587-4C30-8999-92F81FD0307C}</a:tableStyleId>
              </a:tblPr>
              <a:tblGrid>
                <a:gridCol w="2004251">
                  <a:extLst>
                    <a:ext uri="{9D8B030D-6E8A-4147-A177-3AD203B41FA5}">
                      <a16:colId xmlns:a16="http://schemas.microsoft.com/office/drawing/2014/main" val="20000"/>
                    </a:ext>
                  </a:extLst>
                </a:gridCol>
                <a:gridCol w="1301306">
                  <a:extLst>
                    <a:ext uri="{9D8B030D-6E8A-4147-A177-3AD203B41FA5}">
                      <a16:colId xmlns:a16="http://schemas.microsoft.com/office/drawing/2014/main" val="20001"/>
                    </a:ext>
                  </a:extLst>
                </a:gridCol>
                <a:gridCol w="1033272">
                  <a:extLst>
                    <a:ext uri="{9D8B030D-6E8A-4147-A177-3AD203B41FA5}">
                      <a16:colId xmlns:a16="http://schemas.microsoft.com/office/drawing/2014/main" val="20002"/>
                    </a:ext>
                  </a:extLst>
                </a:gridCol>
              </a:tblGrid>
              <a:tr h="519823">
                <a:tc>
                  <a:txBody>
                    <a:bodyPr/>
                    <a:lstStyle/>
                    <a:p>
                      <a:pPr marL="719455">
                        <a:lnSpc>
                          <a:spcPct val="100000"/>
                        </a:lnSpc>
                        <a:spcBef>
                          <a:spcPts val="1055"/>
                        </a:spcBef>
                      </a:pPr>
                      <a:r>
                        <a:rPr sz="1600" b="1" spc="-5" dirty="0">
                          <a:latin typeface="Arial"/>
                          <a:cs typeface="Arial"/>
                        </a:rPr>
                        <a:t>Dremio</a:t>
                      </a:r>
                      <a:endParaRPr sz="1600">
                        <a:latin typeface="Arial"/>
                        <a:cs typeface="Arial"/>
                      </a:endParaRPr>
                    </a:p>
                  </a:txBody>
                  <a:tcPr marL="0" marR="0" marT="120587" marB="0">
                    <a:lnL w="28575">
                      <a:solidFill>
                        <a:srgbClr val="EE3340"/>
                      </a:solidFill>
                      <a:prstDash val="solid"/>
                    </a:lnL>
                    <a:lnR w="28575">
                      <a:solidFill>
                        <a:srgbClr val="EE3340"/>
                      </a:solidFill>
                      <a:prstDash val="solid"/>
                    </a:lnR>
                    <a:lnT w="28575">
                      <a:solidFill>
                        <a:srgbClr val="EE3340"/>
                      </a:solidFill>
                      <a:prstDash val="solid"/>
                    </a:lnT>
                    <a:lnB w="28575">
                      <a:solidFill>
                        <a:srgbClr val="005EB8"/>
                      </a:solidFill>
                      <a:prstDash val="solid"/>
                    </a:lnB>
                    <a:solidFill>
                      <a:srgbClr val="FFFFFF"/>
                    </a:solidFill>
                  </a:tcPr>
                </a:tc>
                <a:tc>
                  <a:txBody>
                    <a:bodyPr/>
                    <a:lstStyle/>
                    <a:p>
                      <a:pPr marL="404495">
                        <a:lnSpc>
                          <a:spcPct val="100000"/>
                        </a:lnSpc>
                        <a:spcBef>
                          <a:spcPts val="1055"/>
                        </a:spcBef>
                      </a:pPr>
                      <a:r>
                        <a:rPr sz="1600" b="1" spc="-5" dirty="0">
                          <a:latin typeface="Arial"/>
                          <a:cs typeface="Arial"/>
                        </a:rPr>
                        <a:t>Spark</a:t>
                      </a:r>
                      <a:endParaRPr sz="1600">
                        <a:latin typeface="Arial"/>
                        <a:cs typeface="Arial"/>
                      </a:endParaRPr>
                    </a:p>
                  </a:txBody>
                  <a:tcPr marL="0" marR="0" marT="120587" marB="0">
                    <a:lnL w="28575">
                      <a:solidFill>
                        <a:srgbClr val="EE3340"/>
                      </a:solidFill>
                      <a:prstDash val="solid"/>
                    </a:lnL>
                    <a:lnR w="28575">
                      <a:solidFill>
                        <a:srgbClr val="EE3340"/>
                      </a:solidFill>
                      <a:prstDash val="solid"/>
                    </a:lnR>
                    <a:lnT w="28575">
                      <a:solidFill>
                        <a:srgbClr val="EE3340"/>
                      </a:solidFill>
                      <a:prstDash val="solid"/>
                    </a:lnT>
                    <a:lnB w="28575">
                      <a:solidFill>
                        <a:srgbClr val="EE3340"/>
                      </a:solidFill>
                      <a:prstDash val="solid"/>
                    </a:lnB>
                    <a:solidFill>
                      <a:srgbClr val="FFFFFF"/>
                    </a:solidFill>
                  </a:tcPr>
                </a:tc>
                <a:tc>
                  <a:txBody>
                    <a:bodyPr/>
                    <a:lstStyle/>
                    <a:p>
                      <a:pPr algn="ctr">
                        <a:lnSpc>
                          <a:spcPct val="100000"/>
                        </a:lnSpc>
                        <a:spcBef>
                          <a:spcPts val="1155"/>
                        </a:spcBef>
                      </a:pPr>
                      <a:r>
                        <a:rPr sz="1600" b="1" dirty="0">
                          <a:latin typeface="Arial"/>
                          <a:cs typeface="Arial"/>
                        </a:rPr>
                        <a:t>…</a:t>
                      </a:r>
                      <a:endParaRPr sz="1600">
                        <a:latin typeface="Arial"/>
                        <a:cs typeface="Arial"/>
                      </a:endParaRPr>
                    </a:p>
                  </a:txBody>
                  <a:tcPr marL="0" marR="0" marT="132017" marB="0">
                    <a:lnL w="28575">
                      <a:solidFill>
                        <a:srgbClr val="EE3340"/>
                      </a:solidFill>
                      <a:prstDash val="solid"/>
                    </a:lnL>
                    <a:lnR w="28575">
                      <a:solidFill>
                        <a:srgbClr val="EE3340"/>
                      </a:solidFill>
                      <a:prstDash val="solid"/>
                    </a:lnR>
                    <a:lnT w="28575">
                      <a:solidFill>
                        <a:srgbClr val="EE3340"/>
                      </a:solidFill>
                      <a:prstDash val="solid"/>
                    </a:lnT>
                    <a:lnB w="53975">
                      <a:solidFill>
                        <a:srgbClr val="EE3340"/>
                      </a:solidFill>
                      <a:prstDash val="solid"/>
                    </a:lnB>
                    <a:solidFill>
                      <a:srgbClr val="FFFFFF"/>
                    </a:solidFill>
                  </a:tcPr>
                </a:tc>
                <a:extLst>
                  <a:ext uri="{0D108BD9-81ED-4DB2-BD59-A6C34878D82A}">
                    <a16:rowId xmlns:a16="http://schemas.microsoft.com/office/drawing/2014/main" val="10000"/>
                  </a:ext>
                </a:extLst>
              </a:tr>
              <a:tr h="630367">
                <a:tc gridSpan="3">
                  <a:txBody>
                    <a:bodyPr/>
                    <a:lstStyle/>
                    <a:p>
                      <a:pPr marL="1270" algn="ctr">
                        <a:lnSpc>
                          <a:spcPct val="100000"/>
                        </a:lnSpc>
                        <a:spcBef>
                          <a:spcPts val="1670"/>
                        </a:spcBef>
                      </a:pPr>
                      <a:r>
                        <a:rPr sz="1600" b="1" spc="-5" dirty="0">
                          <a:latin typeface="Arial"/>
                          <a:cs typeface="Arial"/>
                        </a:rPr>
                        <a:t>Driver/Connector</a:t>
                      </a:r>
                      <a:endParaRPr sz="1600">
                        <a:latin typeface="Arial"/>
                        <a:cs typeface="Arial"/>
                      </a:endParaRPr>
                    </a:p>
                  </a:txBody>
                  <a:tcPr marL="0" marR="0" marT="190881" marB="0">
                    <a:lnL w="28575">
                      <a:solidFill>
                        <a:srgbClr val="005EB8"/>
                      </a:solidFill>
                      <a:prstDash val="solid"/>
                    </a:lnL>
                    <a:lnR w="28575">
                      <a:solidFill>
                        <a:srgbClr val="005EB8"/>
                      </a:solidFill>
                      <a:prstDash val="solid"/>
                    </a:lnR>
                    <a:lnT w="28575" cap="flat" cmpd="sng" algn="ctr">
                      <a:solidFill>
                        <a:srgbClr val="005EB8"/>
                      </a:solidFill>
                      <a:prstDash val="solid"/>
                      <a:round/>
                      <a:headEnd type="none" w="med" len="med"/>
                      <a:tailEnd type="none" w="med" len="med"/>
                    </a:lnT>
                    <a:lnB w="28575">
                      <a:solidFill>
                        <a:srgbClr val="005EB8"/>
                      </a:solidFill>
                      <a:prstDash val="solid"/>
                    </a:lnB>
                    <a:solidFill>
                      <a:srgbClr val="FFFFFF"/>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8946C3-7718-BAAC-5247-B1408EE90CC5}"/>
              </a:ext>
            </a:extLst>
          </p:cNvPr>
          <p:cNvPicPr>
            <a:picLocks noChangeAspect="1"/>
          </p:cNvPicPr>
          <p:nvPr/>
        </p:nvPicPr>
        <p:blipFill>
          <a:blip r:embed="rId3"/>
          <a:stretch>
            <a:fillRect/>
          </a:stretch>
        </p:blipFill>
        <p:spPr>
          <a:xfrm>
            <a:off x="865438" y="0"/>
            <a:ext cx="7413124" cy="51435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066800" y="3461676"/>
            <a:ext cx="5758943" cy="634613"/>
          </a:xfrm>
          <a:prstGeom prst="rect">
            <a:avLst/>
          </a:prstGeom>
        </p:spPr>
      </p:pic>
      <p:sp>
        <p:nvSpPr>
          <p:cNvPr id="3" name="object 3"/>
          <p:cNvSpPr txBox="1">
            <a:spLocks noGrp="1"/>
          </p:cNvSpPr>
          <p:nvPr>
            <p:ph type="title"/>
          </p:nvPr>
        </p:nvSpPr>
        <p:spPr>
          <a:xfrm>
            <a:off x="867250" y="151459"/>
            <a:ext cx="1799749" cy="503984"/>
          </a:xfrm>
          <a:prstGeom prst="rect">
            <a:avLst/>
          </a:prstGeom>
        </p:spPr>
        <p:txBody>
          <a:bodyPr vert="horz" wrap="square" lIns="0" tIns="11430" rIns="0" bIns="0" rtlCol="0">
            <a:spAutoFit/>
          </a:bodyPr>
          <a:lstStyle/>
          <a:p>
            <a:pPr marL="11430">
              <a:spcBef>
                <a:spcPts val="90"/>
              </a:spcBef>
            </a:pPr>
            <a:r>
              <a:rPr sz="3200" spc="-5" dirty="0">
                <a:latin typeface="Trebuchet MS" panose="020B0603020202020204" pitchFamily="34" charset="0"/>
              </a:rPr>
              <a:t>HBase</a:t>
            </a:r>
          </a:p>
        </p:txBody>
      </p:sp>
      <p:sp>
        <p:nvSpPr>
          <p:cNvPr id="4" name="object 4"/>
          <p:cNvSpPr txBox="1"/>
          <p:nvPr/>
        </p:nvSpPr>
        <p:spPr>
          <a:xfrm>
            <a:off x="833994" y="1047211"/>
            <a:ext cx="5730431" cy="1819729"/>
          </a:xfrm>
          <a:prstGeom prst="rect">
            <a:avLst/>
          </a:prstGeom>
        </p:spPr>
        <p:txBody>
          <a:bodyPr vert="horz" wrap="square" lIns="0" tIns="75438" rIns="0" bIns="0" rtlCol="0">
            <a:spAutoFit/>
          </a:bodyPr>
          <a:lstStyle/>
          <a:p>
            <a:pPr marL="353187" indent="-342329">
              <a:spcBef>
                <a:spcPts val="594"/>
              </a:spcBef>
              <a:buChar char="●"/>
              <a:tabLst>
                <a:tab pos="353187" algn="l"/>
                <a:tab pos="353759" algn="l"/>
              </a:tabLst>
            </a:pPr>
            <a:r>
              <a:rPr sz="2520" b="1" spc="-5" dirty="0">
                <a:latin typeface="Arial"/>
                <a:cs typeface="Arial"/>
              </a:rPr>
              <a:t>NoSQL</a:t>
            </a:r>
            <a:r>
              <a:rPr sz="2520" b="1" spc="-68" dirty="0">
                <a:latin typeface="Arial"/>
                <a:cs typeface="Arial"/>
              </a:rPr>
              <a:t> </a:t>
            </a:r>
            <a:r>
              <a:rPr sz="2520" b="1" spc="-5" dirty="0">
                <a:latin typeface="Arial"/>
                <a:cs typeface="Arial"/>
              </a:rPr>
              <a:t>database</a:t>
            </a:r>
            <a:r>
              <a:rPr sz="2520" b="1" spc="-27" dirty="0">
                <a:latin typeface="Arial"/>
                <a:cs typeface="Arial"/>
              </a:rPr>
              <a:t> </a:t>
            </a:r>
            <a:r>
              <a:rPr sz="2520" b="1" spc="-5" dirty="0">
                <a:latin typeface="Arial"/>
                <a:cs typeface="Arial"/>
              </a:rPr>
              <a:t>atop</a:t>
            </a:r>
            <a:r>
              <a:rPr sz="2520" b="1" spc="-27" dirty="0">
                <a:latin typeface="Arial"/>
                <a:cs typeface="Arial"/>
              </a:rPr>
              <a:t> </a:t>
            </a:r>
            <a:r>
              <a:rPr sz="2520" b="1" spc="-5" dirty="0">
                <a:latin typeface="Arial"/>
                <a:cs typeface="Arial"/>
              </a:rPr>
              <a:t>Hadoop</a:t>
            </a:r>
            <a:endParaRPr sz="2520">
              <a:latin typeface="Arial"/>
              <a:cs typeface="Arial"/>
            </a:endParaRPr>
          </a:p>
          <a:p>
            <a:pPr marL="566928" lvl="1" indent="-342329">
              <a:spcBef>
                <a:spcPts val="504"/>
              </a:spcBef>
              <a:buFont typeface="Arial MT"/>
              <a:buChar char="○"/>
              <a:tabLst>
                <a:tab pos="566928" algn="l"/>
                <a:tab pos="567500" algn="l"/>
              </a:tabLst>
            </a:pPr>
            <a:r>
              <a:rPr sz="2520" spc="-5" dirty="0">
                <a:latin typeface="Georgia"/>
                <a:cs typeface="Georgia"/>
              </a:rPr>
              <a:t>use</a:t>
            </a:r>
            <a:r>
              <a:rPr sz="2520" spc="-18" dirty="0">
                <a:latin typeface="Georgia"/>
                <a:cs typeface="Georgia"/>
              </a:rPr>
              <a:t> </a:t>
            </a:r>
            <a:r>
              <a:rPr sz="2520" spc="-9" dirty="0">
                <a:latin typeface="Georgia"/>
                <a:cs typeface="Georgia"/>
              </a:rPr>
              <a:t>HDFS</a:t>
            </a:r>
            <a:r>
              <a:rPr sz="2520" spc="-23" dirty="0">
                <a:latin typeface="Georgia"/>
                <a:cs typeface="Georgia"/>
              </a:rPr>
              <a:t> </a:t>
            </a:r>
            <a:r>
              <a:rPr sz="2520" spc="-5" dirty="0">
                <a:latin typeface="Georgia"/>
                <a:cs typeface="Georgia"/>
              </a:rPr>
              <a:t>for</a:t>
            </a:r>
            <a:r>
              <a:rPr sz="2520" spc="-18" dirty="0">
                <a:latin typeface="Georgia"/>
                <a:cs typeface="Georgia"/>
              </a:rPr>
              <a:t> </a:t>
            </a:r>
            <a:r>
              <a:rPr sz="2520" spc="-5" dirty="0">
                <a:latin typeface="Georgia"/>
                <a:cs typeface="Georgia"/>
              </a:rPr>
              <a:t>storing</a:t>
            </a:r>
            <a:r>
              <a:rPr sz="2520" spc="-18" dirty="0">
                <a:latin typeface="Georgia"/>
                <a:cs typeface="Georgia"/>
              </a:rPr>
              <a:t> </a:t>
            </a:r>
            <a:r>
              <a:rPr sz="2520" spc="-5" dirty="0">
                <a:latin typeface="Georgia"/>
                <a:cs typeface="Georgia"/>
              </a:rPr>
              <a:t>data</a:t>
            </a:r>
            <a:endParaRPr sz="2520">
              <a:latin typeface="Georgia"/>
              <a:cs typeface="Georgia"/>
            </a:endParaRPr>
          </a:p>
          <a:p>
            <a:pPr marL="566928" lvl="1" indent="-342329">
              <a:spcBef>
                <a:spcPts val="504"/>
              </a:spcBef>
              <a:buFont typeface="Arial MT"/>
              <a:buChar char="○"/>
              <a:tabLst>
                <a:tab pos="566928" algn="l"/>
                <a:tab pos="567500" algn="l"/>
              </a:tabLst>
            </a:pPr>
            <a:r>
              <a:rPr sz="2520" spc="-5" dirty="0">
                <a:latin typeface="Georgia"/>
                <a:cs typeface="Georgia"/>
              </a:rPr>
              <a:t>use</a:t>
            </a:r>
            <a:r>
              <a:rPr sz="2520" spc="-14" dirty="0">
                <a:latin typeface="Georgia"/>
                <a:cs typeface="Georgia"/>
              </a:rPr>
              <a:t> </a:t>
            </a:r>
            <a:r>
              <a:rPr sz="2520" spc="-5" dirty="0">
                <a:latin typeface="Georgia"/>
                <a:cs typeface="Georgia"/>
              </a:rPr>
              <a:t>YARN</a:t>
            </a:r>
            <a:r>
              <a:rPr sz="2520" spc="-14" dirty="0">
                <a:latin typeface="Georgia"/>
                <a:cs typeface="Georgia"/>
              </a:rPr>
              <a:t> </a:t>
            </a:r>
            <a:r>
              <a:rPr sz="2520" spc="-5" dirty="0">
                <a:latin typeface="Georgia"/>
                <a:cs typeface="Georgia"/>
              </a:rPr>
              <a:t>for</a:t>
            </a:r>
            <a:r>
              <a:rPr sz="2520" spc="-14" dirty="0">
                <a:latin typeface="Georgia"/>
                <a:cs typeface="Georgia"/>
              </a:rPr>
              <a:t> </a:t>
            </a:r>
            <a:r>
              <a:rPr sz="2520" spc="-5" dirty="0">
                <a:latin typeface="Georgia"/>
                <a:cs typeface="Georgia"/>
              </a:rPr>
              <a:t>running</a:t>
            </a:r>
            <a:r>
              <a:rPr sz="2520" spc="-14" dirty="0">
                <a:latin typeface="Georgia"/>
                <a:cs typeface="Georgia"/>
              </a:rPr>
              <a:t> </a:t>
            </a:r>
            <a:r>
              <a:rPr sz="2520" spc="-9" dirty="0">
                <a:latin typeface="Georgia"/>
                <a:cs typeface="Georgia"/>
              </a:rPr>
              <a:t>jobs</a:t>
            </a:r>
            <a:r>
              <a:rPr sz="2520" spc="-14" dirty="0">
                <a:latin typeface="Georgia"/>
                <a:cs typeface="Georgia"/>
              </a:rPr>
              <a:t> </a:t>
            </a:r>
            <a:r>
              <a:rPr sz="2520" spc="-5" dirty="0">
                <a:latin typeface="Georgia"/>
                <a:cs typeface="Georgia"/>
              </a:rPr>
              <a:t>on</a:t>
            </a:r>
            <a:r>
              <a:rPr sz="2520" spc="-14" dirty="0">
                <a:latin typeface="Georgia"/>
                <a:cs typeface="Georgia"/>
              </a:rPr>
              <a:t> </a:t>
            </a:r>
            <a:r>
              <a:rPr sz="2520" spc="-5" dirty="0">
                <a:latin typeface="Georgia"/>
                <a:cs typeface="Georgia"/>
              </a:rPr>
              <a:t>data</a:t>
            </a:r>
            <a:endParaRPr sz="2520">
              <a:latin typeface="Georgia"/>
              <a:cs typeface="Georgia"/>
            </a:endParaRPr>
          </a:p>
          <a:p>
            <a:pPr marL="353187" indent="-342329">
              <a:spcBef>
                <a:spcPts val="504"/>
              </a:spcBef>
              <a:buChar char="●"/>
              <a:tabLst>
                <a:tab pos="353187" algn="l"/>
                <a:tab pos="353759" algn="l"/>
              </a:tabLst>
            </a:pPr>
            <a:r>
              <a:rPr sz="2520" b="1" spc="-5" dirty="0">
                <a:latin typeface="Arial"/>
                <a:cs typeface="Arial"/>
              </a:rPr>
              <a:t>Follow</a:t>
            </a:r>
            <a:r>
              <a:rPr sz="2520" b="1" spc="-36" dirty="0">
                <a:latin typeface="Arial"/>
                <a:cs typeface="Arial"/>
              </a:rPr>
              <a:t> </a:t>
            </a:r>
            <a:r>
              <a:rPr sz="2520" b="1" dirty="0">
                <a:latin typeface="Arial"/>
                <a:cs typeface="Arial"/>
              </a:rPr>
              <a:t>a</a:t>
            </a:r>
            <a:r>
              <a:rPr sz="2520" b="1" spc="-27" dirty="0">
                <a:latin typeface="Arial"/>
                <a:cs typeface="Arial"/>
              </a:rPr>
              <a:t> </a:t>
            </a:r>
            <a:r>
              <a:rPr sz="2520" b="1" spc="-5" dirty="0">
                <a:latin typeface="Arial"/>
                <a:cs typeface="Arial"/>
              </a:rPr>
              <a:t>master-based</a:t>
            </a:r>
            <a:r>
              <a:rPr sz="2520" b="1" spc="-32" dirty="0">
                <a:latin typeface="Arial"/>
                <a:cs typeface="Arial"/>
              </a:rPr>
              <a:t> </a:t>
            </a:r>
            <a:r>
              <a:rPr sz="2520" b="1" spc="-5" dirty="0">
                <a:latin typeface="Arial"/>
                <a:cs typeface="Arial"/>
              </a:rPr>
              <a:t>architecture</a:t>
            </a:r>
            <a:endParaRPr sz="2520">
              <a:latin typeface="Arial"/>
              <a:cs typeface="Arial"/>
            </a:endParaRPr>
          </a:p>
        </p:txBody>
      </p:sp>
      <p:sp>
        <p:nvSpPr>
          <p:cNvPr id="5" name="object 5"/>
          <p:cNvSpPr txBox="1"/>
          <p:nvPr/>
        </p:nvSpPr>
        <p:spPr>
          <a:xfrm>
            <a:off x="1066800" y="3409950"/>
            <a:ext cx="5934352" cy="543739"/>
          </a:xfrm>
          <a:prstGeom prst="rect">
            <a:avLst/>
          </a:prstGeom>
          <a:solidFill>
            <a:srgbClr val="FFFFFF"/>
          </a:solidFill>
          <a:ln w="9524">
            <a:solidFill>
              <a:srgbClr val="888177"/>
            </a:solidFill>
          </a:ln>
        </p:spPr>
        <p:txBody>
          <a:bodyPr vert="horz" wrap="square" lIns="0" tIns="0" rIns="0" bIns="0" rtlCol="0">
            <a:spAutoFit/>
          </a:bodyPr>
          <a:lstStyle/>
          <a:p>
            <a:pPr>
              <a:lnSpc>
                <a:spcPts val="1044"/>
              </a:lnSpc>
            </a:pPr>
            <a:r>
              <a:rPr sz="900" b="1" spc="-5" dirty="0">
                <a:latin typeface="Arial"/>
                <a:cs typeface="Arial"/>
              </a:rPr>
              <a:t>Reading</a:t>
            </a:r>
            <a:r>
              <a:rPr sz="900" b="1" spc="-27" dirty="0">
                <a:latin typeface="Arial"/>
                <a:cs typeface="Arial"/>
              </a:rPr>
              <a:t> </a:t>
            </a:r>
            <a:r>
              <a:rPr sz="900" b="1" dirty="0">
                <a:latin typeface="Arial"/>
                <a:cs typeface="Arial"/>
              </a:rPr>
              <a:t>–</a:t>
            </a:r>
            <a:r>
              <a:rPr sz="900" b="1" spc="-23" dirty="0">
                <a:latin typeface="Arial"/>
                <a:cs typeface="Arial"/>
              </a:rPr>
              <a:t> </a:t>
            </a:r>
            <a:r>
              <a:rPr sz="900" b="1" spc="-5" dirty="0">
                <a:latin typeface="Arial"/>
                <a:cs typeface="Arial"/>
              </a:rPr>
              <a:t>Why</a:t>
            </a:r>
            <a:r>
              <a:rPr sz="900" b="1" spc="-23" dirty="0">
                <a:latin typeface="Arial"/>
                <a:cs typeface="Arial"/>
              </a:rPr>
              <a:t> </a:t>
            </a:r>
            <a:r>
              <a:rPr sz="900" b="1" spc="-5" dirty="0">
                <a:latin typeface="Arial"/>
                <a:cs typeface="Arial"/>
              </a:rPr>
              <a:t>HBase?</a:t>
            </a:r>
            <a:endParaRPr sz="900" dirty="0">
              <a:latin typeface="Arial"/>
              <a:cs typeface="Arial"/>
            </a:endParaRPr>
          </a:p>
          <a:p>
            <a:pPr marR="40577"/>
            <a:r>
              <a:rPr sz="900" b="1" spc="-9" dirty="0">
                <a:latin typeface="Arial"/>
                <a:cs typeface="Arial"/>
              </a:rPr>
              <a:t>https://engineering.fb.com/2010/11/15/core-data/the-underlying-technology-of-messages/ </a:t>
            </a:r>
            <a:r>
              <a:rPr sz="900" b="1" spc="-5" dirty="0">
                <a:latin typeface="Arial"/>
                <a:cs typeface="Arial"/>
              </a:rPr>
              <a:t> https://engineering.fb.com/2014/06/05/core-data/hydrabase-the-evolution-of-hbase-facebook/ </a:t>
            </a:r>
            <a:r>
              <a:rPr sz="900" b="1" dirty="0">
                <a:latin typeface="Arial"/>
                <a:cs typeface="Arial"/>
              </a:rPr>
              <a:t> </a:t>
            </a:r>
            <a:r>
              <a:rPr sz="900" b="1" spc="-5" dirty="0">
                <a:latin typeface="Arial"/>
                <a:cs typeface="Arial"/>
              </a:rPr>
              <a:t>https://engineering.fb.com/2018/06/26/core-data/migrating-messenger-storage-to-optimize-performance/</a:t>
            </a:r>
            <a:endParaRPr sz="900" dirty="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6826" y="151460"/>
            <a:ext cx="7211187" cy="1432252"/>
          </a:xfrm>
          <a:prstGeom prst="rect">
            <a:avLst/>
          </a:prstGeom>
        </p:spPr>
        <p:txBody>
          <a:bodyPr vert="horz" wrap="square" lIns="0" tIns="87440" rIns="0" bIns="0" rtlCol="0">
            <a:spAutoFit/>
          </a:bodyPr>
          <a:lstStyle/>
          <a:p>
            <a:pPr marL="121730" marR="4572">
              <a:lnSpc>
                <a:spcPts val="3303"/>
              </a:lnSpc>
              <a:spcBef>
                <a:spcPts val="689"/>
              </a:spcBef>
            </a:pPr>
            <a:r>
              <a:rPr sz="2400" spc="-5" dirty="0">
                <a:latin typeface="Trebuchet MS" panose="020B0603020202020204" pitchFamily="34" charset="0"/>
              </a:rPr>
              <a:t>Recall: Big </a:t>
            </a:r>
            <a:r>
              <a:rPr sz="2400" spc="-9" dirty="0">
                <a:latin typeface="Trebuchet MS" panose="020B0603020202020204" pitchFamily="34" charset="0"/>
              </a:rPr>
              <a:t>data: </a:t>
            </a:r>
            <a:r>
              <a:rPr sz="2400" spc="-5" dirty="0">
                <a:latin typeface="Trebuchet MS" panose="020B0603020202020204" pitchFamily="34" charset="0"/>
              </a:rPr>
              <a:t>column-family </a:t>
            </a:r>
            <a:r>
              <a:rPr sz="2400" spc="-9" dirty="0">
                <a:latin typeface="Trebuchet MS" panose="020B0603020202020204" pitchFamily="34" charset="0"/>
              </a:rPr>
              <a:t>data </a:t>
            </a:r>
            <a:r>
              <a:rPr sz="2400" spc="-891" dirty="0">
                <a:latin typeface="Trebuchet MS" panose="020B0603020202020204" pitchFamily="34" charset="0"/>
              </a:rPr>
              <a:t> </a:t>
            </a:r>
            <a:r>
              <a:rPr sz="2400" spc="-5" dirty="0">
                <a:latin typeface="Trebuchet MS" panose="020B0603020202020204" pitchFamily="34" charset="0"/>
              </a:rPr>
              <a:t>model</a:t>
            </a:r>
          </a:p>
          <a:p>
            <a:pPr marL="11430" marR="364046">
              <a:spcBef>
                <a:spcPts val="666"/>
              </a:spcBef>
            </a:pPr>
            <a:r>
              <a:rPr sz="1800" dirty="0">
                <a:solidFill>
                  <a:srgbClr val="000000"/>
                </a:solidFill>
              </a:rPr>
              <a:t>Many </a:t>
            </a:r>
            <a:r>
              <a:rPr sz="1800" spc="-5" dirty="0">
                <a:solidFill>
                  <a:srgbClr val="000000"/>
                </a:solidFill>
              </a:rPr>
              <a:t>situations we aggregate and scan </a:t>
            </a:r>
            <a:r>
              <a:rPr sz="1800" dirty="0">
                <a:solidFill>
                  <a:srgbClr val="000000"/>
                </a:solidFill>
              </a:rPr>
              <a:t>few </a:t>
            </a:r>
            <a:r>
              <a:rPr sz="1800" spc="-5" dirty="0">
                <a:solidFill>
                  <a:srgbClr val="000000"/>
                </a:solidFill>
              </a:rPr>
              <a:t>columns of million </a:t>
            </a:r>
            <a:r>
              <a:rPr sz="1800" spc="-491" dirty="0">
                <a:solidFill>
                  <a:srgbClr val="000000"/>
                </a:solidFill>
              </a:rPr>
              <a:t> </a:t>
            </a:r>
            <a:r>
              <a:rPr sz="1800" spc="-5" dirty="0">
                <a:solidFill>
                  <a:srgbClr val="000000"/>
                </a:solidFill>
              </a:rPr>
              <a:t>rows of data </a:t>
            </a:r>
            <a:r>
              <a:rPr sz="1800" dirty="0">
                <a:solidFill>
                  <a:srgbClr val="000000"/>
                </a:solidFill>
                <a:latin typeface="MS PGothic"/>
                <a:cs typeface="MS PGothic"/>
              </a:rPr>
              <a:t>⇒ </a:t>
            </a:r>
            <a:r>
              <a:rPr sz="1800" spc="-5" dirty="0">
                <a:solidFill>
                  <a:srgbClr val="000000"/>
                </a:solidFill>
              </a:rPr>
              <a:t>store big data in columns enable </a:t>
            </a:r>
            <a:r>
              <a:rPr sz="1800" dirty="0">
                <a:solidFill>
                  <a:srgbClr val="000000"/>
                </a:solidFill>
              </a:rPr>
              <a:t>fast </a:t>
            </a:r>
            <a:r>
              <a:rPr sz="1800" spc="5" dirty="0">
                <a:solidFill>
                  <a:srgbClr val="000000"/>
                </a:solidFill>
              </a:rPr>
              <a:t> </a:t>
            </a:r>
            <a:r>
              <a:rPr sz="1800" spc="-5" dirty="0">
                <a:solidFill>
                  <a:srgbClr val="000000"/>
                </a:solidFill>
              </a:rPr>
              <a:t>scan/retrieval/aggregation</a:t>
            </a:r>
            <a:endParaRPr sz="1800" dirty="0">
              <a:latin typeface="MS PGothic"/>
              <a:cs typeface="MS PGothic"/>
            </a:endParaRPr>
          </a:p>
        </p:txBody>
      </p:sp>
      <p:sp>
        <p:nvSpPr>
          <p:cNvPr id="3" name="object 3"/>
          <p:cNvSpPr txBox="1"/>
          <p:nvPr/>
        </p:nvSpPr>
        <p:spPr>
          <a:xfrm>
            <a:off x="756826" y="2592538"/>
            <a:ext cx="4330256" cy="288541"/>
          </a:xfrm>
          <a:prstGeom prst="rect">
            <a:avLst/>
          </a:prstGeom>
        </p:spPr>
        <p:txBody>
          <a:bodyPr vert="horz" wrap="square" lIns="0" tIns="11430" rIns="0" bIns="0" rtlCol="0">
            <a:spAutoFit/>
          </a:bodyPr>
          <a:lstStyle/>
          <a:p>
            <a:pPr marL="11430">
              <a:spcBef>
                <a:spcPts val="90"/>
              </a:spcBef>
            </a:pPr>
            <a:r>
              <a:rPr b="1" spc="-5" dirty="0">
                <a:solidFill>
                  <a:srgbClr val="FF0000"/>
                </a:solidFill>
                <a:latin typeface="Arial"/>
                <a:cs typeface="Arial"/>
              </a:rPr>
              <a:t>Column</a:t>
            </a:r>
            <a:r>
              <a:rPr b="1" spc="-23" dirty="0">
                <a:solidFill>
                  <a:srgbClr val="FF0000"/>
                </a:solidFill>
                <a:latin typeface="Arial"/>
                <a:cs typeface="Arial"/>
              </a:rPr>
              <a:t> </a:t>
            </a:r>
            <a:r>
              <a:rPr b="1" spc="-5" dirty="0">
                <a:solidFill>
                  <a:srgbClr val="FF0000"/>
                </a:solidFill>
                <a:latin typeface="Arial"/>
                <a:cs typeface="Arial"/>
              </a:rPr>
              <a:t>Family</a:t>
            </a:r>
            <a:r>
              <a:rPr b="1" spc="-18" dirty="0">
                <a:solidFill>
                  <a:srgbClr val="FF0000"/>
                </a:solidFill>
                <a:latin typeface="Arial"/>
                <a:cs typeface="Arial"/>
              </a:rPr>
              <a:t> </a:t>
            </a:r>
            <a:r>
              <a:rPr b="1" dirty="0">
                <a:solidFill>
                  <a:srgbClr val="FF0000"/>
                </a:solidFill>
                <a:latin typeface="Arial"/>
                <a:cs typeface="Arial"/>
              </a:rPr>
              <a:t>=</a:t>
            </a:r>
            <a:r>
              <a:rPr b="1" spc="-23" dirty="0">
                <a:solidFill>
                  <a:srgbClr val="FF0000"/>
                </a:solidFill>
                <a:latin typeface="Arial"/>
                <a:cs typeface="Arial"/>
              </a:rPr>
              <a:t> </a:t>
            </a:r>
            <a:r>
              <a:rPr b="1" dirty="0">
                <a:solidFill>
                  <a:srgbClr val="FF0000"/>
                </a:solidFill>
                <a:latin typeface="Arial"/>
                <a:cs typeface="Arial"/>
              </a:rPr>
              <a:t>(Column,</a:t>
            </a:r>
            <a:r>
              <a:rPr b="1" spc="-18" dirty="0">
                <a:solidFill>
                  <a:srgbClr val="FF0000"/>
                </a:solidFill>
                <a:latin typeface="Arial"/>
                <a:cs typeface="Arial"/>
              </a:rPr>
              <a:t> </a:t>
            </a:r>
            <a:r>
              <a:rPr b="1" spc="-5" dirty="0">
                <a:solidFill>
                  <a:srgbClr val="FF0000"/>
                </a:solidFill>
                <a:latin typeface="Arial"/>
                <a:cs typeface="Arial"/>
              </a:rPr>
              <a:t>Column,</a:t>
            </a:r>
            <a:r>
              <a:rPr b="1" spc="-18" dirty="0">
                <a:solidFill>
                  <a:srgbClr val="FF0000"/>
                </a:solidFill>
                <a:latin typeface="Arial"/>
                <a:cs typeface="Arial"/>
              </a:rPr>
              <a:t> </a:t>
            </a:r>
            <a:r>
              <a:rPr b="1" dirty="0">
                <a:solidFill>
                  <a:srgbClr val="FF0000"/>
                </a:solidFill>
                <a:latin typeface="Arial"/>
                <a:cs typeface="Arial"/>
              </a:rPr>
              <a:t>…):</a:t>
            </a:r>
            <a:endParaRPr>
              <a:latin typeface="Arial"/>
              <a:cs typeface="Arial"/>
            </a:endParaRPr>
          </a:p>
        </p:txBody>
      </p:sp>
      <p:sp>
        <p:nvSpPr>
          <p:cNvPr id="4" name="object 4"/>
          <p:cNvSpPr txBox="1"/>
          <p:nvPr/>
        </p:nvSpPr>
        <p:spPr>
          <a:xfrm>
            <a:off x="5320680" y="2592537"/>
            <a:ext cx="2699766" cy="565539"/>
          </a:xfrm>
          <a:prstGeom prst="rect">
            <a:avLst/>
          </a:prstGeom>
        </p:spPr>
        <p:txBody>
          <a:bodyPr vert="horz" wrap="square" lIns="0" tIns="11430" rIns="0" bIns="0" rtlCol="0">
            <a:spAutoFit/>
          </a:bodyPr>
          <a:lstStyle/>
          <a:p>
            <a:pPr marL="37148" marR="4572" indent="-26288">
              <a:spcBef>
                <a:spcPts val="90"/>
              </a:spcBef>
            </a:pPr>
            <a:r>
              <a:rPr b="1" dirty="0">
                <a:latin typeface="Arial"/>
                <a:cs typeface="Arial"/>
              </a:rPr>
              <a:t>for</a:t>
            </a:r>
            <a:r>
              <a:rPr b="1" spc="-23" dirty="0">
                <a:latin typeface="Arial"/>
                <a:cs typeface="Arial"/>
              </a:rPr>
              <a:t> </a:t>
            </a:r>
            <a:r>
              <a:rPr b="1" spc="-5" dirty="0">
                <a:latin typeface="Arial"/>
                <a:cs typeface="Arial"/>
              </a:rPr>
              <a:t>similar</a:t>
            </a:r>
            <a:r>
              <a:rPr b="1" spc="-18" dirty="0">
                <a:latin typeface="Arial"/>
                <a:cs typeface="Arial"/>
              </a:rPr>
              <a:t> </a:t>
            </a:r>
            <a:r>
              <a:rPr b="1" dirty="0">
                <a:latin typeface="Arial"/>
                <a:cs typeface="Arial"/>
              </a:rPr>
              <a:t>type</a:t>
            </a:r>
            <a:r>
              <a:rPr b="1" spc="-18" dirty="0">
                <a:latin typeface="Arial"/>
                <a:cs typeface="Arial"/>
              </a:rPr>
              <a:t> </a:t>
            </a:r>
            <a:r>
              <a:rPr b="1" spc="-5" dirty="0">
                <a:latin typeface="Arial"/>
                <a:cs typeface="Arial"/>
              </a:rPr>
              <a:t>of</a:t>
            </a:r>
            <a:r>
              <a:rPr b="1" spc="-23" dirty="0">
                <a:latin typeface="Arial"/>
                <a:cs typeface="Arial"/>
              </a:rPr>
              <a:t> </a:t>
            </a:r>
            <a:r>
              <a:rPr b="1" spc="-5" dirty="0">
                <a:latin typeface="Arial"/>
                <a:cs typeface="Arial"/>
              </a:rPr>
              <a:t>data</a:t>
            </a:r>
            <a:r>
              <a:rPr b="1" spc="-18" dirty="0">
                <a:latin typeface="Arial"/>
                <a:cs typeface="Arial"/>
              </a:rPr>
              <a:t> </a:t>
            </a:r>
            <a:r>
              <a:rPr b="1" dirty="0">
                <a:latin typeface="Arial"/>
                <a:cs typeface="Arial"/>
              </a:rPr>
              <a:t>&amp; </a:t>
            </a:r>
            <a:r>
              <a:rPr b="1" spc="-486" dirty="0">
                <a:latin typeface="Arial"/>
                <a:cs typeface="Arial"/>
              </a:rPr>
              <a:t> </a:t>
            </a:r>
            <a:r>
              <a:rPr b="1" spc="-5" dirty="0">
                <a:latin typeface="Arial"/>
                <a:cs typeface="Arial"/>
              </a:rPr>
              <a:t>access</a:t>
            </a:r>
            <a:r>
              <a:rPr b="1" spc="-14" dirty="0">
                <a:latin typeface="Arial"/>
                <a:cs typeface="Arial"/>
              </a:rPr>
              <a:t> </a:t>
            </a:r>
            <a:r>
              <a:rPr b="1" spc="-5" dirty="0">
                <a:latin typeface="Arial"/>
                <a:cs typeface="Arial"/>
              </a:rPr>
              <a:t>patterns</a:t>
            </a:r>
            <a:endParaRPr>
              <a:latin typeface="Arial"/>
              <a:cs typeface="Arial"/>
            </a:endParaRPr>
          </a:p>
        </p:txBody>
      </p:sp>
      <p:sp>
        <p:nvSpPr>
          <p:cNvPr id="5" name="object 5"/>
          <p:cNvSpPr txBox="1"/>
          <p:nvPr/>
        </p:nvSpPr>
        <p:spPr>
          <a:xfrm>
            <a:off x="756826" y="3186898"/>
            <a:ext cx="7395781" cy="946413"/>
          </a:xfrm>
          <a:prstGeom prst="rect">
            <a:avLst/>
          </a:prstGeom>
        </p:spPr>
        <p:txBody>
          <a:bodyPr vert="horz" wrap="square" lIns="0" tIns="11430" rIns="0" bIns="0" rtlCol="0">
            <a:spAutoFit/>
          </a:bodyPr>
          <a:lstStyle/>
          <a:p>
            <a:pPr marL="11430">
              <a:spcBef>
                <a:spcPts val="90"/>
              </a:spcBef>
            </a:pPr>
            <a:r>
              <a:rPr b="1" spc="-5" dirty="0">
                <a:latin typeface="Arial"/>
                <a:cs typeface="Arial"/>
              </a:rPr>
              <a:t>Column</a:t>
            </a:r>
            <a:r>
              <a:rPr b="1" spc="-27" dirty="0">
                <a:latin typeface="Arial"/>
                <a:cs typeface="Arial"/>
              </a:rPr>
              <a:t> </a:t>
            </a:r>
            <a:r>
              <a:rPr b="1" spc="-5" dirty="0">
                <a:latin typeface="Arial"/>
                <a:cs typeface="Arial"/>
              </a:rPr>
              <a:t>Key</a:t>
            </a:r>
            <a:r>
              <a:rPr b="1" spc="-23" dirty="0">
                <a:latin typeface="Arial"/>
                <a:cs typeface="Arial"/>
              </a:rPr>
              <a:t> </a:t>
            </a:r>
            <a:r>
              <a:rPr b="1" spc="-5" dirty="0">
                <a:latin typeface="Arial"/>
                <a:cs typeface="Arial"/>
              </a:rPr>
              <a:t>=Family:</a:t>
            </a:r>
            <a:r>
              <a:rPr b="1" spc="-27" dirty="0">
                <a:latin typeface="Arial"/>
                <a:cs typeface="Arial"/>
              </a:rPr>
              <a:t> </a:t>
            </a:r>
            <a:r>
              <a:rPr b="1" spc="-5" dirty="0">
                <a:latin typeface="Arial"/>
                <a:cs typeface="Arial"/>
              </a:rPr>
              <a:t>qualifier</a:t>
            </a:r>
            <a:endParaRPr>
              <a:latin typeface="Arial"/>
              <a:cs typeface="Arial"/>
            </a:endParaRPr>
          </a:p>
          <a:p>
            <a:pPr>
              <a:spcBef>
                <a:spcPts val="32"/>
              </a:spcBef>
            </a:pPr>
            <a:endParaRPr sz="2475">
              <a:latin typeface="Arial"/>
              <a:cs typeface="Arial"/>
            </a:endParaRPr>
          </a:p>
          <a:p>
            <a:pPr marL="11430">
              <a:tabLst>
                <a:tab pos="2172272" algn="l"/>
              </a:tabLst>
            </a:pPr>
            <a:r>
              <a:rPr b="1" spc="-5" dirty="0">
                <a:solidFill>
                  <a:srgbClr val="FF0000"/>
                </a:solidFill>
                <a:latin typeface="Arial"/>
                <a:cs typeface="Arial"/>
              </a:rPr>
              <a:t>Data </a:t>
            </a:r>
            <a:r>
              <a:rPr b="1" dirty="0">
                <a:solidFill>
                  <a:srgbClr val="FF0000"/>
                </a:solidFill>
                <a:latin typeface="Arial"/>
                <a:cs typeface="Arial"/>
              </a:rPr>
              <a:t>=</a:t>
            </a:r>
            <a:r>
              <a:rPr b="1" spc="-5" dirty="0">
                <a:solidFill>
                  <a:srgbClr val="FF0000"/>
                </a:solidFill>
                <a:latin typeface="Arial"/>
                <a:cs typeface="Arial"/>
              </a:rPr>
              <a:t> </a:t>
            </a:r>
            <a:r>
              <a:rPr b="1" spc="-27" dirty="0">
                <a:solidFill>
                  <a:srgbClr val="FF0000"/>
                </a:solidFill>
                <a:latin typeface="Arial"/>
                <a:cs typeface="Arial"/>
              </a:rPr>
              <a:t>(Key,</a:t>
            </a:r>
            <a:r>
              <a:rPr b="1" dirty="0">
                <a:solidFill>
                  <a:srgbClr val="FF0000"/>
                </a:solidFill>
                <a:latin typeface="Arial"/>
                <a:cs typeface="Arial"/>
              </a:rPr>
              <a:t> </a:t>
            </a:r>
            <a:r>
              <a:rPr b="1" spc="-23" dirty="0">
                <a:solidFill>
                  <a:srgbClr val="FF0000"/>
                </a:solidFill>
                <a:latin typeface="Arial"/>
                <a:cs typeface="Arial"/>
              </a:rPr>
              <a:t>Value)	</a:t>
            </a:r>
            <a:r>
              <a:rPr b="1" spc="-5" dirty="0">
                <a:latin typeface="Arial"/>
                <a:cs typeface="Arial"/>
              </a:rPr>
              <a:t>where</a:t>
            </a:r>
            <a:r>
              <a:rPr b="1" spc="-14" dirty="0">
                <a:latin typeface="Arial"/>
                <a:cs typeface="Arial"/>
              </a:rPr>
              <a:t> </a:t>
            </a:r>
            <a:r>
              <a:rPr b="1" spc="-5" dirty="0">
                <a:latin typeface="Arial"/>
                <a:cs typeface="Arial"/>
              </a:rPr>
              <a:t>Key</a:t>
            </a:r>
            <a:r>
              <a:rPr b="1" spc="-14" dirty="0">
                <a:latin typeface="Arial"/>
                <a:cs typeface="Arial"/>
              </a:rPr>
              <a:t> </a:t>
            </a:r>
            <a:r>
              <a:rPr b="1" spc="-5" dirty="0">
                <a:latin typeface="Arial"/>
                <a:cs typeface="Arial"/>
              </a:rPr>
              <a:t>=(Row</a:t>
            </a:r>
            <a:r>
              <a:rPr b="1" spc="-18" dirty="0">
                <a:latin typeface="Arial"/>
                <a:cs typeface="Arial"/>
              </a:rPr>
              <a:t> </a:t>
            </a:r>
            <a:r>
              <a:rPr b="1" spc="-36" dirty="0">
                <a:latin typeface="Arial"/>
                <a:cs typeface="Arial"/>
              </a:rPr>
              <a:t>Key,</a:t>
            </a:r>
            <a:r>
              <a:rPr b="1" spc="-14" dirty="0">
                <a:latin typeface="Arial"/>
                <a:cs typeface="Arial"/>
              </a:rPr>
              <a:t> </a:t>
            </a:r>
            <a:r>
              <a:rPr b="1" spc="-5" dirty="0">
                <a:latin typeface="Arial"/>
                <a:cs typeface="Arial"/>
              </a:rPr>
              <a:t>Column</a:t>
            </a:r>
            <a:r>
              <a:rPr b="1" spc="-14" dirty="0">
                <a:latin typeface="Arial"/>
                <a:cs typeface="Arial"/>
              </a:rPr>
              <a:t> </a:t>
            </a:r>
            <a:r>
              <a:rPr b="1" spc="-36" dirty="0">
                <a:latin typeface="Arial"/>
                <a:cs typeface="Arial"/>
              </a:rPr>
              <a:t>Key,</a:t>
            </a:r>
            <a:r>
              <a:rPr b="1" spc="27" dirty="0">
                <a:latin typeface="Arial"/>
                <a:cs typeface="Arial"/>
              </a:rPr>
              <a:t> </a:t>
            </a:r>
            <a:r>
              <a:rPr b="1" spc="-9" dirty="0">
                <a:latin typeface="Arial"/>
                <a:cs typeface="Arial"/>
              </a:rPr>
              <a:t>Timestamp)</a:t>
            </a:r>
            <a:endParaRPr>
              <a:latin typeface="Arial"/>
              <a:cs typeface="Arial"/>
            </a:endParaRPr>
          </a:p>
        </p:txBody>
      </p:sp>
      <p:grpSp>
        <p:nvGrpSpPr>
          <p:cNvPr id="6" name="object 6"/>
          <p:cNvGrpSpPr/>
          <p:nvPr/>
        </p:nvGrpSpPr>
        <p:grpSpPr>
          <a:xfrm>
            <a:off x="3206705" y="2817148"/>
            <a:ext cx="382905" cy="449771"/>
            <a:chOff x="3055006" y="3130164"/>
            <a:chExt cx="425450" cy="499745"/>
          </a:xfrm>
        </p:grpSpPr>
        <p:pic>
          <p:nvPicPr>
            <p:cNvPr id="7" name="object 7"/>
            <p:cNvPicPr/>
            <p:nvPr/>
          </p:nvPicPr>
          <p:blipFill>
            <a:blip r:embed="rId2" cstate="print"/>
            <a:stretch>
              <a:fillRect/>
            </a:stretch>
          </p:blipFill>
          <p:spPr>
            <a:xfrm>
              <a:off x="3055006" y="3130164"/>
              <a:ext cx="425200" cy="499300"/>
            </a:xfrm>
            <a:prstGeom prst="rect">
              <a:avLst/>
            </a:prstGeom>
          </p:spPr>
        </p:pic>
        <p:sp>
          <p:nvSpPr>
            <p:cNvPr id="8" name="object 8"/>
            <p:cNvSpPr/>
            <p:nvPr/>
          </p:nvSpPr>
          <p:spPr>
            <a:xfrm>
              <a:off x="3107706" y="3162864"/>
              <a:ext cx="224154" cy="275590"/>
            </a:xfrm>
            <a:custGeom>
              <a:avLst/>
              <a:gdLst/>
              <a:ahLst/>
              <a:cxnLst/>
              <a:rect l="l" t="t" r="r" b="b"/>
              <a:pathLst>
                <a:path w="224154" h="275589">
                  <a:moveTo>
                    <a:pt x="0" y="0"/>
                  </a:moveTo>
                  <a:lnTo>
                    <a:pt x="223741" y="275584"/>
                  </a:lnTo>
                </a:path>
              </a:pathLst>
            </a:custGeom>
            <a:ln w="25399">
              <a:solidFill>
                <a:srgbClr val="3B9EFF"/>
              </a:solidFill>
            </a:ln>
          </p:spPr>
          <p:txBody>
            <a:bodyPr wrap="square" lIns="0" tIns="0" rIns="0" bIns="0" rtlCol="0"/>
            <a:lstStyle/>
            <a:p>
              <a:endParaRPr sz="1620"/>
            </a:p>
          </p:txBody>
        </p:sp>
        <p:pic>
          <p:nvPicPr>
            <p:cNvPr id="9" name="object 9"/>
            <p:cNvPicPr/>
            <p:nvPr/>
          </p:nvPicPr>
          <p:blipFill>
            <a:blip r:embed="rId3" cstate="print"/>
            <a:stretch>
              <a:fillRect/>
            </a:stretch>
          </p:blipFill>
          <p:spPr>
            <a:xfrm>
              <a:off x="3286176" y="3399304"/>
              <a:ext cx="130624" cy="141331"/>
            </a:xfrm>
            <a:prstGeom prst="rect">
              <a:avLst/>
            </a:prstGeom>
          </p:spPr>
        </p:pic>
      </p:grpSp>
      <p:grpSp>
        <p:nvGrpSpPr>
          <p:cNvPr id="10" name="object 10"/>
          <p:cNvGrpSpPr/>
          <p:nvPr/>
        </p:nvGrpSpPr>
        <p:grpSpPr>
          <a:xfrm>
            <a:off x="2126704" y="2801549"/>
            <a:ext cx="481775" cy="510350"/>
            <a:chOff x="1855004" y="3112832"/>
            <a:chExt cx="535305" cy="567055"/>
          </a:xfrm>
        </p:grpSpPr>
        <p:pic>
          <p:nvPicPr>
            <p:cNvPr id="11" name="object 11"/>
            <p:cNvPicPr/>
            <p:nvPr/>
          </p:nvPicPr>
          <p:blipFill>
            <a:blip r:embed="rId4" cstate="print"/>
            <a:stretch>
              <a:fillRect/>
            </a:stretch>
          </p:blipFill>
          <p:spPr>
            <a:xfrm>
              <a:off x="1855004" y="3112832"/>
              <a:ext cx="535300" cy="566800"/>
            </a:xfrm>
            <a:prstGeom prst="rect">
              <a:avLst/>
            </a:prstGeom>
          </p:spPr>
        </p:pic>
        <p:sp>
          <p:nvSpPr>
            <p:cNvPr id="12" name="object 12"/>
            <p:cNvSpPr/>
            <p:nvPr/>
          </p:nvSpPr>
          <p:spPr>
            <a:xfrm>
              <a:off x="1907703" y="3145531"/>
              <a:ext cx="326390" cy="350520"/>
            </a:xfrm>
            <a:custGeom>
              <a:avLst/>
              <a:gdLst/>
              <a:ahLst/>
              <a:cxnLst/>
              <a:rect l="l" t="t" r="r" b="b"/>
              <a:pathLst>
                <a:path w="326389" h="350520">
                  <a:moveTo>
                    <a:pt x="0" y="0"/>
                  </a:moveTo>
                  <a:lnTo>
                    <a:pt x="326010" y="349897"/>
                  </a:lnTo>
                </a:path>
              </a:pathLst>
            </a:custGeom>
            <a:ln w="25399">
              <a:solidFill>
                <a:srgbClr val="3B9EFF"/>
              </a:solidFill>
            </a:ln>
          </p:spPr>
          <p:txBody>
            <a:bodyPr wrap="square" lIns="0" tIns="0" rIns="0" bIns="0" rtlCol="0"/>
            <a:lstStyle/>
            <a:p>
              <a:endParaRPr sz="1620"/>
            </a:p>
          </p:txBody>
        </p:sp>
        <p:pic>
          <p:nvPicPr>
            <p:cNvPr id="13" name="object 13"/>
            <p:cNvPicPr/>
            <p:nvPr/>
          </p:nvPicPr>
          <p:blipFill>
            <a:blip r:embed="rId5" cstate="print"/>
            <a:stretch>
              <a:fillRect/>
            </a:stretch>
          </p:blipFill>
          <p:spPr>
            <a:xfrm>
              <a:off x="2190318" y="3454130"/>
              <a:ext cx="134672" cy="138333"/>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67251" y="151459"/>
            <a:ext cx="1553908"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p>
        </p:txBody>
      </p:sp>
      <p:sp>
        <p:nvSpPr>
          <p:cNvPr id="4" name="object 4"/>
          <p:cNvSpPr txBox="1"/>
          <p:nvPr/>
        </p:nvSpPr>
        <p:spPr>
          <a:xfrm>
            <a:off x="839413" y="809496"/>
            <a:ext cx="7437501" cy="3263714"/>
          </a:xfrm>
          <a:prstGeom prst="rect">
            <a:avLst/>
          </a:prstGeom>
        </p:spPr>
        <p:txBody>
          <a:bodyPr vert="horz" wrap="square" lIns="0" tIns="66294" rIns="0" bIns="0" rtlCol="0">
            <a:spAutoFit/>
          </a:bodyPr>
          <a:lstStyle/>
          <a:p>
            <a:pPr marL="348044" marR="144018" indent="-337185">
              <a:spcBef>
                <a:spcPts val="432"/>
              </a:spcBef>
              <a:buChar char="●"/>
              <a:tabLst>
                <a:tab pos="348044" algn="l"/>
                <a:tab pos="348615" algn="l"/>
              </a:tabLst>
            </a:pPr>
            <a:r>
              <a:rPr sz="2160" b="1" spc="-5" dirty="0">
                <a:latin typeface="Arial"/>
                <a:cs typeface="Arial"/>
              </a:rPr>
              <a:t>The goal is </a:t>
            </a:r>
            <a:r>
              <a:rPr sz="2160" b="1" dirty="0">
                <a:latin typeface="Arial"/>
                <a:cs typeface="Arial"/>
              </a:rPr>
              <a:t>to </a:t>
            </a:r>
            <a:r>
              <a:rPr sz="2160" b="1" spc="-5" dirty="0">
                <a:latin typeface="Arial"/>
                <a:cs typeface="Arial"/>
              </a:rPr>
              <a:t>combine storage and processing in </a:t>
            </a:r>
            <a:r>
              <a:rPr sz="2160" b="1" dirty="0">
                <a:latin typeface="Arial"/>
                <a:cs typeface="Arial"/>
              </a:rPr>
              <a:t>the </a:t>
            </a:r>
            <a:r>
              <a:rPr sz="2160" b="1" spc="-590" dirty="0">
                <a:latin typeface="Arial"/>
                <a:cs typeface="Arial"/>
              </a:rPr>
              <a:t> </a:t>
            </a:r>
            <a:r>
              <a:rPr sz="2160" b="1" spc="-5" dirty="0">
                <a:latin typeface="Arial"/>
                <a:cs typeface="Arial"/>
              </a:rPr>
              <a:t>same</a:t>
            </a:r>
            <a:r>
              <a:rPr sz="2160" b="1" spc="-9" dirty="0">
                <a:latin typeface="Arial"/>
                <a:cs typeface="Arial"/>
              </a:rPr>
              <a:t> </a:t>
            </a:r>
            <a:r>
              <a:rPr sz="2160" b="1" spc="-5" dirty="0">
                <a:latin typeface="Arial"/>
                <a:cs typeface="Arial"/>
              </a:rPr>
              <a:t>cluster system</a:t>
            </a:r>
            <a:endParaRPr sz="2160" dirty="0">
              <a:latin typeface="Arial"/>
              <a:cs typeface="Arial"/>
            </a:endParaRPr>
          </a:p>
          <a:p>
            <a:pPr marL="348044" marR="471488" indent="-337185">
              <a:spcBef>
                <a:spcPts val="432"/>
              </a:spcBef>
              <a:buChar char="●"/>
              <a:tabLst>
                <a:tab pos="348044" algn="l"/>
                <a:tab pos="348615" algn="l"/>
              </a:tabLst>
            </a:pPr>
            <a:r>
              <a:rPr sz="2160" b="1" spc="-5" dirty="0">
                <a:latin typeface="Arial"/>
                <a:cs typeface="Arial"/>
              </a:rPr>
              <a:t>Designed </a:t>
            </a:r>
            <a:r>
              <a:rPr sz="2160" b="1" dirty="0">
                <a:latin typeface="Arial"/>
                <a:cs typeface="Arial"/>
              </a:rPr>
              <a:t>for </a:t>
            </a:r>
            <a:r>
              <a:rPr sz="2160" b="1" i="1" spc="-5" dirty="0">
                <a:solidFill>
                  <a:srgbClr val="FF0000"/>
                </a:solidFill>
                <a:latin typeface="Arial"/>
                <a:cs typeface="Arial"/>
              </a:rPr>
              <a:t>massive scale of data and computing </a:t>
            </a:r>
            <a:r>
              <a:rPr sz="2160" b="1" i="1" spc="-590" dirty="0">
                <a:solidFill>
                  <a:srgbClr val="FF0000"/>
                </a:solidFill>
                <a:latin typeface="Arial"/>
                <a:cs typeface="Arial"/>
              </a:rPr>
              <a:t> </a:t>
            </a:r>
            <a:r>
              <a:rPr sz="2160" b="1" i="1" spc="-5" dirty="0">
                <a:solidFill>
                  <a:srgbClr val="FF0000"/>
                </a:solidFill>
                <a:latin typeface="Arial"/>
                <a:cs typeface="Arial"/>
              </a:rPr>
              <a:t>with</a:t>
            </a:r>
            <a:r>
              <a:rPr sz="2160" b="1" i="1" spc="-14" dirty="0">
                <a:solidFill>
                  <a:srgbClr val="FF0000"/>
                </a:solidFill>
                <a:latin typeface="Arial"/>
                <a:cs typeface="Arial"/>
              </a:rPr>
              <a:t> </a:t>
            </a:r>
            <a:r>
              <a:rPr sz="2160" b="1" i="1" spc="-5" dirty="0">
                <a:solidFill>
                  <a:srgbClr val="FF0000"/>
                </a:solidFill>
                <a:latin typeface="Arial"/>
                <a:cs typeface="Arial"/>
              </a:rPr>
              <a:t>shared nothing</a:t>
            </a:r>
            <a:r>
              <a:rPr sz="2160" b="1" i="1" spc="-14" dirty="0">
                <a:solidFill>
                  <a:srgbClr val="FF0000"/>
                </a:solidFill>
                <a:latin typeface="Arial"/>
                <a:cs typeface="Arial"/>
              </a:rPr>
              <a:t> </a:t>
            </a:r>
            <a:r>
              <a:rPr sz="2160" b="1" i="1" spc="-5" dirty="0">
                <a:solidFill>
                  <a:srgbClr val="FF0000"/>
                </a:solidFill>
                <a:latin typeface="Arial"/>
                <a:cs typeface="Arial"/>
              </a:rPr>
              <a:t>architecture</a:t>
            </a:r>
            <a:endParaRPr sz="2160" dirty="0">
              <a:latin typeface="Arial"/>
              <a:cs typeface="Arial"/>
            </a:endParaRPr>
          </a:p>
          <a:p>
            <a:pPr marL="562356" marR="138303" lvl="1" indent="-337185">
              <a:spcBef>
                <a:spcPts val="432"/>
              </a:spcBef>
              <a:buFont typeface="Arial MT"/>
              <a:buChar char="○"/>
              <a:tabLst>
                <a:tab pos="562356" algn="l"/>
                <a:tab pos="562928" algn="l"/>
              </a:tabLst>
            </a:pPr>
            <a:r>
              <a:rPr sz="2160" spc="-5" dirty="0">
                <a:solidFill>
                  <a:srgbClr val="FF0000"/>
                </a:solidFill>
                <a:latin typeface="Georgia"/>
                <a:cs typeface="Georgia"/>
              </a:rPr>
              <a:t>commodity hardware</a:t>
            </a:r>
            <a:r>
              <a:rPr sz="2160" spc="-5" dirty="0">
                <a:latin typeface="Georgia"/>
                <a:cs typeface="Georgia"/>
              </a:rPr>
              <a:t>, highly scalability, fault tolerance, </a:t>
            </a:r>
            <a:r>
              <a:rPr sz="2160" spc="-509" dirty="0">
                <a:latin typeface="Georgia"/>
                <a:cs typeface="Georgia"/>
              </a:rPr>
              <a:t> </a:t>
            </a:r>
            <a:r>
              <a:rPr sz="2160" spc="-5" dirty="0">
                <a:latin typeface="Georgia"/>
                <a:cs typeface="Georgia"/>
              </a:rPr>
              <a:t>easy</a:t>
            </a:r>
            <a:r>
              <a:rPr sz="2160" spc="-9" dirty="0">
                <a:latin typeface="Georgia"/>
                <a:cs typeface="Georgia"/>
              </a:rPr>
              <a:t> </a:t>
            </a:r>
            <a:r>
              <a:rPr sz="2160" spc="-5" dirty="0">
                <a:latin typeface="Georgia"/>
                <a:cs typeface="Georgia"/>
              </a:rPr>
              <a:t>to extend</a:t>
            </a:r>
            <a:endParaRPr sz="2160" dirty="0">
              <a:latin typeface="Georgia"/>
              <a:cs typeface="Georgia"/>
            </a:endParaRPr>
          </a:p>
          <a:p>
            <a:pPr marL="348044" indent="-337185">
              <a:spcBef>
                <a:spcPts val="432"/>
              </a:spcBef>
              <a:buChar char="●"/>
              <a:tabLst>
                <a:tab pos="348044" algn="l"/>
                <a:tab pos="348615" algn="l"/>
              </a:tabLst>
            </a:pPr>
            <a:r>
              <a:rPr sz="2160" b="1" spc="-5" dirty="0">
                <a:latin typeface="Arial"/>
                <a:cs typeface="Arial"/>
              </a:rPr>
              <a:t>Suitable</a:t>
            </a:r>
            <a:r>
              <a:rPr sz="2160" b="1" spc="-23" dirty="0">
                <a:latin typeface="Arial"/>
                <a:cs typeface="Arial"/>
              </a:rPr>
              <a:t> </a:t>
            </a:r>
            <a:r>
              <a:rPr sz="2160" b="1" dirty="0">
                <a:latin typeface="Arial"/>
                <a:cs typeface="Arial"/>
              </a:rPr>
              <a:t>for</a:t>
            </a:r>
            <a:r>
              <a:rPr sz="2160" b="1" spc="-18" dirty="0">
                <a:latin typeface="Arial"/>
                <a:cs typeface="Arial"/>
              </a:rPr>
              <a:t> </a:t>
            </a:r>
            <a:r>
              <a:rPr sz="2160" b="1" spc="-5" dirty="0">
                <a:latin typeface="Arial"/>
                <a:cs typeface="Arial"/>
              </a:rPr>
              <a:t>both</a:t>
            </a:r>
            <a:r>
              <a:rPr sz="2160" b="1" spc="-18" dirty="0">
                <a:latin typeface="Arial"/>
                <a:cs typeface="Arial"/>
              </a:rPr>
              <a:t> </a:t>
            </a:r>
            <a:r>
              <a:rPr sz="2160" b="1" spc="-5" dirty="0">
                <a:latin typeface="Arial"/>
                <a:cs typeface="Arial"/>
              </a:rPr>
              <a:t>on-premise</a:t>
            </a:r>
            <a:r>
              <a:rPr sz="2160" b="1" spc="-23" dirty="0">
                <a:latin typeface="Arial"/>
                <a:cs typeface="Arial"/>
              </a:rPr>
              <a:t> </a:t>
            </a:r>
            <a:r>
              <a:rPr sz="2160" b="1" spc="-5" dirty="0">
                <a:latin typeface="Arial"/>
                <a:cs typeface="Arial"/>
              </a:rPr>
              <a:t>and</a:t>
            </a:r>
            <a:r>
              <a:rPr sz="2160" b="1" spc="-14" dirty="0">
                <a:latin typeface="Arial"/>
                <a:cs typeface="Arial"/>
              </a:rPr>
              <a:t> </a:t>
            </a:r>
            <a:r>
              <a:rPr sz="2160" b="1" spc="-5" dirty="0">
                <a:latin typeface="Arial"/>
                <a:cs typeface="Arial"/>
              </a:rPr>
              <a:t>clouds</a:t>
            </a:r>
            <a:endParaRPr sz="2160" dirty="0">
              <a:latin typeface="Arial"/>
              <a:cs typeface="Arial"/>
            </a:endParaRPr>
          </a:p>
          <a:p>
            <a:pPr marL="348044" indent="-337185">
              <a:spcBef>
                <a:spcPts val="432"/>
              </a:spcBef>
              <a:buChar char="●"/>
              <a:tabLst>
                <a:tab pos="348044" algn="l"/>
                <a:tab pos="348615" algn="l"/>
              </a:tabLst>
            </a:pPr>
            <a:r>
              <a:rPr sz="2160" b="1" spc="-5" dirty="0">
                <a:latin typeface="Arial"/>
                <a:cs typeface="Arial"/>
              </a:rPr>
              <a:t>There</a:t>
            </a:r>
            <a:r>
              <a:rPr sz="2160" b="1" spc="-18" dirty="0">
                <a:latin typeface="Arial"/>
                <a:cs typeface="Arial"/>
              </a:rPr>
              <a:t> </a:t>
            </a:r>
            <a:r>
              <a:rPr sz="2160" b="1" spc="-5" dirty="0">
                <a:latin typeface="Arial"/>
                <a:cs typeface="Arial"/>
              </a:rPr>
              <a:t>are</a:t>
            </a:r>
            <a:r>
              <a:rPr sz="2160" b="1" spc="-14" dirty="0">
                <a:latin typeface="Arial"/>
                <a:cs typeface="Arial"/>
              </a:rPr>
              <a:t> </a:t>
            </a:r>
            <a:r>
              <a:rPr sz="2160" b="1" spc="-5" dirty="0">
                <a:latin typeface="Arial"/>
                <a:cs typeface="Arial"/>
              </a:rPr>
              <a:t>very</a:t>
            </a:r>
            <a:r>
              <a:rPr sz="2160" b="1" spc="-14" dirty="0">
                <a:latin typeface="Arial"/>
                <a:cs typeface="Arial"/>
              </a:rPr>
              <a:t> </a:t>
            </a:r>
            <a:r>
              <a:rPr sz="2160" b="1" spc="-5" dirty="0">
                <a:latin typeface="Arial"/>
                <a:cs typeface="Arial"/>
              </a:rPr>
              <a:t>rich</a:t>
            </a:r>
            <a:r>
              <a:rPr sz="2160" b="1" spc="-14" dirty="0">
                <a:latin typeface="Arial"/>
                <a:cs typeface="Arial"/>
              </a:rPr>
              <a:t> </a:t>
            </a:r>
            <a:r>
              <a:rPr sz="2160" b="1" spc="-5" dirty="0">
                <a:latin typeface="Arial"/>
                <a:cs typeface="Arial"/>
              </a:rPr>
              <a:t>software</a:t>
            </a:r>
            <a:r>
              <a:rPr sz="2160" b="1" spc="-14" dirty="0">
                <a:latin typeface="Arial"/>
                <a:cs typeface="Arial"/>
              </a:rPr>
              <a:t> </a:t>
            </a:r>
            <a:r>
              <a:rPr sz="2160" b="1" spc="-5" dirty="0">
                <a:latin typeface="Arial"/>
                <a:cs typeface="Arial"/>
              </a:rPr>
              <a:t>ecosystems</a:t>
            </a:r>
            <a:r>
              <a:rPr sz="2160" b="1" spc="-14" dirty="0">
                <a:latin typeface="Arial"/>
                <a:cs typeface="Arial"/>
              </a:rPr>
              <a:t> </a:t>
            </a:r>
            <a:r>
              <a:rPr sz="2160" b="1" spc="-5" dirty="0">
                <a:latin typeface="Arial"/>
                <a:cs typeface="Arial"/>
              </a:rPr>
              <a:t>centered</a:t>
            </a:r>
            <a:endParaRPr sz="2160" dirty="0">
              <a:latin typeface="Arial"/>
              <a:cs typeface="Arial"/>
            </a:endParaRPr>
          </a:p>
          <a:p>
            <a:pPr marL="38862">
              <a:tabLst>
                <a:tab pos="348044" algn="l"/>
                <a:tab pos="7425500" algn="l"/>
              </a:tabLst>
            </a:pPr>
            <a:r>
              <a:rPr sz="2160" u="sng" dirty="0">
                <a:uFill>
                  <a:solidFill>
                    <a:srgbClr val="FF671F"/>
                  </a:solidFill>
                </a:uFill>
                <a:latin typeface="Times New Roman"/>
                <a:cs typeface="Times New Roman"/>
              </a:rPr>
              <a:t> 	</a:t>
            </a:r>
            <a:r>
              <a:rPr sz="2160" b="1" u="sng" spc="-5" dirty="0">
                <a:uFill>
                  <a:solidFill>
                    <a:srgbClr val="FF671F"/>
                  </a:solidFill>
                </a:uFill>
                <a:latin typeface="Arial"/>
                <a:cs typeface="Arial"/>
              </a:rPr>
              <a:t>around</a:t>
            </a:r>
            <a:r>
              <a:rPr sz="2160" b="1" u="sng" spc="-45" dirty="0">
                <a:uFill>
                  <a:solidFill>
                    <a:srgbClr val="FF671F"/>
                  </a:solidFill>
                </a:uFill>
                <a:latin typeface="Arial"/>
                <a:cs typeface="Arial"/>
              </a:rPr>
              <a:t> </a:t>
            </a:r>
            <a:r>
              <a:rPr sz="2160" b="1" u="sng" spc="-5" dirty="0">
                <a:uFill>
                  <a:solidFill>
                    <a:srgbClr val="FF671F"/>
                  </a:solidFill>
                </a:uFill>
                <a:latin typeface="Arial"/>
                <a:cs typeface="Arial"/>
              </a:rPr>
              <a:t>Hadoop	</a:t>
            </a:r>
            <a:endParaRPr sz="2160" dirty="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86801" y="4241160"/>
            <a:ext cx="2024016" cy="861839"/>
          </a:xfrm>
          <a:prstGeom prst="rect">
            <a:avLst/>
          </a:prstGeom>
        </p:spPr>
      </p:pic>
      <p:sp>
        <p:nvSpPr>
          <p:cNvPr id="3" name="object 3"/>
          <p:cNvSpPr txBox="1">
            <a:spLocks noGrp="1"/>
          </p:cNvSpPr>
          <p:nvPr>
            <p:ph type="title"/>
          </p:nvPr>
        </p:nvSpPr>
        <p:spPr>
          <a:xfrm>
            <a:off x="867251" y="151459"/>
            <a:ext cx="6708839" cy="226985"/>
          </a:xfrm>
          <a:prstGeom prst="rect">
            <a:avLst/>
          </a:prstGeom>
        </p:spPr>
        <p:txBody>
          <a:bodyPr vert="horz" wrap="square" lIns="0" tIns="11430" rIns="0" bIns="0" rtlCol="0">
            <a:spAutoFit/>
          </a:bodyPr>
          <a:lstStyle/>
          <a:p>
            <a:pPr marL="11430">
              <a:spcBef>
                <a:spcPts val="90"/>
              </a:spcBef>
            </a:pPr>
            <a:r>
              <a:rPr spc="-9" dirty="0"/>
              <a:t>Example</a:t>
            </a:r>
            <a:r>
              <a:rPr spc="-27" dirty="0"/>
              <a:t> </a:t>
            </a:r>
            <a:r>
              <a:rPr spc="-5" dirty="0"/>
              <a:t>of</a:t>
            </a:r>
            <a:r>
              <a:rPr spc="-18" dirty="0"/>
              <a:t> </a:t>
            </a:r>
            <a:r>
              <a:rPr dirty="0"/>
              <a:t>a</a:t>
            </a:r>
            <a:r>
              <a:rPr spc="-18" dirty="0"/>
              <a:t> </a:t>
            </a:r>
            <a:r>
              <a:rPr spc="-9" dirty="0"/>
              <a:t>data</a:t>
            </a:r>
            <a:r>
              <a:rPr spc="-18" dirty="0"/>
              <a:t> </a:t>
            </a:r>
            <a:r>
              <a:rPr spc="-5" dirty="0"/>
              <a:t>model</a:t>
            </a:r>
            <a:r>
              <a:rPr spc="-18" dirty="0"/>
              <a:t> </a:t>
            </a:r>
            <a:r>
              <a:rPr spc="-5" dirty="0"/>
              <a:t>in</a:t>
            </a:r>
            <a:r>
              <a:rPr spc="-18" dirty="0"/>
              <a:t> </a:t>
            </a:r>
            <a:r>
              <a:rPr spc="-5" dirty="0"/>
              <a:t>HBase</a:t>
            </a:r>
          </a:p>
        </p:txBody>
      </p:sp>
      <p:sp>
        <p:nvSpPr>
          <p:cNvPr id="4" name="object 4"/>
          <p:cNvSpPr txBox="1"/>
          <p:nvPr/>
        </p:nvSpPr>
        <p:spPr>
          <a:xfrm>
            <a:off x="3405515" y="828216"/>
            <a:ext cx="1912239" cy="676339"/>
          </a:xfrm>
          <a:prstGeom prst="rect">
            <a:avLst/>
          </a:prstGeom>
        </p:spPr>
        <p:txBody>
          <a:bodyPr vert="horz" wrap="square" lIns="0" tIns="11430" rIns="0" bIns="0" rtlCol="0">
            <a:spAutoFit/>
          </a:bodyPr>
          <a:lstStyle/>
          <a:p>
            <a:pPr marL="11430" marR="4572">
              <a:spcBef>
                <a:spcPts val="90"/>
              </a:spcBef>
            </a:pPr>
            <a:r>
              <a:rPr sz="2160" b="1" spc="-5" dirty="0">
                <a:latin typeface="Arial"/>
                <a:cs typeface="Arial"/>
              </a:rPr>
              <a:t>Column</a:t>
            </a:r>
            <a:r>
              <a:rPr sz="2160" b="1" spc="-90" dirty="0">
                <a:latin typeface="Arial"/>
                <a:cs typeface="Arial"/>
              </a:rPr>
              <a:t> </a:t>
            </a:r>
            <a:r>
              <a:rPr sz="2160" b="1" dirty="0">
                <a:latin typeface="Arial"/>
                <a:cs typeface="Arial"/>
              </a:rPr>
              <a:t>family </a:t>
            </a:r>
            <a:r>
              <a:rPr sz="2160" b="1" spc="-585" dirty="0">
                <a:latin typeface="Arial"/>
                <a:cs typeface="Arial"/>
              </a:rPr>
              <a:t> </a:t>
            </a:r>
            <a:r>
              <a:rPr sz="2160" b="1" dirty="0">
                <a:latin typeface="Arial"/>
                <a:cs typeface="Arial"/>
              </a:rPr>
              <a:t>(e.g.,</a:t>
            </a:r>
            <a:r>
              <a:rPr sz="2160" b="1" spc="-54" dirty="0">
                <a:latin typeface="Arial"/>
                <a:cs typeface="Arial"/>
              </a:rPr>
              <a:t> </a:t>
            </a:r>
            <a:r>
              <a:rPr sz="2160" b="1" spc="-5" dirty="0">
                <a:latin typeface="Arial"/>
                <a:cs typeface="Arial"/>
              </a:rPr>
              <a:t>birdinfo)</a:t>
            </a:r>
            <a:endParaRPr sz="2160">
              <a:latin typeface="Arial"/>
              <a:cs typeface="Arial"/>
            </a:endParaRPr>
          </a:p>
        </p:txBody>
      </p:sp>
      <p:sp>
        <p:nvSpPr>
          <p:cNvPr id="5" name="object 5"/>
          <p:cNvSpPr txBox="1"/>
          <p:nvPr/>
        </p:nvSpPr>
        <p:spPr>
          <a:xfrm>
            <a:off x="622664" y="1142846"/>
            <a:ext cx="1135571" cy="343940"/>
          </a:xfrm>
          <a:prstGeom prst="rect">
            <a:avLst/>
          </a:prstGeom>
        </p:spPr>
        <p:txBody>
          <a:bodyPr vert="horz" wrap="square" lIns="0" tIns="11430" rIns="0" bIns="0" rtlCol="0">
            <a:spAutoFit/>
          </a:bodyPr>
          <a:lstStyle/>
          <a:p>
            <a:pPr marL="11430">
              <a:spcBef>
                <a:spcPts val="90"/>
              </a:spcBef>
            </a:pPr>
            <a:r>
              <a:rPr sz="2160" b="1" spc="-5" dirty="0">
                <a:latin typeface="Arial"/>
                <a:cs typeface="Arial"/>
              </a:rPr>
              <a:t>Row</a:t>
            </a:r>
            <a:r>
              <a:rPr sz="2160" b="1" spc="-77" dirty="0">
                <a:latin typeface="Arial"/>
                <a:cs typeface="Arial"/>
              </a:rPr>
              <a:t> </a:t>
            </a:r>
            <a:r>
              <a:rPr sz="2160" b="1" spc="-5" dirty="0">
                <a:latin typeface="Arial"/>
                <a:cs typeface="Arial"/>
              </a:rPr>
              <a:t>key</a:t>
            </a:r>
            <a:endParaRPr sz="2160">
              <a:latin typeface="Arial"/>
              <a:cs typeface="Arial"/>
            </a:endParaRPr>
          </a:p>
        </p:txBody>
      </p:sp>
      <p:grpSp>
        <p:nvGrpSpPr>
          <p:cNvPr id="6" name="object 6"/>
          <p:cNvGrpSpPr/>
          <p:nvPr/>
        </p:nvGrpSpPr>
        <p:grpSpPr>
          <a:xfrm>
            <a:off x="731590" y="1368725"/>
            <a:ext cx="98870" cy="447485"/>
            <a:chOff x="304878" y="1520805"/>
            <a:chExt cx="109855" cy="497205"/>
          </a:xfrm>
        </p:grpSpPr>
        <p:pic>
          <p:nvPicPr>
            <p:cNvPr id="7" name="object 7"/>
            <p:cNvPicPr/>
            <p:nvPr/>
          </p:nvPicPr>
          <p:blipFill>
            <a:blip r:embed="rId3" cstate="print"/>
            <a:stretch>
              <a:fillRect/>
            </a:stretch>
          </p:blipFill>
          <p:spPr>
            <a:xfrm>
              <a:off x="306833" y="1520805"/>
              <a:ext cx="105400" cy="497166"/>
            </a:xfrm>
            <a:prstGeom prst="rect">
              <a:avLst/>
            </a:prstGeom>
          </p:spPr>
        </p:pic>
        <p:pic>
          <p:nvPicPr>
            <p:cNvPr id="8" name="object 8"/>
            <p:cNvPicPr/>
            <p:nvPr/>
          </p:nvPicPr>
          <p:blipFill>
            <a:blip r:embed="rId4" cstate="print"/>
            <a:stretch>
              <a:fillRect/>
            </a:stretch>
          </p:blipFill>
          <p:spPr>
            <a:xfrm>
              <a:off x="304878" y="1553504"/>
              <a:ext cx="109307" cy="367333"/>
            </a:xfrm>
            <a:prstGeom prst="rect">
              <a:avLst/>
            </a:prstGeom>
          </p:spPr>
        </p:pic>
      </p:grpSp>
      <p:sp>
        <p:nvSpPr>
          <p:cNvPr id="9" name="object 9"/>
          <p:cNvSpPr txBox="1"/>
          <p:nvPr/>
        </p:nvSpPr>
        <p:spPr>
          <a:xfrm>
            <a:off x="1842080" y="821973"/>
            <a:ext cx="1043559" cy="343940"/>
          </a:xfrm>
          <a:prstGeom prst="rect">
            <a:avLst/>
          </a:prstGeom>
        </p:spPr>
        <p:txBody>
          <a:bodyPr vert="horz" wrap="square" lIns="0" tIns="11430" rIns="0" bIns="0" rtlCol="0">
            <a:spAutoFit/>
          </a:bodyPr>
          <a:lstStyle/>
          <a:p>
            <a:pPr marL="11430">
              <a:spcBef>
                <a:spcPts val="90"/>
              </a:spcBef>
            </a:pPr>
            <a:r>
              <a:rPr sz="2160" b="1" spc="-5" dirty="0">
                <a:latin typeface="Arial"/>
                <a:cs typeface="Arial"/>
              </a:rPr>
              <a:t>Column</a:t>
            </a:r>
            <a:endParaRPr sz="2160">
              <a:latin typeface="Arial"/>
              <a:cs typeface="Arial"/>
            </a:endParaRPr>
          </a:p>
        </p:txBody>
      </p:sp>
      <p:grpSp>
        <p:nvGrpSpPr>
          <p:cNvPr id="10" name="object 10"/>
          <p:cNvGrpSpPr/>
          <p:nvPr/>
        </p:nvGrpSpPr>
        <p:grpSpPr>
          <a:xfrm>
            <a:off x="657719" y="1740754"/>
            <a:ext cx="3890201" cy="1199007"/>
            <a:chOff x="222799" y="1934171"/>
            <a:chExt cx="4322445" cy="1332230"/>
          </a:xfrm>
        </p:grpSpPr>
        <p:sp>
          <p:nvSpPr>
            <p:cNvPr id="11" name="object 11"/>
            <p:cNvSpPr/>
            <p:nvPr/>
          </p:nvSpPr>
          <p:spPr>
            <a:xfrm>
              <a:off x="671599" y="1945271"/>
              <a:ext cx="3850004" cy="1297305"/>
            </a:xfrm>
            <a:custGeom>
              <a:avLst/>
              <a:gdLst/>
              <a:ahLst/>
              <a:cxnLst/>
              <a:rect l="l" t="t" r="r" b="b"/>
              <a:pathLst>
                <a:path w="3850004" h="1297305">
                  <a:moveTo>
                    <a:pt x="0" y="1296724"/>
                  </a:moveTo>
                  <a:lnTo>
                    <a:pt x="3849424" y="1296724"/>
                  </a:lnTo>
                  <a:lnTo>
                    <a:pt x="3849424" y="0"/>
                  </a:lnTo>
                  <a:lnTo>
                    <a:pt x="0" y="0"/>
                  </a:lnTo>
                  <a:lnTo>
                    <a:pt x="0" y="1296724"/>
                  </a:lnTo>
                  <a:close/>
                </a:path>
              </a:pathLst>
            </a:custGeom>
            <a:solidFill>
              <a:srgbClr val="FFEAE7"/>
            </a:solidFill>
          </p:spPr>
          <p:txBody>
            <a:bodyPr wrap="square" lIns="0" tIns="0" rIns="0" bIns="0" rtlCol="0"/>
            <a:lstStyle/>
            <a:p>
              <a:endParaRPr sz="1620"/>
            </a:p>
          </p:txBody>
        </p:sp>
        <p:sp>
          <p:nvSpPr>
            <p:cNvPr id="12" name="object 12"/>
            <p:cNvSpPr/>
            <p:nvPr/>
          </p:nvSpPr>
          <p:spPr>
            <a:xfrm>
              <a:off x="246595" y="1945271"/>
              <a:ext cx="4274820" cy="1297305"/>
            </a:xfrm>
            <a:custGeom>
              <a:avLst/>
              <a:gdLst/>
              <a:ahLst/>
              <a:cxnLst/>
              <a:rect l="l" t="t" r="r" b="b"/>
              <a:pathLst>
                <a:path w="4274820" h="1297305">
                  <a:moveTo>
                    <a:pt x="4274426" y="0"/>
                  </a:moveTo>
                  <a:lnTo>
                    <a:pt x="4274426" y="0"/>
                  </a:lnTo>
                  <a:lnTo>
                    <a:pt x="0" y="0"/>
                  </a:lnTo>
                  <a:lnTo>
                    <a:pt x="0" y="1296733"/>
                  </a:lnTo>
                  <a:lnTo>
                    <a:pt x="424992" y="1296733"/>
                  </a:lnTo>
                  <a:lnTo>
                    <a:pt x="424992" y="670560"/>
                  </a:lnTo>
                  <a:lnTo>
                    <a:pt x="1457769" y="670560"/>
                  </a:lnTo>
                  <a:lnTo>
                    <a:pt x="2302776" y="670560"/>
                  </a:lnTo>
                  <a:lnTo>
                    <a:pt x="3389299" y="670560"/>
                  </a:lnTo>
                  <a:lnTo>
                    <a:pt x="4274426" y="670560"/>
                  </a:lnTo>
                  <a:lnTo>
                    <a:pt x="4274426" y="0"/>
                  </a:lnTo>
                  <a:close/>
                </a:path>
              </a:pathLst>
            </a:custGeom>
            <a:solidFill>
              <a:srgbClr val="00B0F0"/>
            </a:solidFill>
          </p:spPr>
          <p:txBody>
            <a:bodyPr wrap="square" lIns="0" tIns="0" rIns="0" bIns="0" rtlCol="0"/>
            <a:lstStyle/>
            <a:p>
              <a:endParaRPr sz="1620"/>
            </a:p>
          </p:txBody>
        </p:sp>
        <p:sp>
          <p:nvSpPr>
            <p:cNvPr id="13" name="object 13"/>
            <p:cNvSpPr/>
            <p:nvPr/>
          </p:nvSpPr>
          <p:spPr>
            <a:xfrm>
              <a:off x="671588" y="2615831"/>
              <a:ext cx="3850004" cy="626745"/>
            </a:xfrm>
            <a:custGeom>
              <a:avLst/>
              <a:gdLst/>
              <a:ahLst/>
              <a:cxnLst/>
              <a:rect l="l" t="t" r="r" b="b"/>
              <a:pathLst>
                <a:path w="3850004" h="626744">
                  <a:moveTo>
                    <a:pt x="1032776" y="0"/>
                  </a:moveTo>
                  <a:lnTo>
                    <a:pt x="0" y="0"/>
                  </a:lnTo>
                  <a:lnTo>
                    <a:pt x="0" y="626173"/>
                  </a:lnTo>
                  <a:lnTo>
                    <a:pt x="1032776" y="626173"/>
                  </a:lnTo>
                  <a:lnTo>
                    <a:pt x="1032776" y="0"/>
                  </a:lnTo>
                  <a:close/>
                </a:path>
                <a:path w="3850004" h="626744">
                  <a:moveTo>
                    <a:pt x="3849433" y="0"/>
                  </a:moveTo>
                  <a:lnTo>
                    <a:pt x="2964307" y="0"/>
                  </a:lnTo>
                  <a:lnTo>
                    <a:pt x="1877783" y="0"/>
                  </a:lnTo>
                  <a:lnTo>
                    <a:pt x="1877783" y="626173"/>
                  </a:lnTo>
                  <a:lnTo>
                    <a:pt x="2964307" y="626173"/>
                  </a:lnTo>
                  <a:lnTo>
                    <a:pt x="3849433" y="626173"/>
                  </a:lnTo>
                  <a:lnTo>
                    <a:pt x="3849433" y="0"/>
                  </a:lnTo>
                  <a:close/>
                </a:path>
              </a:pathLst>
            </a:custGeom>
            <a:solidFill>
              <a:srgbClr val="F7ABB1"/>
            </a:solidFill>
          </p:spPr>
          <p:txBody>
            <a:bodyPr wrap="square" lIns="0" tIns="0" rIns="0" bIns="0" rtlCol="0"/>
            <a:lstStyle/>
            <a:p>
              <a:endParaRPr sz="1620"/>
            </a:p>
          </p:txBody>
        </p:sp>
        <p:sp>
          <p:nvSpPr>
            <p:cNvPr id="14" name="object 14"/>
            <p:cNvSpPr/>
            <p:nvPr/>
          </p:nvSpPr>
          <p:spPr>
            <a:xfrm>
              <a:off x="246599" y="1940521"/>
              <a:ext cx="425450" cy="1306830"/>
            </a:xfrm>
            <a:custGeom>
              <a:avLst/>
              <a:gdLst/>
              <a:ahLst/>
              <a:cxnLst/>
              <a:rect l="l" t="t" r="r" b="b"/>
              <a:pathLst>
                <a:path w="425450" h="1306830">
                  <a:moveTo>
                    <a:pt x="0" y="0"/>
                  </a:moveTo>
                  <a:lnTo>
                    <a:pt x="0" y="1306224"/>
                  </a:lnTo>
                </a:path>
                <a:path w="425450" h="1306830">
                  <a:moveTo>
                    <a:pt x="424999" y="0"/>
                  </a:moveTo>
                  <a:lnTo>
                    <a:pt x="424999" y="670549"/>
                  </a:lnTo>
                </a:path>
              </a:pathLst>
            </a:custGeom>
            <a:ln w="12699">
              <a:solidFill>
                <a:srgbClr val="FFFFFF"/>
              </a:solidFill>
            </a:ln>
          </p:spPr>
          <p:txBody>
            <a:bodyPr wrap="square" lIns="0" tIns="0" rIns="0" bIns="0" rtlCol="0"/>
            <a:lstStyle/>
            <a:p>
              <a:endParaRPr sz="1620"/>
            </a:p>
          </p:txBody>
        </p:sp>
        <p:sp>
          <p:nvSpPr>
            <p:cNvPr id="15" name="object 15"/>
            <p:cNvSpPr/>
            <p:nvPr/>
          </p:nvSpPr>
          <p:spPr>
            <a:xfrm>
              <a:off x="671599" y="2611071"/>
              <a:ext cx="0" cy="636270"/>
            </a:xfrm>
            <a:custGeom>
              <a:avLst/>
              <a:gdLst/>
              <a:ahLst/>
              <a:cxnLst/>
              <a:rect l="l" t="t" r="r" b="b"/>
              <a:pathLst>
                <a:path h="636269">
                  <a:moveTo>
                    <a:pt x="0" y="0"/>
                  </a:moveTo>
                  <a:lnTo>
                    <a:pt x="0" y="635674"/>
                  </a:lnTo>
                </a:path>
              </a:pathLst>
            </a:custGeom>
            <a:ln w="38099">
              <a:solidFill>
                <a:srgbClr val="FFFFFF"/>
              </a:solidFill>
            </a:ln>
          </p:spPr>
          <p:txBody>
            <a:bodyPr wrap="square" lIns="0" tIns="0" rIns="0" bIns="0" rtlCol="0"/>
            <a:lstStyle/>
            <a:p>
              <a:endParaRPr sz="1620"/>
            </a:p>
          </p:txBody>
        </p:sp>
        <p:sp>
          <p:nvSpPr>
            <p:cNvPr id="16" name="object 16"/>
            <p:cNvSpPr/>
            <p:nvPr/>
          </p:nvSpPr>
          <p:spPr>
            <a:xfrm>
              <a:off x="241849" y="1940521"/>
              <a:ext cx="4284345" cy="1306830"/>
            </a:xfrm>
            <a:custGeom>
              <a:avLst/>
              <a:gdLst/>
              <a:ahLst/>
              <a:cxnLst/>
              <a:rect l="l" t="t" r="r" b="b"/>
              <a:pathLst>
                <a:path w="4284345" h="1306830">
                  <a:moveTo>
                    <a:pt x="1462524" y="0"/>
                  </a:moveTo>
                  <a:lnTo>
                    <a:pt x="1462524" y="1306224"/>
                  </a:lnTo>
                </a:path>
                <a:path w="4284345" h="1306830">
                  <a:moveTo>
                    <a:pt x="2307524" y="0"/>
                  </a:moveTo>
                  <a:lnTo>
                    <a:pt x="2307524" y="1306224"/>
                  </a:lnTo>
                </a:path>
                <a:path w="4284345" h="1306830">
                  <a:moveTo>
                    <a:pt x="3394049" y="0"/>
                  </a:moveTo>
                  <a:lnTo>
                    <a:pt x="3394049" y="1306224"/>
                  </a:lnTo>
                </a:path>
                <a:path w="4284345" h="1306830">
                  <a:moveTo>
                    <a:pt x="4279174" y="0"/>
                  </a:moveTo>
                  <a:lnTo>
                    <a:pt x="4279174" y="1306224"/>
                  </a:lnTo>
                </a:path>
                <a:path w="4284345" h="1306830">
                  <a:moveTo>
                    <a:pt x="0" y="4749"/>
                  </a:moveTo>
                  <a:lnTo>
                    <a:pt x="4283924" y="4749"/>
                  </a:lnTo>
                </a:path>
              </a:pathLst>
            </a:custGeom>
            <a:ln w="12699">
              <a:solidFill>
                <a:srgbClr val="FFFFFF"/>
              </a:solidFill>
            </a:ln>
          </p:spPr>
          <p:txBody>
            <a:bodyPr wrap="square" lIns="0" tIns="0" rIns="0" bIns="0" rtlCol="0"/>
            <a:lstStyle/>
            <a:p>
              <a:endParaRPr sz="1620"/>
            </a:p>
          </p:txBody>
        </p:sp>
        <p:sp>
          <p:nvSpPr>
            <p:cNvPr id="17" name="object 17"/>
            <p:cNvSpPr/>
            <p:nvPr/>
          </p:nvSpPr>
          <p:spPr>
            <a:xfrm>
              <a:off x="241849" y="2615821"/>
              <a:ext cx="4284345" cy="626745"/>
            </a:xfrm>
            <a:custGeom>
              <a:avLst/>
              <a:gdLst/>
              <a:ahLst/>
              <a:cxnLst/>
              <a:rect l="l" t="t" r="r" b="b"/>
              <a:pathLst>
                <a:path w="4284345" h="626744">
                  <a:moveTo>
                    <a:pt x="424999" y="0"/>
                  </a:moveTo>
                  <a:lnTo>
                    <a:pt x="4283924" y="0"/>
                  </a:lnTo>
                </a:path>
                <a:path w="4284345" h="626744">
                  <a:moveTo>
                    <a:pt x="0" y="626174"/>
                  </a:moveTo>
                  <a:lnTo>
                    <a:pt x="434499" y="626174"/>
                  </a:lnTo>
                </a:path>
              </a:pathLst>
            </a:custGeom>
            <a:ln w="38099">
              <a:solidFill>
                <a:srgbClr val="FFFFFF"/>
              </a:solidFill>
            </a:ln>
          </p:spPr>
          <p:txBody>
            <a:bodyPr wrap="square" lIns="0" tIns="0" rIns="0" bIns="0" rtlCol="0"/>
            <a:lstStyle/>
            <a:p>
              <a:endParaRPr sz="1620"/>
            </a:p>
          </p:txBody>
        </p:sp>
        <p:sp>
          <p:nvSpPr>
            <p:cNvPr id="18" name="object 18"/>
            <p:cNvSpPr/>
            <p:nvPr/>
          </p:nvSpPr>
          <p:spPr>
            <a:xfrm>
              <a:off x="676349" y="3241996"/>
              <a:ext cx="3850004" cy="0"/>
            </a:xfrm>
            <a:custGeom>
              <a:avLst/>
              <a:gdLst/>
              <a:ahLst/>
              <a:cxnLst/>
              <a:rect l="l" t="t" r="r" b="b"/>
              <a:pathLst>
                <a:path w="3850004">
                  <a:moveTo>
                    <a:pt x="0" y="0"/>
                  </a:moveTo>
                  <a:lnTo>
                    <a:pt x="3849424" y="0"/>
                  </a:lnTo>
                </a:path>
              </a:pathLst>
            </a:custGeom>
            <a:ln w="12699">
              <a:solidFill>
                <a:srgbClr val="FFFFFF"/>
              </a:solidFill>
            </a:ln>
          </p:spPr>
          <p:txBody>
            <a:bodyPr wrap="square" lIns="0" tIns="0" rIns="0" bIns="0" rtlCol="0"/>
            <a:lstStyle/>
            <a:p>
              <a:endParaRPr sz="1620"/>
            </a:p>
          </p:txBody>
        </p:sp>
      </p:grpSp>
      <p:sp>
        <p:nvSpPr>
          <p:cNvPr id="19" name="object 19"/>
          <p:cNvSpPr txBox="1"/>
          <p:nvPr/>
        </p:nvSpPr>
        <p:spPr>
          <a:xfrm>
            <a:off x="686201" y="1959227"/>
            <a:ext cx="357188" cy="205441"/>
          </a:xfrm>
          <a:prstGeom prst="rect">
            <a:avLst/>
          </a:prstGeom>
        </p:spPr>
        <p:txBody>
          <a:bodyPr vert="horz" wrap="square" lIns="0" tIns="11430" rIns="0" bIns="0" rtlCol="0">
            <a:spAutoFit/>
          </a:bodyPr>
          <a:lstStyle/>
          <a:p>
            <a:pPr marL="69723">
              <a:spcBef>
                <a:spcPts val="90"/>
              </a:spcBef>
            </a:pPr>
            <a:r>
              <a:rPr sz="1260" b="1" dirty="0">
                <a:solidFill>
                  <a:srgbClr val="FFFFFF"/>
                </a:solidFill>
                <a:latin typeface="Arial"/>
                <a:cs typeface="Arial"/>
              </a:rPr>
              <a:t>1</a:t>
            </a:r>
            <a:endParaRPr sz="1260">
              <a:latin typeface="Arial"/>
              <a:cs typeface="Arial"/>
            </a:endParaRPr>
          </a:p>
        </p:txBody>
      </p:sp>
      <p:sp>
        <p:nvSpPr>
          <p:cNvPr id="20" name="object 20"/>
          <p:cNvSpPr txBox="1"/>
          <p:nvPr/>
        </p:nvSpPr>
        <p:spPr>
          <a:xfrm>
            <a:off x="1066159" y="1767203"/>
            <a:ext cx="783527" cy="205441"/>
          </a:xfrm>
          <a:prstGeom prst="rect">
            <a:avLst/>
          </a:prstGeom>
        </p:spPr>
        <p:txBody>
          <a:bodyPr vert="horz" wrap="square" lIns="0" tIns="11430" rIns="0" bIns="0" rtlCol="0">
            <a:spAutoFit/>
          </a:bodyPr>
          <a:lstStyle/>
          <a:p>
            <a:pPr marL="72581">
              <a:spcBef>
                <a:spcPts val="90"/>
              </a:spcBef>
            </a:pPr>
            <a:r>
              <a:rPr sz="1260" b="1" spc="-5" dirty="0">
                <a:solidFill>
                  <a:srgbClr val="FFFFFF"/>
                </a:solidFill>
                <a:latin typeface="Arial"/>
                <a:cs typeface="Arial"/>
              </a:rPr>
              <a:t>species</a:t>
            </a:r>
            <a:endParaRPr sz="1260">
              <a:latin typeface="Arial"/>
              <a:cs typeface="Arial"/>
            </a:endParaRPr>
          </a:p>
        </p:txBody>
      </p:sp>
      <p:sp>
        <p:nvSpPr>
          <p:cNvPr id="21" name="object 21"/>
          <p:cNvSpPr txBox="1"/>
          <p:nvPr/>
        </p:nvSpPr>
        <p:spPr>
          <a:xfrm>
            <a:off x="1989458" y="1768118"/>
            <a:ext cx="744092" cy="343940"/>
          </a:xfrm>
          <a:prstGeom prst="rect">
            <a:avLst/>
          </a:prstGeom>
        </p:spPr>
        <p:txBody>
          <a:bodyPr vert="horz" wrap="square" lIns="0" tIns="11430" rIns="0" bIns="0" rtlCol="0">
            <a:spAutoFit/>
          </a:bodyPr>
          <a:lstStyle/>
          <a:p>
            <a:pPr marL="78296" marR="102870">
              <a:spcBef>
                <a:spcPts val="90"/>
              </a:spcBef>
            </a:pPr>
            <a:r>
              <a:rPr sz="1080" b="1" spc="-5" dirty="0">
                <a:solidFill>
                  <a:srgbClr val="FFFFFF"/>
                </a:solidFill>
                <a:latin typeface="Arial"/>
                <a:cs typeface="Arial"/>
              </a:rPr>
              <a:t>birdinfo:  country</a:t>
            </a:r>
            <a:endParaRPr sz="1080">
              <a:latin typeface="Arial"/>
              <a:cs typeface="Arial"/>
            </a:endParaRPr>
          </a:p>
        </p:txBody>
      </p:sp>
      <p:sp>
        <p:nvSpPr>
          <p:cNvPr id="22" name="object 22"/>
          <p:cNvSpPr txBox="1"/>
          <p:nvPr/>
        </p:nvSpPr>
        <p:spPr>
          <a:xfrm>
            <a:off x="2744884" y="1768118"/>
            <a:ext cx="1010412" cy="343940"/>
          </a:xfrm>
          <a:prstGeom prst="rect">
            <a:avLst/>
          </a:prstGeom>
        </p:spPr>
        <p:txBody>
          <a:bodyPr vert="horz" wrap="square" lIns="0" tIns="11430" rIns="0" bIns="0" rtlCol="0">
            <a:spAutoFit/>
          </a:bodyPr>
          <a:lstStyle/>
          <a:p>
            <a:pPr marL="83439" marR="120587">
              <a:spcBef>
                <a:spcPts val="90"/>
              </a:spcBef>
            </a:pPr>
            <a:r>
              <a:rPr sz="1080" b="1" spc="-5" dirty="0">
                <a:solidFill>
                  <a:srgbClr val="FFFFFF"/>
                </a:solidFill>
                <a:latin typeface="Arial"/>
                <a:cs typeface="Arial"/>
              </a:rPr>
              <a:t>birdinfo:eng  lish_cname</a:t>
            </a:r>
            <a:endParaRPr sz="1080">
              <a:latin typeface="Arial"/>
              <a:cs typeface="Arial"/>
            </a:endParaRPr>
          </a:p>
        </p:txBody>
      </p:sp>
      <p:sp>
        <p:nvSpPr>
          <p:cNvPr id="23" name="object 23"/>
          <p:cNvSpPr txBox="1"/>
          <p:nvPr/>
        </p:nvSpPr>
        <p:spPr>
          <a:xfrm>
            <a:off x="3766461" y="1767203"/>
            <a:ext cx="744665" cy="205441"/>
          </a:xfrm>
          <a:prstGeom prst="rect">
            <a:avLst/>
          </a:prstGeom>
        </p:spPr>
        <p:txBody>
          <a:bodyPr vert="horz" wrap="square" lIns="0" tIns="11430" rIns="0" bIns="0" rtlCol="0">
            <a:spAutoFit/>
          </a:bodyPr>
          <a:lstStyle/>
          <a:p>
            <a:pPr marL="40005">
              <a:spcBef>
                <a:spcPts val="90"/>
              </a:spcBef>
            </a:pPr>
            <a:r>
              <a:rPr sz="1260" b="1" spc="-5" dirty="0">
                <a:solidFill>
                  <a:srgbClr val="FFFFFF"/>
                </a:solidFill>
                <a:latin typeface="Arial"/>
                <a:cs typeface="Arial"/>
              </a:rPr>
              <a:t>duration</a:t>
            </a:r>
            <a:endParaRPr sz="1260">
              <a:latin typeface="Arial"/>
              <a:cs typeface="Arial"/>
            </a:endParaRPr>
          </a:p>
        </p:txBody>
      </p:sp>
      <p:sp>
        <p:nvSpPr>
          <p:cNvPr id="24" name="object 24"/>
          <p:cNvSpPr txBox="1"/>
          <p:nvPr/>
        </p:nvSpPr>
        <p:spPr>
          <a:xfrm>
            <a:off x="1077589" y="2370698"/>
            <a:ext cx="772097" cy="205441"/>
          </a:xfrm>
          <a:prstGeom prst="rect">
            <a:avLst/>
          </a:prstGeom>
        </p:spPr>
        <p:txBody>
          <a:bodyPr vert="horz" wrap="square" lIns="0" tIns="11430" rIns="0" bIns="0" rtlCol="0">
            <a:spAutoFit/>
          </a:bodyPr>
          <a:lstStyle/>
          <a:p>
            <a:pPr marL="61151">
              <a:spcBef>
                <a:spcPts val="90"/>
              </a:spcBef>
            </a:pPr>
            <a:r>
              <a:rPr sz="1260" b="1" spc="-5" dirty="0">
                <a:solidFill>
                  <a:srgbClr val="002F5C"/>
                </a:solidFill>
                <a:latin typeface="Arial"/>
                <a:cs typeface="Arial"/>
              </a:rPr>
              <a:t>Aberti</a:t>
            </a:r>
            <a:endParaRPr sz="1260">
              <a:latin typeface="Arial"/>
              <a:cs typeface="Arial"/>
            </a:endParaRPr>
          </a:p>
        </p:txBody>
      </p:sp>
      <p:sp>
        <p:nvSpPr>
          <p:cNvPr id="25" name="object 25"/>
          <p:cNvSpPr txBox="1"/>
          <p:nvPr/>
        </p:nvSpPr>
        <p:spPr>
          <a:xfrm>
            <a:off x="1989458" y="2371383"/>
            <a:ext cx="744092" cy="204287"/>
          </a:xfrm>
          <a:prstGeom prst="rect">
            <a:avLst/>
          </a:prstGeom>
          <a:solidFill>
            <a:srgbClr val="F7ABB1"/>
          </a:solidFill>
        </p:spPr>
        <p:txBody>
          <a:bodyPr vert="horz" wrap="square" lIns="0" tIns="10287" rIns="0" bIns="0" rtlCol="0">
            <a:spAutoFit/>
          </a:bodyPr>
          <a:lstStyle/>
          <a:p>
            <a:pPr marL="78296">
              <a:spcBef>
                <a:spcPts val="81"/>
              </a:spcBef>
            </a:pPr>
            <a:r>
              <a:rPr sz="1260" b="1" spc="-5" dirty="0">
                <a:solidFill>
                  <a:srgbClr val="002F5C"/>
                </a:solidFill>
                <a:latin typeface="Arial"/>
                <a:cs typeface="Arial"/>
              </a:rPr>
              <a:t>US</a:t>
            </a:r>
            <a:endParaRPr sz="1260">
              <a:latin typeface="Arial"/>
              <a:cs typeface="Arial"/>
            </a:endParaRPr>
          </a:p>
        </p:txBody>
      </p:sp>
      <p:sp>
        <p:nvSpPr>
          <p:cNvPr id="26" name="object 26"/>
          <p:cNvSpPr txBox="1"/>
          <p:nvPr/>
        </p:nvSpPr>
        <p:spPr>
          <a:xfrm>
            <a:off x="2744884" y="2370698"/>
            <a:ext cx="1010412" cy="205441"/>
          </a:xfrm>
          <a:prstGeom prst="rect">
            <a:avLst/>
          </a:prstGeom>
        </p:spPr>
        <p:txBody>
          <a:bodyPr vert="horz" wrap="square" lIns="0" tIns="11430" rIns="0" bIns="0" rtlCol="0">
            <a:spAutoFit/>
          </a:bodyPr>
          <a:lstStyle/>
          <a:p>
            <a:pPr marL="83439">
              <a:spcBef>
                <a:spcPts val="90"/>
              </a:spcBef>
            </a:pPr>
            <a:r>
              <a:rPr sz="1260" b="1" dirty="0">
                <a:solidFill>
                  <a:srgbClr val="002F5C"/>
                </a:solidFill>
                <a:latin typeface="Arial"/>
                <a:cs typeface="Arial"/>
              </a:rPr>
              <a:t>…</a:t>
            </a:r>
            <a:endParaRPr sz="1260">
              <a:latin typeface="Arial"/>
              <a:cs typeface="Arial"/>
            </a:endParaRPr>
          </a:p>
        </p:txBody>
      </p:sp>
      <p:sp>
        <p:nvSpPr>
          <p:cNvPr id="27" name="object 27"/>
          <p:cNvSpPr txBox="1"/>
          <p:nvPr/>
        </p:nvSpPr>
        <p:spPr>
          <a:xfrm>
            <a:off x="3766461" y="2370698"/>
            <a:ext cx="744665" cy="205441"/>
          </a:xfrm>
          <a:prstGeom prst="rect">
            <a:avLst/>
          </a:prstGeom>
        </p:spPr>
        <p:txBody>
          <a:bodyPr vert="horz" wrap="square" lIns="0" tIns="11430" rIns="0" bIns="0" rtlCol="0">
            <a:spAutoFit/>
          </a:bodyPr>
          <a:lstStyle/>
          <a:p>
            <a:pPr marL="40005">
              <a:spcBef>
                <a:spcPts val="90"/>
              </a:spcBef>
            </a:pPr>
            <a:r>
              <a:rPr sz="1260" b="1" dirty="0">
                <a:solidFill>
                  <a:srgbClr val="002F5C"/>
                </a:solidFill>
                <a:latin typeface="Arial"/>
                <a:cs typeface="Arial"/>
              </a:rPr>
              <a:t>3</a:t>
            </a:r>
            <a:endParaRPr sz="1260">
              <a:latin typeface="Arial"/>
              <a:cs typeface="Arial"/>
            </a:endParaRPr>
          </a:p>
        </p:txBody>
      </p:sp>
      <p:grpSp>
        <p:nvGrpSpPr>
          <p:cNvPr id="28" name="object 28"/>
          <p:cNvGrpSpPr/>
          <p:nvPr/>
        </p:nvGrpSpPr>
        <p:grpSpPr>
          <a:xfrm>
            <a:off x="660413" y="3025519"/>
            <a:ext cx="7173468" cy="1058418"/>
            <a:chOff x="225792" y="3361688"/>
            <a:chExt cx="7970520" cy="1176020"/>
          </a:xfrm>
        </p:grpSpPr>
        <p:sp>
          <p:nvSpPr>
            <p:cNvPr id="29" name="object 29"/>
            <p:cNvSpPr/>
            <p:nvPr/>
          </p:nvSpPr>
          <p:spPr>
            <a:xfrm>
              <a:off x="668941" y="3372788"/>
              <a:ext cx="7503795" cy="1141095"/>
            </a:xfrm>
            <a:custGeom>
              <a:avLst/>
              <a:gdLst/>
              <a:ahLst/>
              <a:cxnLst/>
              <a:rect l="l" t="t" r="r" b="b"/>
              <a:pathLst>
                <a:path w="7503795" h="1141095">
                  <a:moveTo>
                    <a:pt x="0" y="1140874"/>
                  </a:moveTo>
                  <a:lnTo>
                    <a:pt x="7503475" y="1140874"/>
                  </a:lnTo>
                  <a:lnTo>
                    <a:pt x="7503475" y="0"/>
                  </a:lnTo>
                  <a:lnTo>
                    <a:pt x="0" y="0"/>
                  </a:lnTo>
                  <a:lnTo>
                    <a:pt x="0" y="1140874"/>
                  </a:lnTo>
                  <a:close/>
                </a:path>
              </a:pathLst>
            </a:custGeom>
            <a:solidFill>
              <a:srgbClr val="FFEAE7"/>
            </a:solidFill>
          </p:spPr>
          <p:txBody>
            <a:bodyPr wrap="square" lIns="0" tIns="0" rIns="0" bIns="0" rtlCol="0"/>
            <a:lstStyle/>
            <a:p>
              <a:endParaRPr sz="1620"/>
            </a:p>
          </p:txBody>
        </p:sp>
        <p:sp>
          <p:nvSpPr>
            <p:cNvPr id="30" name="object 30"/>
            <p:cNvSpPr/>
            <p:nvPr/>
          </p:nvSpPr>
          <p:spPr>
            <a:xfrm>
              <a:off x="249580" y="3372789"/>
              <a:ext cx="4250690" cy="1141095"/>
            </a:xfrm>
            <a:custGeom>
              <a:avLst/>
              <a:gdLst/>
              <a:ahLst/>
              <a:cxnLst/>
              <a:rect l="l" t="t" r="r" b="b"/>
              <a:pathLst>
                <a:path w="4250690" h="1141095">
                  <a:moveTo>
                    <a:pt x="4250436" y="0"/>
                  </a:moveTo>
                  <a:lnTo>
                    <a:pt x="3386328" y="0"/>
                  </a:lnTo>
                  <a:lnTo>
                    <a:pt x="2272080" y="0"/>
                  </a:lnTo>
                  <a:lnTo>
                    <a:pt x="2272080" y="589330"/>
                  </a:lnTo>
                  <a:lnTo>
                    <a:pt x="1438351" y="589330"/>
                  </a:lnTo>
                  <a:lnTo>
                    <a:pt x="1438351" y="0"/>
                  </a:lnTo>
                  <a:lnTo>
                    <a:pt x="419354" y="0"/>
                  </a:lnTo>
                  <a:lnTo>
                    <a:pt x="0" y="0"/>
                  </a:lnTo>
                  <a:lnTo>
                    <a:pt x="0" y="1140879"/>
                  </a:lnTo>
                  <a:lnTo>
                    <a:pt x="419354" y="1140879"/>
                  </a:lnTo>
                  <a:lnTo>
                    <a:pt x="1438351" y="1140879"/>
                  </a:lnTo>
                  <a:lnTo>
                    <a:pt x="2272080" y="1140879"/>
                  </a:lnTo>
                  <a:lnTo>
                    <a:pt x="3386328" y="1140879"/>
                  </a:lnTo>
                  <a:lnTo>
                    <a:pt x="4250436" y="1140879"/>
                  </a:lnTo>
                  <a:lnTo>
                    <a:pt x="4250436" y="589330"/>
                  </a:lnTo>
                  <a:lnTo>
                    <a:pt x="4250436" y="0"/>
                  </a:lnTo>
                  <a:close/>
                </a:path>
              </a:pathLst>
            </a:custGeom>
            <a:solidFill>
              <a:srgbClr val="3B9EFF"/>
            </a:solidFill>
          </p:spPr>
          <p:txBody>
            <a:bodyPr wrap="square" lIns="0" tIns="0" rIns="0" bIns="0" rtlCol="0"/>
            <a:lstStyle/>
            <a:p>
              <a:endParaRPr sz="1620"/>
            </a:p>
          </p:txBody>
        </p:sp>
        <p:sp>
          <p:nvSpPr>
            <p:cNvPr id="31" name="object 31"/>
            <p:cNvSpPr/>
            <p:nvPr/>
          </p:nvSpPr>
          <p:spPr>
            <a:xfrm>
              <a:off x="4500016" y="3962120"/>
              <a:ext cx="3672840" cy="551815"/>
            </a:xfrm>
            <a:custGeom>
              <a:avLst/>
              <a:gdLst/>
              <a:ahLst/>
              <a:cxnLst/>
              <a:rect l="l" t="t" r="r" b="b"/>
              <a:pathLst>
                <a:path w="3672840" h="551814">
                  <a:moveTo>
                    <a:pt x="3672395" y="0"/>
                  </a:moveTo>
                  <a:lnTo>
                    <a:pt x="3672395" y="0"/>
                  </a:lnTo>
                  <a:lnTo>
                    <a:pt x="0" y="0"/>
                  </a:lnTo>
                  <a:lnTo>
                    <a:pt x="0" y="551548"/>
                  </a:lnTo>
                  <a:lnTo>
                    <a:pt x="3672395" y="551548"/>
                  </a:lnTo>
                  <a:lnTo>
                    <a:pt x="3672395" y="0"/>
                  </a:lnTo>
                  <a:close/>
                </a:path>
              </a:pathLst>
            </a:custGeom>
            <a:solidFill>
              <a:srgbClr val="92D050"/>
            </a:solidFill>
          </p:spPr>
          <p:txBody>
            <a:bodyPr wrap="square" lIns="0" tIns="0" rIns="0" bIns="0" rtlCol="0"/>
            <a:lstStyle/>
            <a:p>
              <a:endParaRPr sz="1620"/>
            </a:p>
          </p:txBody>
        </p:sp>
        <p:sp>
          <p:nvSpPr>
            <p:cNvPr id="32" name="object 32"/>
            <p:cNvSpPr/>
            <p:nvPr/>
          </p:nvSpPr>
          <p:spPr>
            <a:xfrm>
              <a:off x="249592" y="3368038"/>
              <a:ext cx="419734" cy="1150620"/>
            </a:xfrm>
            <a:custGeom>
              <a:avLst/>
              <a:gdLst/>
              <a:ahLst/>
              <a:cxnLst/>
              <a:rect l="l" t="t" r="r" b="b"/>
              <a:pathLst>
                <a:path w="419734" h="1150620">
                  <a:moveTo>
                    <a:pt x="0" y="0"/>
                  </a:moveTo>
                  <a:lnTo>
                    <a:pt x="0" y="1150374"/>
                  </a:lnTo>
                </a:path>
                <a:path w="419734" h="1150620">
                  <a:moveTo>
                    <a:pt x="419349" y="0"/>
                  </a:moveTo>
                  <a:lnTo>
                    <a:pt x="419349" y="589324"/>
                  </a:lnTo>
                </a:path>
              </a:pathLst>
            </a:custGeom>
            <a:ln w="12699">
              <a:solidFill>
                <a:srgbClr val="FFFFFF"/>
              </a:solidFill>
            </a:ln>
          </p:spPr>
          <p:txBody>
            <a:bodyPr wrap="square" lIns="0" tIns="0" rIns="0" bIns="0" rtlCol="0"/>
            <a:lstStyle/>
            <a:p>
              <a:endParaRPr sz="1620"/>
            </a:p>
          </p:txBody>
        </p:sp>
        <p:sp>
          <p:nvSpPr>
            <p:cNvPr id="33" name="object 33"/>
            <p:cNvSpPr/>
            <p:nvPr/>
          </p:nvSpPr>
          <p:spPr>
            <a:xfrm>
              <a:off x="668941" y="3957363"/>
              <a:ext cx="0" cy="561340"/>
            </a:xfrm>
            <a:custGeom>
              <a:avLst/>
              <a:gdLst/>
              <a:ahLst/>
              <a:cxnLst/>
              <a:rect l="l" t="t" r="r" b="b"/>
              <a:pathLst>
                <a:path h="561339">
                  <a:moveTo>
                    <a:pt x="0" y="0"/>
                  </a:moveTo>
                  <a:lnTo>
                    <a:pt x="0" y="561049"/>
                  </a:lnTo>
                </a:path>
              </a:pathLst>
            </a:custGeom>
            <a:ln w="38099">
              <a:solidFill>
                <a:srgbClr val="FFFFFF"/>
              </a:solidFill>
            </a:ln>
          </p:spPr>
          <p:txBody>
            <a:bodyPr wrap="square" lIns="0" tIns="0" rIns="0" bIns="0" rtlCol="0"/>
            <a:lstStyle/>
            <a:p>
              <a:endParaRPr sz="1620"/>
            </a:p>
          </p:txBody>
        </p:sp>
        <p:sp>
          <p:nvSpPr>
            <p:cNvPr id="34" name="object 34"/>
            <p:cNvSpPr/>
            <p:nvPr/>
          </p:nvSpPr>
          <p:spPr>
            <a:xfrm>
              <a:off x="244842" y="3368038"/>
              <a:ext cx="7932420" cy="1150620"/>
            </a:xfrm>
            <a:custGeom>
              <a:avLst/>
              <a:gdLst/>
              <a:ahLst/>
              <a:cxnLst/>
              <a:rect l="l" t="t" r="r" b="b"/>
              <a:pathLst>
                <a:path w="7932420" h="1150620">
                  <a:moveTo>
                    <a:pt x="1443099" y="0"/>
                  </a:moveTo>
                  <a:lnTo>
                    <a:pt x="1443099" y="1150374"/>
                  </a:lnTo>
                </a:path>
                <a:path w="7932420" h="1150620">
                  <a:moveTo>
                    <a:pt x="2276824" y="0"/>
                  </a:moveTo>
                  <a:lnTo>
                    <a:pt x="2276824" y="1150374"/>
                  </a:lnTo>
                </a:path>
                <a:path w="7932420" h="1150620">
                  <a:moveTo>
                    <a:pt x="3391075" y="0"/>
                  </a:moveTo>
                  <a:lnTo>
                    <a:pt x="3391075" y="1150374"/>
                  </a:lnTo>
                </a:path>
                <a:path w="7932420" h="1150620">
                  <a:moveTo>
                    <a:pt x="4255175" y="0"/>
                  </a:moveTo>
                  <a:lnTo>
                    <a:pt x="4255175" y="1150374"/>
                  </a:lnTo>
                </a:path>
                <a:path w="7932420" h="1150620">
                  <a:moveTo>
                    <a:pt x="4963250" y="0"/>
                  </a:moveTo>
                  <a:lnTo>
                    <a:pt x="4963250" y="1150374"/>
                  </a:lnTo>
                </a:path>
                <a:path w="7932420" h="1150620">
                  <a:moveTo>
                    <a:pt x="5426425" y="0"/>
                  </a:moveTo>
                  <a:lnTo>
                    <a:pt x="5426425" y="1150374"/>
                  </a:lnTo>
                </a:path>
                <a:path w="7932420" h="1150620">
                  <a:moveTo>
                    <a:pt x="6352775" y="0"/>
                  </a:moveTo>
                  <a:lnTo>
                    <a:pt x="6352775" y="1150374"/>
                  </a:lnTo>
                </a:path>
                <a:path w="7932420" h="1150620">
                  <a:moveTo>
                    <a:pt x="7371775" y="0"/>
                  </a:moveTo>
                  <a:lnTo>
                    <a:pt x="7371775" y="1150374"/>
                  </a:lnTo>
                </a:path>
                <a:path w="7932420" h="1150620">
                  <a:moveTo>
                    <a:pt x="7927575" y="0"/>
                  </a:moveTo>
                  <a:lnTo>
                    <a:pt x="7927575" y="1150374"/>
                  </a:lnTo>
                </a:path>
                <a:path w="7932420" h="1150620">
                  <a:moveTo>
                    <a:pt x="0" y="4749"/>
                  </a:moveTo>
                  <a:lnTo>
                    <a:pt x="7932325" y="4749"/>
                  </a:lnTo>
                </a:path>
              </a:pathLst>
            </a:custGeom>
            <a:ln w="12699">
              <a:solidFill>
                <a:srgbClr val="FFFFFF"/>
              </a:solidFill>
            </a:ln>
          </p:spPr>
          <p:txBody>
            <a:bodyPr wrap="square" lIns="0" tIns="0" rIns="0" bIns="0" rtlCol="0"/>
            <a:lstStyle/>
            <a:p>
              <a:endParaRPr sz="1620"/>
            </a:p>
          </p:txBody>
        </p:sp>
        <p:sp>
          <p:nvSpPr>
            <p:cNvPr id="35" name="object 35"/>
            <p:cNvSpPr/>
            <p:nvPr/>
          </p:nvSpPr>
          <p:spPr>
            <a:xfrm>
              <a:off x="244842" y="3962113"/>
              <a:ext cx="7932420" cy="551815"/>
            </a:xfrm>
            <a:custGeom>
              <a:avLst/>
              <a:gdLst/>
              <a:ahLst/>
              <a:cxnLst/>
              <a:rect l="l" t="t" r="r" b="b"/>
              <a:pathLst>
                <a:path w="7932420" h="551814">
                  <a:moveTo>
                    <a:pt x="419349" y="0"/>
                  </a:moveTo>
                  <a:lnTo>
                    <a:pt x="7932325" y="0"/>
                  </a:lnTo>
                </a:path>
                <a:path w="7932420" h="551814">
                  <a:moveTo>
                    <a:pt x="0" y="551549"/>
                  </a:moveTo>
                  <a:lnTo>
                    <a:pt x="428849" y="551549"/>
                  </a:lnTo>
                </a:path>
              </a:pathLst>
            </a:custGeom>
            <a:ln w="38099">
              <a:solidFill>
                <a:srgbClr val="FFFFFF"/>
              </a:solidFill>
            </a:ln>
          </p:spPr>
          <p:txBody>
            <a:bodyPr wrap="square" lIns="0" tIns="0" rIns="0" bIns="0" rtlCol="0"/>
            <a:lstStyle/>
            <a:p>
              <a:endParaRPr sz="1620"/>
            </a:p>
          </p:txBody>
        </p:sp>
        <p:sp>
          <p:nvSpPr>
            <p:cNvPr id="36" name="object 36"/>
            <p:cNvSpPr/>
            <p:nvPr/>
          </p:nvSpPr>
          <p:spPr>
            <a:xfrm>
              <a:off x="673691" y="4513664"/>
              <a:ext cx="7503795" cy="0"/>
            </a:xfrm>
            <a:custGeom>
              <a:avLst/>
              <a:gdLst/>
              <a:ahLst/>
              <a:cxnLst/>
              <a:rect l="l" t="t" r="r" b="b"/>
              <a:pathLst>
                <a:path w="7503795">
                  <a:moveTo>
                    <a:pt x="0" y="0"/>
                  </a:moveTo>
                  <a:lnTo>
                    <a:pt x="7503475" y="0"/>
                  </a:lnTo>
                </a:path>
              </a:pathLst>
            </a:custGeom>
            <a:ln w="12699">
              <a:solidFill>
                <a:srgbClr val="FFFFFF"/>
              </a:solidFill>
            </a:ln>
          </p:spPr>
          <p:txBody>
            <a:bodyPr wrap="square" lIns="0" tIns="0" rIns="0" bIns="0" rtlCol="0"/>
            <a:lstStyle/>
            <a:p>
              <a:endParaRPr sz="1620"/>
            </a:p>
          </p:txBody>
        </p:sp>
      </p:grpSp>
      <p:sp>
        <p:nvSpPr>
          <p:cNvPr id="37" name="object 37"/>
          <p:cNvSpPr txBox="1"/>
          <p:nvPr/>
        </p:nvSpPr>
        <p:spPr>
          <a:xfrm>
            <a:off x="758985" y="3053798"/>
            <a:ext cx="75438" cy="150041"/>
          </a:xfrm>
          <a:prstGeom prst="rect">
            <a:avLst/>
          </a:prstGeom>
        </p:spPr>
        <p:txBody>
          <a:bodyPr vert="horz" wrap="square" lIns="0" tIns="11430" rIns="0" bIns="0" rtlCol="0">
            <a:spAutoFit/>
          </a:bodyPr>
          <a:lstStyle/>
          <a:p>
            <a:pPr>
              <a:spcBef>
                <a:spcPts val="90"/>
              </a:spcBef>
            </a:pPr>
            <a:r>
              <a:rPr sz="900" b="1" dirty="0">
                <a:solidFill>
                  <a:srgbClr val="FFFFFF"/>
                </a:solidFill>
                <a:latin typeface="Arial"/>
                <a:cs typeface="Arial"/>
              </a:rPr>
              <a:t>2</a:t>
            </a:r>
            <a:endParaRPr sz="900">
              <a:latin typeface="Arial"/>
              <a:cs typeface="Arial"/>
            </a:endParaRPr>
          </a:p>
        </p:txBody>
      </p:sp>
      <p:sp>
        <p:nvSpPr>
          <p:cNvPr id="38" name="object 38"/>
          <p:cNvSpPr txBox="1"/>
          <p:nvPr/>
        </p:nvSpPr>
        <p:spPr>
          <a:xfrm>
            <a:off x="1066159" y="3053798"/>
            <a:ext cx="783527" cy="150041"/>
          </a:xfrm>
          <a:prstGeom prst="rect">
            <a:avLst/>
          </a:prstGeom>
        </p:spPr>
        <p:txBody>
          <a:bodyPr vert="horz" wrap="square" lIns="0" tIns="11430" rIns="0" bIns="0" rtlCol="0">
            <a:spAutoFit/>
          </a:bodyPr>
          <a:lstStyle/>
          <a:p>
            <a:pPr marL="69723">
              <a:spcBef>
                <a:spcPts val="90"/>
              </a:spcBef>
            </a:pPr>
            <a:r>
              <a:rPr sz="900" b="1" spc="-5" dirty="0">
                <a:solidFill>
                  <a:srgbClr val="FFFFFF"/>
                </a:solidFill>
                <a:latin typeface="Arial"/>
                <a:cs typeface="Arial"/>
              </a:rPr>
              <a:t>species</a:t>
            </a:r>
            <a:endParaRPr sz="900">
              <a:latin typeface="Arial"/>
              <a:cs typeface="Arial"/>
            </a:endParaRPr>
          </a:p>
        </p:txBody>
      </p:sp>
      <p:sp>
        <p:nvSpPr>
          <p:cNvPr id="39" name="object 39"/>
          <p:cNvSpPr txBox="1"/>
          <p:nvPr/>
        </p:nvSpPr>
        <p:spPr>
          <a:xfrm>
            <a:off x="1989458" y="3041225"/>
            <a:ext cx="744092" cy="301235"/>
          </a:xfrm>
          <a:prstGeom prst="rect">
            <a:avLst/>
          </a:prstGeom>
          <a:solidFill>
            <a:srgbClr val="3B9EFF"/>
          </a:solidFill>
        </p:spPr>
        <p:txBody>
          <a:bodyPr vert="horz" wrap="square" lIns="0" tIns="24002" rIns="0" bIns="0" rtlCol="0">
            <a:spAutoFit/>
          </a:bodyPr>
          <a:lstStyle/>
          <a:p>
            <a:pPr marL="64008" marR="146876">
              <a:spcBef>
                <a:spcPts val="188"/>
              </a:spcBef>
            </a:pPr>
            <a:r>
              <a:rPr sz="900" b="1" spc="-5" dirty="0">
                <a:solidFill>
                  <a:srgbClr val="FFFFFF"/>
                </a:solidFill>
                <a:latin typeface="Arial"/>
                <a:cs typeface="Arial"/>
              </a:rPr>
              <a:t>birdinfo:c  ountry</a:t>
            </a:r>
            <a:endParaRPr sz="900">
              <a:latin typeface="Arial"/>
              <a:cs typeface="Arial"/>
            </a:endParaRPr>
          </a:p>
        </p:txBody>
      </p:sp>
      <p:sp>
        <p:nvSpPr>
          <p:cNvPr id="40" name="object 40"/>
          <p:cNvSpPr txBox="1"/>
          <p:nvPr/>
        </p:nvSpPr>
        <p:spPr>
          <a:xfrm>
            <a:off x="2744884" y="3053798"/>
            <a:ext cx="1010412" cy="288541"/>
          </a:xfrm>
          <a:prstGeom prst="rect">
            <a:avLst/>
          </a:prstGeom>
        </p:spPr>
        <p:txBody>
          <a:bodyPr vert="horz" wrap="square" lIns="0" tIns="11430" rIns="0" bIns="0" rtlCol="0">
            <a:spAutoFit/>
          </a:bodyPr>
          <a:lstStyle/>
          <a:p>
            <a:pPr marL="58865" marR="152019">
              <a:spcBef>
                <a:spcPts val="90"/>
              </a:spcBef>
            </a:pPr>
            <a:r>
              <a:rPr sz="900" b="1" spc="-5" dirty="0">
                <a:solidFill>
                  <a:srgbClr val="FFFFFF"/>
                </a:solidFill>
                <a:latin typeface="Arial"/>
                <a:cs typeface="Arial"/>
              </a:rPr>
              <a:t>birdinfo:englis  h_cname</a:t>
            </a:r>
            <a:endParaRPr sz="900">
              <a:latin typeface="Arial"/>
              <a:cs typeface="Arial"/>
            </a:endParaRPr>
          </a:p>
        </p:txBody>
      </p:sp>
      <p:sp>
        <p:nvSpPr>
          <p:cNvPr id="41" name="object 41"/>
          <p:cNvSpPr txBox="1"/>
          <p:nvPr/>
        </p:nvSpPr>
        <p:spPr>
          <a:xfrm>
            <a:off x="3766461" y="3053798"/>
            <a:ext cx="744665" cy="150041"/>
          </a:xfrm>
          <a:prstGeom prst="rect">
            <a:avLst/>
          </a:prstGeom>
        </p:spPr>
        <p:txBody>
          <a:bodyPr vert="horz" wrap="square" lIns="0" tIns="11430" rIns="0" bIns="0" rtlCol="0">
            <a:spAutoFit/>
          </a:bodyPr>
          <a:lstStyle/>
          <a:p>
            <a:pPr marL="40005">
              <a:spcBef>
                <a:spcPts val="90"/>
              </a:spcBef>
            </a:pPr>
            <a:r>
              <a:rPr sz="900" b="1" spc="-5" dirty="0">
                <a:solidFill>
                  <a:srgbClr val="FFFFFF"/>
                </a:solidFill>
                <a:latin typeface="Arial"/>
                <a:cs typeface="Arial"/>
              </a:rPr>
              <a:t>duration</a:t>
            </a:r>
            <a:endParaRPr sz="900">
              <a:latin typeface="Arial"/>
              <a:cs typeface="Arial"/>
            </a:endParaRPr>
          </a:p>
        </p:txBody>
      </p:sp>
      <p:sp>
        <p:nvSpPr>
          <p:cNvPr id="42" name="object 42"/>
          <p:cNvSpPr txBox="1"/>
          <p:nvPr/>
        </p:nvSpPr>
        <p:spPr>
          <a:xfrm>
            <a:off x="4522384" y="3041226"/>
            <a:ext cx="616649" cy="162736"/>
          </a:xfrm>
          <a:prstGeom prst="rect">
            <a:avLst/>
          </a:prstGeom>
          <a:solidFill>
            <a:srgbClr val="92D050"/>
          </a:solidFill>
        </p:spPr>
        <p:txBody>
          <a:bodyPr vert="horz" wrap="square" lIns="0" tIns="24002" rIns="0" bIns="0" rtlCol="0">
            <a:spAutoFit/>
          </a:bodyPr>
          <a:lstStyle/>
          <a:p>
            <a:pPr marL="61722">
              <a:spcBef>
                <a:spcPts val="188"/>
              </a:spcBef>
            </a:pPr>
            <a:r>
              <a:rPr sz="900" b="1" spc="-5" dirty="0">
                <a:solidFill>
                  <a:srgbClr val="FFFFFF"/>
                </a:solidFill>
                <a:latin typeface="Arial"/>
                <a:cs typeface="Arial"/>
              </a:rPr>
              <a:t>name</a:t>
            </a:r>
            <a:endParaRPr sz="900">
              <a:latin typeface="Arial"/>
              <a:cs typeface="Arial"/>
            </a:endParaRPr>
          </a:p>
        </p:txBody>
      </p:sp>
      <p:sp>
        <p:nvSpPr>
          <p:cNvPr id="43" name="object 43"/>
          <p:cNvSpPr txBox="1"/>
          <p:nvPr/>
        </p:nvSpPr>
        <p:spPr>
          <a:xfrm>
            <a:off x="5150198" y="3041226"/>
            <a:ext cx="405765" cy="162736"/>
          </a:xfrm>
          <a:prstGeom prst="rect">
            <a:avLst/>
          </a:prstGeom>
          <a:solidFill>
            <a:srgbClr val="92D050"/>
          </a:solidFill>
        </p:spPr>
        <p:txBody>
          <a:bodyPr vert="horz" wrap="square" lIns="0" tIns="24002" rIns="0" bIns="0" rtlCol="0">
            <a:spAutoFit/>
          </a:bodyPr>
          <a:lstStyle/>
          <a:p>
            <a:pPr marL="70866">
              <a:spcBef>
                <a:spcPts val="188"/>
              </a:spcBef>
            </a:pPr>
            <a:r>
              <a:rPr sz="900" b="1" spc="-5" dirty="0">
                <a:solidFill>
                  <a:srgbClr val="FFFFFF"/>
                </a:solidFill>
                <a:latin typeface="Arial"/>
                <a:cs typeface="Arial"/>
              </a:rPr>
              <a:t>url</a:t>
            </a:r>
            <a:endParaRPr sz="900">
              <a:latin typeface="Arial"/>
              <a:cs typeface="Arial"/>
            </a:endParaRPr>
          </a:p>
        </p:txBody>
      </p:sp>
      <p:sp>
        <p:nvSpPr>
          <p:cNvPr id="44" name="object 44"/>
          <p:cNvSpPr txBox="1"/>
          <p:nvPr/>
        </p:nvSpPr>
        <p:spPr>
          <a:xfrm>
            <a:off x="5567056" y="3041226"/>
            <a:ext cx="822389" cy="162736"/>
          </a:xfrm>
          <a:prstGeom prst="rect">
            <a:avLst/>
          </a:prstGeom>
          <a:solidFill>
            <a:srgbClr val="92D050"/>
          </a:solidFill>
        </p:spPr>
        <p:txBody>
          <a:bodyPr vert="horz" wrap="square" lIns="0" tIns="24002" rIns="0" bIns="0" rtlCol="0">
            <a:spAutoFit/>
          </a:bodyPr>
          <a:lstStyle/>
          <a:p>
            <a:pPr marL="70866">
              <a:spcBef>
                <a:spcPts val="188"/>
              </a:spcBef>
            </a:pPr>
            <a:r>
              <a:rPr sz="900" b="1" spc="-5" dirty="0">
                <a:solidFill>
                  <a:srgbClr val="FFFFFF"/>
                </a:solidFill>
                <a:latin typeface="Arial"/>
                <a:cs typeface="Arial"/>
              </a:rPr>
              <a:t>latitude</a:t>
            </a:r>
            <a:endParaRPr sz="900">
              <a:latin typeface="Arial"/>
              <a:cs typeface="Arial"/>
            </a:endParaRPr>
          </a:p>
        </p:txBody>
      </p:sp>
      <p:sp>
        <p:nvSpPr>
          <p:cNvPr id="45" name="object 45"/>
          <p:cNvSpPr txBox="1"/>
          <p:nvPr/>
        </p:nvSpPr>
        <p:spPr>
          <a:xfrm>
            <a:off x="6400771" y="3041226"/>
            <a:ext cx="905828" cy="162736"/>
          </a:xfrm>
          <a:prstGeom prst="rect">
            <a:avLst/>
          </a:prstGeom>
          <a:solidFill>
            <a:srgbClr val="92D050"/>
          </a:solidFill>
        </p:spPr>
        <p:txBody>
          <a:bodyPr vert="horz" wrap="square" lIns="0" tIns="24002" rIns="0" bIns="0" rtlCol="0">
            <a:spAutoFit/>
          </a:bodyPr>
          <a:lstStyle/>
          <a:p>
            <a:pPr marL="70866">
              <a:spcBef>
                <a:spcPts val="188"/>
              </a:spcBef>
            </a:pPr>
            <a:r>
              <a:rPr sz="900" b="1" spc="-5" dirty="0">
                <a:solidFill>
                  <a:srgbClr val="FFFFFF"/>
                </a:solidFill>
                <a:latin typeface="Arial"/>
                <a:cs typeface="Arial"/>
              </a:rPr>
              <a:t>longitude</a:t>
            </a:r>
            <a:endParaRPr sz="900">
              <a:latin typeface="Arial"/>
              <a:cs typeface="Arial"/>
            </a:endParaRPr>
          </a:p>
        </p:txBody>
      </p:sp>
      <p:sp>
        <p:nvSpPr>
          <p:cNvPr id="46" name="object 46"/>
          <p:cNvSpPr txBox="1"/>
          <p:nvPr/>
        </p:nvSpPr>
        <p:spPr>
          <a:xfrm>
            <a:off x="7317870" y="3041226"/>
            <a:ext cx="489204" cy="162736"/>
          </a:xfrm>
          <a:prstGeom prst="rect">
            <a:avLst/>
          </a:prstGeom>
          <a:solidFill>
            <a:srgbClr val="92D050"/>
          </a:solidFill>
        </p:spPr>
        <p:txBody>
          <a:bodyPr vert="horz" wrap="square" lIns="0" tIns="24002" rIns="0" bIns="0" rtlCol="0">
            <a:spAutoFit/>
          </a:bodyPr>
          <a:lstStyle/>
          <a:p>
            <a:pPr marL="70866">
              <a:spcBef>
                <a:spcPts val="188"/>
              </a:spcBef>
            </a:pPr>
            <a:r>
              <a:rPr sz="900" b="1" spc="-23" dirty="0">
                <a:solidFill>
                  <a:srgbClr val="FFFFFF"/>
                </a:solidFill>
                <a:latin typeface="Arial"/>
                <a:cs typeface="Arial"/>
              </a:rPr>
              <a:t>Text</a:t>
            </a:r>
            <a:endParaRPr sz="900">
              <a:latin typeface="Arial"/>
              <a:cs typeface="Arial"/>
            </a:endParaRPr>
          </a:p>
        </p:txBody>
      </p:sp>
      <p:grpSp>
        <p:nvGrpSpPr>
          <p:cNvPr id="47" name="object 47"/>
          <p:cNvGrpSpPr/>
          <p:nvPr/>
        </p:nvGrpSpPr>
        <p:grpSpPr>
          <a:xfrm>
            <a:off x="1813225" y="1106020"/>
            <a:ext cx="4871466" cy="3040380"/>
            <a:chOff x="1506694" y="1228911"/>
            <a:chExt cx="5412740" cy="3378200"/>
          </a:xfrm>
        </p:grpSpPr>
        <p:pic>
          <p:nvPicPr>
            <p:cNvPr id="48" name="object 48"/>
            <p:cNvPicPr/>
            <p:nvPr/>
          </p:nvPicPr>
          <p:blipFill>
            <a:blip r:embed="rId5" cstate="print"/>
            <a:stretch>
              <a:fillRect/>
            </a:stretch>
          </p:blipFill>
          <p:spPr>
            <a:xfrm>
              <a:off x="3235905" y="1228911"/>
              <a:ext cx="1100763" cy="687952"/>
            </a:xfrm>
            <a:prstGeom prst="rect">
              <a:avLst/>
            </a:prstGeom>
          </p:spPr>
        </p:pic>
        <p:sp>
          <p:nvSpPr>
            <p:cNvPr id="49" name="object 49"/>
            <p:cNvSpPr/>
            <p:nvPr/>
          </p:nvSpPr>
          <p:spPr>
            <a:xfrm>
              <a:off x="3420134" y="1261610"/>
              <a:ext cx="864235" cy="506095"/>
            </a:xfrm>
            <a:custGeom>
              <a:avLst/>
              <a:gdLst/>
              <a:ahLst/>
              <a:cxnLst/>
              <a:rect l="l" t="t" r="r" b="b"/>
              <a:pathLst>
                <a:path w="864235" h="506094">
                  <a:moveTo>
                    <a:pt x="863833" y="0"/>
                  </a:moveTo>
                  <a:lnTo>
                    <a:pt x="0" y="505572"/>
                  </a:lnTo>
                </a:path>
              </a:pathLst>
            </a:custGeom>
            <a:ln w="25399">
              <a:solidFill>
                <a:srgbClr val="FF671F"/>
              </a:solidFill>
            </a:ln>
          </p:spPr>
          <p:txBody>
            <a:bodyPr wrap="square" lIns="0" tIns="0" rIns="0" bIns="0" rtlCol="0"/>
            <a:lstStyle/>
            <a:p>
              <a:endParaRPr sz="1620"/>
            </a:p>
          </p:txBody>
        </p:sp>
        <p:pic>
          <p:nvPicPr>
            <p:cNvPr id="50" name="object 50"/>
            <p:cNvPicPr/>
            <p:nvPr/>
          </p:nvPicPr>
          <p:blipFill>
            <a:blip r:embed="rId6" cstate="print"/>
            <a:stretch>
              <a:fillRect/>
            </a:stretch>
          </p:blipFill>
          <p:spPr>
            <a:xfrm>
              <a:off x="3307952" y="1718275"/>
              <a:ext cx="146073" cy="119831"/>
            </a:xfrm>
            <a:prstGeom prst="rect">
              <a:avLst/>
            </a:prstGeom>
          </p:spPr>
        </p:pic>
        <p:pic>
          <p:nvPicPr>
            <p:cNvPr id="51" name="object 51"/>
            <p:cNvPicPr/>
            <p:nvPr/>
          </p:nvPicPr>
          <p:blipFill>
            <a:blip r:embed="rId7" cstate="print"/>
            <a:stretch>
              <a:fillRect/>
            </a:stretch>
          </p:blipFill>
          <p:spPr>
            <a:xfrm>
              <a:off x="1506694" y="1811392"/>
              <a:ext cx="2208675" cy="2795288"/>
            </a:xfrm>
            <a:prstGeom prst="rect">
              <a:avLst/>
            </a:prstGeom>
          </p:spPr>
        </p:pic>
        <p:sp>
          <p:nvSpPr>
            <p:cNvPr id="52" name="object 52"/>
            <p:cNvSpPr/>
            <p:nvPr/>
          </p:nvSpPr>
          <p:spPr>
            <a:xfrm>
              <a:off x="1551457" y="1836154"/>
              <a:ext cx="2119630" cy="2706370"/>
            </a:xfrm>
            <a:custGeom>
              <a:avLst/>
              <a:gdLst/>
              <a:ahLst/>
              <a:cxnLst/>
              <a:rect l="l" t="t" r="r" b="b"/>
              <a:pathLst>
                <a:path w="2119629" h="2706370">
                  <a:moveTo>
                    <a:pt x="0" y="0"/>
                  </a:moveTo>
                  <a:lnTo>
                    <a:pt x="2119149" y="0"/>
                  </a:lnTo>
                  <a:lnTo>
                    <a:pt x="2119149" y="2705762"/>
                  </a:lnTo>
                  <a:lnTo>
                    <a:pt x="0" y="2705762"/>
                  </a:lnTo>
                  <a:lnTo>
                    <a:pt x="0" y="0"/>
                  </a:lnTo>
                  <a:close/>
                </a:path>
              </a:pathLst>
            </a:custGeom>
            <a:ln w="9524">
              <a:solidFill>
                <a:srgbClr val="FF0000"/>
              </a:solidFill>
            </a:ln>
          </p:spPr>
          <p:txBody>
            <a:bodyPr wrap="square" lIns="0" tIns="0" rIns="0" bIns="0" rtlCol="0"/>
            <a:lstStyle/>
            <a:p>
              <a:endParaRPr sz="1620"/>
            </a:p>
          </p:txBody>
        </p:sp>
        <p:pic>
          <p:nvPicPr>
            <p:cNvPr id="53" name="object 53"/>
            <p:cNvPicPr/>
            <p:nvPr/>
          </p:nvPicPr>
          <p:blipFill>
            <a:blip r:embed="rId8" cstate="print"/>
            <a:stretch>
              <a:fillRect/>
            </a:stretch>
          </p:blipFill>
          <p:spPr>
            <a:xfrm>
              <a:off x="4128892" y="1470576"/>
              <a:ext cx="2790514" cy="1525852"/>
            </a:xfrm>
            <a:prstGeom prst="rect">
              <a:avLst/>
            </a:prstGeom>
          </p:spPr>
        </p:pic>
        <p:sp>
          <p:nvSpPr>
            <p:cNvPr id="54" name="object 54"/>
            <p:cNvSpPr/>
            <p:nvPr/>
          </p:nvSpPr>
          <p:spPr>
            <a:xfrm>
              <a:off x="4316304" y="1503275"/>
              <a:ext cx="2550795" cy="1349375"/>
            </a:xfrm>
            <a:custGeom>
              <a:avLst/>
              <a:gdLst/>
              <a:ahLst/>
              <a:cxnLst/>
              <a:rect l="l" t="t" r="r" b="b"/>
              <a:pathLst>
                <a:path w="2550795" h="1349375">
                  <a:moveTo>
                    <a:pt x="2550402" y="0"/>
                  </a:moveTo>
                  <a:lnTo>
                    <a:pt x="0" y="1349187"/>
                  </a:lnTo>
                </a:path>
              </a:pathLst>
            </a:custGeom>
            <a:ln w="25399">
              <a:solidFill>
                <a:srgbClr val="FF671F"/>
              </a:solidFill>
            </a:ln>
          </p:spPr>
          <p:txBody>
            <a:bodyPr wrap="square" lIns="0" tIns="0" rIns="0" bIns="0" rtlCol="0"/>
            <a:lstStyle/>
            <a:p>
              <a:endParaRPr sz="1620"/>
            </a:p>
          </p:txBody>
        </p:sp>
        <p:pic>
          <p:nvPicPr>
            <p:cNvPr id="55" name="object 55"/>
            <p:cNvPicPr/>
            <p:nvPr/>
          </p:nvPicPr>
          <p:blipFill>
            <a:blip r:embed="rId9" cstate="print"/>
            <a:stretch>
              <a:fillRect/>
            </a:stretch>
          </p:blipFill>
          <p:spPr>
            <a:xfrm>
              <a:off x="4201714" y="2802679"/>
              <a:ext cx="146906" cy="116384"/>
            </a:xfrm>
            <a:prstGeom prst="rect">
              <a:avLst/>
            </a:prstGeom>
          </p:spPr>
        </p:pic>
        <p:pic>
          <p:nvPicPr>
            <p:cNvPr id="56" name="object 56"/>
            <p:cNvPicPr/>
            <p:nvPr/>
          </p:nvPicPr>
          <p:blipFill>
            <a:blip r:embed="rId10" cstate="print"/>
            <a:stretch>
              <a:fillRect/>
            </a:stretch>
          </p:blipFill>
          <p:spPr>
            <a:xfrm>
              <a:off x="2071028" y="1253531"/>
              <a:ext cx="105400" cy="956589"/>
            </a:xfrm>
            <a:prstGeom prst="rect">
              <a:avLst/>
            </a:prstGeom>
          </p:spPr>
        </p:pic>
        <p:sp>
          <p:nvSpPr>
            <p:cNvPr id="57" name="object 57"/>
            <p:cNvSpPr/>
            <p:nvPr/>
          </p:nvSpPr>
          <p:spPr>
            <a:xfrm>
              <a:off x="2123728" y="1286230"/>
              <a:ext cx="0" cy="699135"/>
            </a:xfrm>
            <a:custGeom>
              <a:avLst/>
              <a:gdLst/>
              <a:ahLst/>
              <a:cxnLst/>
              <a:rect l="l" t="t" r="r" b="b"/>
              <a:pathLst>
                <a:path h="699135">
                  <a:moveTo>
                    <a:pt x="0" y="0"/>
                  </a:moveTo>
                  <a:lnTo>
                    <a:pt x="0" y="698788"/>
                  </a:lnTo>
                </a:path>
              </a:pathLst>
            </a:custGeom>
            <a:ln w="25399">
              <a:solidFill>
                <a:srgbClr val="FF671F"/>
              </a:solidFill>
            </a:ln>
          </p:spPr>
          <p:txBody>
            <a:bodyPr wrap="square" lIns="0" tIns="0" rIns="0" bIns="0" rtlCol="0"/>
            <a:lstStyle/>
            <a:p>
              <a:endParaRPr sz="1620"/>
            </a:p>
          </p:txBody>
        </p:sp>
        <p:pic>
          <p:nvPicPr>
            <p:cNvPr id="58" name="object 58"/>
            <p:cNvPicPr/>
            <p:nvPr/>
          </p:nvPicPr>
          <p:blipFill>
            <a:blip r:embed="rId11" cstate="print"/>
            <a:stretch>
              <a:fillRect/>
            </a:stretch>
          </p:blipFill>
          <p:spPr>
            <a:xfrm>
              <a:off x="2069073" y="1972319"/>
              <a:ext cx="109308" cy="140667"/>
            </a:xfrm>
            <a:prstGeom prst="rect">
              <a:avLst/>
            </a:prstGeom>
          </p:spPr>
        </p:pic>
      </p:grpSp>
      <p:sp>
        <p:nvSpPr>
          <p:cNvPr id="59" name="object 59"/>
          <p:cNvSpPr txBox="1"/>
          <p:nvPr/>
        </p:nvSpPr>
        <p:spPr>
          <a:xfrm>
            <a:off x="6764015" y="1115680"/>
            <a:ext cx="1179005" cy="565539"/>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Cell: </a:t>
            </a:r>
            <a:r>
              <a:rPr b="1" dirty="0">
                <a:latin typeface="Arial"/>
                <a:cs typeface="Arial"/>
              </a:rPr>
              <a:t> </a:t>
            </a:r>
            <a:r>
              <a:rPr b="1" spc="-5" dirty="0">
                <a:latin typeface="Arial"/>
                <a:cs typeface="Arial"/>
              </a:rPr>
              <a:t>versioning</a:t>
            </a:r>
            <a:endParaRPr>
              <a:latin typeface="Arial"/>
              <a:cs typeface="Arial"/>
            </a:endParaRPr>
          </a:p>
        </p:txBody>
      </p:sp>
      <p:sp>
        <p:nvSpPr>
          <p:cNvPr id="60" name="object 60"/>
          <p:cNvSpPr txBox="1"/>
          <p:nvPr/>
        </p:nvSpPr>
        <p:spPr>
          <a:xfrm>
            <a:off x="7934266" y="3389838"/>
            <a:ext cx="505778" cy="288541"/>
          </a:xfrm>
          <a:prstGeom prst="rect">
            <a:avLst/>
          </a:prstGeom>
        </p:spPr>
        <p:txBody>
          <a:bodyPr vert="horz" wrap="square" lIns="0" tIns="11430" rIns="0" bIns="0" rtlCol="0">
            <a:spAutoFit/>
          </a:bodyPr>
          <a:lstStyle/>
          <a:p>
            <a:pPr marL="11430">
              <a:spcBef>
                <a:spcPts val="90"/>
              </a:spcBef>
            </a:pPr>
            <a:r>
              <a:rPr b="1" spc="-5" dirty="0">
                <a:latin typeface="Arial"/>
                <a:cs typeface="Arial"/>
              </a:rPr>
              <a:t>Row</a:t>
            </a:r>
            <a:endParaRPr>
              <a:latin typeface="Arial"/>
              <a:cs typeface="Arial"/>
            </a:endParaRPr>
          </a:p>
        </p:txBody>
      </p:sp>
      <p:sp>
        <p:nvSpPr>
          <p:cNvPr id="61" name="object 61"/>
          <p:cNvSpPr txBox="1"/>
          <p:nvPr/>
        </p:nvSpPr>
        <p:spPr>
          <a:xfrm>
            <a:off x="867251" y="4130924"/>
            <a:ext cx="7409498" cy="288541"/>
          </a:xfrm>
          <a:prstGeom prst="rect">
            <a:avLst/>
          </a:prstGeom>
        </p:spPr>
        <p:txBody>
          <a:bodyPr vert="horz" wrap="square" lIns="0" tIns="11430" rIns="0" bIns="0" rtlCol="0">
            <a:spAutoFit/>
          </a:bodyPr>
          <a:lstStyle/>
          <a:p>
            <a:pPr marL="11430">
              <a:spcBef>
                <a:spcPts val="90"/>
              </a:spcBef>
              <a:tabLst>
                <a:tab pos="7397496" algn="l"/>
              </a:tabLst>
            </a:pPr>
            <a:r>
              <a:rPr u="sng" dirty="0">
                <a:uFill>
                  <a:solidFill>
                    <a:srgbClr val="FF671F"/>
                  </a:solidFill>
                </a:uFill>
                <a:latin typeface="Times New Roman"/>
                <a:cs typeface="Times New Roman"/>
              </a:rPr>
              <a:t> </a:t>
            </a:r>
            <a:r>
              <a:rPr u="sng" spc="-95" dirty="0">
                <a:uFill>
                  <a:solidFill>
                    <a:srgbClr val="FF671F"/>
                  </a:solidFill>
                </a:uFill>
                <a:latin typeface="Times New Roman"/>
                <a:cs typeface="Times New Roman"/>
              </a:rPr>
              <a:t> </a:t>
            </a:r>
            <a:r>
              <a:rPr u="sng" spc="-5" dirty="0">
                <a:uFill>
                  <a:solidFill>
                    <a:srgbClr val="FF671F"/>
                  </a:solidFill>
                </a:uFill>
                <a:latin typeface="Arial MT"/>
                <a:cs typeface="Arial MT"/>
              </a:rPr>
              <a:t>Sparsely</a:t>
            </a:r>
            <a:r>
              <a:rPr u="sng" spc="-18" dirty="0">
                <a:uFill>
                  <a:solidFill>
                    <a:srgbClr val="FF671F"/>
                  </a:solidFill>
                </a:uFill>
                <a:latin typeface="Arial MT"/>
                <a:cs typeface="Arial MT"/>
              </a:rPr>
              <a:t> </a:t>
            </a:r>
            <a:r>
              <a:rPr u="sng" dirty="0">
                <a:uFill>
                  <a:solidFill>
                    <a:srgbClr val="FF671F"/>
                  </a:solidFill>
                </a:uFill>
                <a:latin typeface="Arial MT"/>
                <a:cs typeface="Arial MT"/>
              </a:rPr>
              <a:t>stored:</a:t>
            </a:r>
            <a:r>
              <a:rPr u="sng" spc="-9" dirty="0">
                <a:uFill>
                  <a:solidFill>
                    <a:srgbClr val="FF671F"/>
                  </a:solidFill>
                </a:uFill>
                <a:latin typeface="Arial MT"/>
                <a:cs typeface="Arial MT"/>
              </a:rPr>
              <a:t> </a:t>
            </a:r>
            <a:r>
              <a:rPr u="sng" spc="-5" dirty="0">
                <a:uFill>
                  <a:solidFill>
                    <a:srgbClr val="FF671F"/>
                  </a:solidFill>
                </a:uFill>
                <a:latin typeface="Arial MT"/>
                <a:cs typeface="Arial MT"/>
              </a:rPr>
              <a:t>not</a:t>
            </a:r>
            <a:r>
              <a:rPr u="sng" spc="-9" dirty="0">
                <a:uFill>
                  <a:solidFill>
                    <a:srgbClr val="FF671F"/>
                  </a:solidFill>
                </a:uFill>
                <a:latin typeface="Arial MT"/>
                <a:cs typeface="Arial MT"/>
              </a:rPr>
              <a:t> </a:t>
            </a:r>
            <a:r>
              <a:rPr u="sng" spc="-5" dirty="0">
                <a:uFill>
                  <a:solidFill>
                    <a:srgbClr val="FF671F"/>
                  </a:solidFill>
                </a:uFill>
                <a:latin typeface="Arial MT"/>
                <a:cs typeface="Arial MT"/>
              </a:rPr>
              <a:t>all</a:t>
            </a:r>
            <a:r>
              <a:rPr u="sng" spc="-9" dirty="0">
                <a:uFill>
                  <a:solidFill>
                    <a:srgbClr val="FF671F"/>
                  </a:solidFill>
                </a:uFill>
                <a:latin typeface="Arial MT"/>
                <a:cs typeface="Arial MT"/>
              </a:rPr>
              <a:t> </a:t>
            </a:r>
            <a:r>
              <a:rPr u="sng" dirty="0">
                <a:uFill>
                  <a:solidFill>
                    <a:srgbClr val="FF671F"/>
                  </a:solidFill>
                </a:uFill>
                <a:latin typeface="Arial MT"/>
                <a:cs typeface="Arial MT"/>
              </a:rPr>
              <a:t>rows</a:t>
            </a:r>
            <a:r>
              <a:rPr u="sng" spc="-9" dirty="0">
                <a:uFill>
                  <a:solidFill>
                    <a:srgbClr val="FF671F"/>
                  </a:solidFill>
                </a:uFill>
                <a:latin typeface="Arial MT"/>
                <a:cs typeface="Arial MT"/>
              </a:rPr>
              <a:t> </a:t>
            </a:r>
            <a:r>
              <a:rPr u="sng" spc="-5" dirty="0">
                <a:uFill>
                  <a:solidFill>
                    <a:srgbClr val="FF671F"/>
                  </a:solidFill>
                </a:uFill>
                <a:latin typeface="Arial MT"/>
                <a:cs typeface="Arial MT"/>
              </a:rPr>
              <a:t>have</a:t>
            </a:r>
            <a:r>
              <a:rPr u="sng" spc="-9" dirty="0">
                <a:uFill>
                  <a:solidFill>
                    <a:srgbClr val="FF671F"/>
                  </a:solidFill>
                </a:uFill>
                <a:latin typeface="Arial MT"/>
                <a:cs typeface="Arial MT"/>
              </a:rPr>
              <a:t> </a:t>
            </a:r>
            <a:r>
              <a:rPr u="sng" spc="-5" dirty="0">
                <a:uFill>
                  <a:solidFill>
                    <a:srgbClr val="FF671F"/>
                  </a:solidFill>
                </a:uFill>
                <a:latin typeface="Arial MT"/>
                <a:cs typeface="Arial MT"/>
              </a:rPr>
              <a:t>the</a:t>
            </a:r>
            <a:r>
              <a:rPr u="sng" spc="-14" dirty="0">
                <a:uFill>
                  <a:solidFill>
                    <a:srgbClr val="FF671F"/>
                  </a:solidFill>
                </a:uFill>
                <a:latin typeface="Arial MT"/>
                <a:cs typeface="Arial MT"/>
              </a:rPr>
              <a:t> </a:t>
            </a:r>
            <a:r>
              <a:rPr u="sng" dirty="0">
                <a:uFill>
                  <a:solidFill>
                    <a:srgbClr val="FF671F"/>
                  </a:solidFill>
                </a:uFill>
                <a:latin typeface="Arial MT"/>
                <a:cs typeface="Arial MT"/>
              </a:rPr>
              <a:t>same</a:t>
            </a:r>
            <a:r>
              <a:rPr u="sng" spc="-9" dirty="0">
                <a:uFill>
                  <a:solidFill>
                    <a:srgbClr val="FF671F"/>
                  </a:solidFill>
                </a:uFill>
                <a:latin typeface="Arial MT"/>
                <a:cs typeface="Arial MT"/>
              </a:rPr>
              <a:t> </a:t>
            </a:r>
            <a:r>
              <a:rPr u="sng" spc="-5" dirty="0">
                <a:uFill>
                  <a:solidFill>
                    <a:srgbClr val="FF671F"/>
                  </a:solidFill>
                </a:uFill>
                <a:latin typeface="Arial MT"/>
                <a:cs typeface="Arial MT"/>
              </a:rPr>
              <a:t>number</a:t>
            </a:r>
            <a:r>
              <a:rPr u="sng" spc="-9" dirty="0">
                <a:uFill>
                  <a:solidFill>
                    <a:srgbClr val="FF671F"/>
                  </a:solidFill>
                </a:uFill>
                <a:latin typeface="Arial MT"/>
                <a:cs typeface="Arial MT"/>
              </a:rPr>
              <a:t> </a:t>
            </a:r>
            <a:r>
              <a:rPr u="sng" spc="-5" dirty="0">
                <a:uFill>
                  <a:solidFill>
                    <a:srgbClr val="FF671F"/>
                  </a:solidFill>
                </a:uFill>
                <a:latin typeface="Arial MT"/>
                <a:cs typeface="Arial MT"/>
              </a:rPr>
              <a:t>of</a:t>
            </a:r>
            <a:r>
              <a:rPr u="sng" spc="-9" dirty="0">
                <a:uFill>
                  <a:solidFill>
                    <a:srgbClr val="FF671F"/>
                  </a:solidFill>
                </a:uFill>
                <a:latin typeface="Arial MT"/>
                <a:cs typeface="Arial MT"/>
              </a:rPr>
              <a:t> </a:t>
            </a:r>
            <a:r>
              <a:rPr u="sng" dirty="0">
                <a:uFill>
                  <a:solidFill>
                    <a:srgbClr val="FF671F"/>
                  </a:solidFill>
                </a:uFill>
                <a:latin typeface="Arial MT"/>
                <a:cs typeface="Arial MT"/>
              </a:rPr>
              <a:t>columns	</a:t>
            </a:r>
            <a:endParaRPr>
              <a:latin typeface="Arial MT"/>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836033"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Example</a:t>
            </a:r>
            <a:r>
              <a:rPr sz="2400" spc="-32" dirty="0">
                <a:latin typeface="Trebuchet MS" panose="020B0603020202020204" pitchFamily="34" charset="0"/>
              </a:rPr>
              <a:t> </a:t>
            </a:r>
            <a:r>
              <a:rPr sz="2400" spc="-5" dirty="0">
                <a:latin typeface="Trebuchet MS" panose="020B0603020202020204" pitchFamily="34" charset="0"/>
              </a:rPr>
              <a:t>of</a:t>
            </a:r>
            <a:r>
              <a:rPr sz="2400" spc="-27" dirty="0">
                <a:latin typeface="Trebuchet MS" panose="020B0603020202020204" pitchFamily="34" charset="0"/>
              </a:rPr>
              <a:t> </a:t>
            </a:r>
            <a:r>
              <a:rPr sz="2400" dirty="0">
                <a:latin typeface="Trebuchet MS" panose="020B0603020202020204" pitchFamily="34" charset="0"/>
              </a:rPr>
              <a:t>a</a:t>
            </a:r>
            <a:r>
              <a:rPr sz="2400" spc="-23" dirty="0">
                <a:latin typeface="Trebuchet MS" panose="020B0603020202020204" pitchFamily="34" charset="0"/>
              </a:rPr>
              <a:t> </a:t>
            </a:r>
            <a:r>
              <a:rPr sz="2400" spc="-9" dirty="0">
                <a:latin typeface="Trebuchet MS" panose="020B0603020202020204" pitchFamily="34" charset="0"/>
              </a:rPr>
              <a:t>data</a:t>
            </a:r>
            <a:r>
              <a:rPr sz="2400" spc="-27" dirty="0">
                <a:latin typeface="Trebuchet MS" panose="020B0603020202020204" pitchFamily="34" charset="0"/>
              </a:rPr>
              <a:t> </a:t>
            </a:r>
            <a:r>
              <a:rPr sz="2400" spc="-5" dirty="0">
                <a:latin typeface="Trebuchet MS" panose="020B0603020202020204" pitchFamily="34" charset="0"/>
              </a:rPr>
              <a:t>model</a:t>
            </a:r>
          </a:p>
        </p:txBody>
      </p:sp>
      <p:sp>
        <p:nvSpPr>
          <p:cNvPr id="3" name="object 3"/>
          <p:cNvSpPr txBox="1"/>
          <p:nvPr/>
        </p:nvSpPr>
        <p:spPr>
          <a:xfrm>
            <a:off x="712187" y="794152"/>
            <a:ext cx="6934581" cy="343940"/>
          </a:xfrm>
          <a:prstGeom prst="rect">
            <a:avLst/>
          </a:prstGeom>
        </p:spPr>
        <p:txBody>
          <a:bodyPr vert="horz" wrap="square" lIns="0" tIns="11430" rIns="0" bIns="0" rtlCol="0">
            <a:spAutoFit/>
          </a:bodyPr>
          <a:lstStyle/>
          <a:p>
            <a:pPr marL="382334" indent="-371475">
              <a:spcBef>
                <a:spcPts val="90"/>
              </a:spcBef>
              <a:buChar char="▪"/>
              <a:tabLst>
                <a:tab pos="382334" algn="l"/>
                <a:tab pos="382905" algn="l"/>
              </a:tabLst>
            </a:pPr>
            <a:r>
              <a:rPr sz="2160" b="1" spc="-5" dirty="0">
                <a:latin typeface="Arial"/>
                <a:cs typeface="Arial"/>
              </a:rPr>
              <a:t>Example</a:t>
            </a:r>
            <a:r>
              <a:rPr sz="2160" b="1" spc="-27" dirty="0">
                <a:latin typeface="Arial"/>
                <a:cs typeface="Arial"/>
              </a:rPr>
              <a:t> </a:t>
            </a:r>
            <a:r>
              <a:rPr sz="2160" b="1" spc="-5" dirty="0">
                <a:latin typeface="Arial"/>
                <a:cs typeface="Arial"/>
              </a:rPr>
              <a:t>with</a:t>
            </a:r>
            <a:r>
              <a:rPr sz="2160" b="1" spc="-23" dirty="0">
                <a:latin typeface="Arial"/>
                <a:cs typeface="Arial"/>
              </a:rPr>
              <a:t> </a:t>
            </a:r>
            <a:r>
              <a:rPr sz="2160" b="1" dirty="0">
                <a:latin typeface="Arial"/>
                <a:cs typeface="Arial"/>
              </a:rPr>
              <a:t>families:</a:t>
            </a:r>
            <a:r>
              <a:rPr sz="2160" b="1" spc="-18" dirty="0">
                <a:latin typeface="Arial"/>
                <a:cs typeface="Arial"/>
              </a:rPr>
              <a:t> </a:t>
            </a:r>
            <a:r>
              <a:rPr sz="2160" b="1" spc="-5" dirty="0">
                <a:latin typeface="Arial"/>
                <a:cs typeface="Arial"/>
              </a:rPr>
              <a:t>birdinfo,</a:t>
            </a:r>
            <a:r>
              <a:rPr sz="2160" b="1" spc="-23" dirty="0">
                <a:latin typeface="Arial"/>
                <a:cs typeface="Arial"/>
              </a:rPr>
              <a:t> </a:t>
            </a:r>
            <a:r>
              <a:rPr sz="2160" b="1" spc="-5" dirty="0">
                <a:latin typeface="Arial"/>
                <a:cs typeface="Arial"/>
              </a:rPr>
              <a:t>songinfo,</a:t>
            </a:r>
            <a:r>
              <a:rPr sz="2160" b="1" spc="-18" dirty="0">
                <a:latin typeface="Arial"/>
                <a:cs typeface="Arial"/>
              </a:rPr>
              <a:t> </a:t>
            </a:r>
            <a:r>
              <a:rPr sz="2160" b="1" spc="-5" dirty="0">
                <a:latin typeface="Arial"/>
                <a:cs typeface="Arial"/>
              </a:rPr>
              <a:t>location</a:t>
            </a:r>
            <a:endParaRPr sz="2160">
              <a:latin typeface="Arial"/>
              <a:cs typeface="Arial"/>
            </a:endParaRPr>
          </a:p>
        </p:txBody>
      </p:sp>
      <p:sp>
        <p:nvSpPr>
          <p:cNvPr id="4" name="object 4"/>
          <p:cNvSpPr txBox="1"/>
          <p:nvPr/>
        </p:nvSpPr>
        <p:spPr>
          <a:xfrm>
            <a:off x="801752" y="3706542"/>
            <a:ext cx="6401943" cy="565539"/>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Enable analytics based on column </a:t>
            </a:r>
            <a:r>
              <a:rPr b="1" dirty="0">
                <a:latin typeface="Arial"/>
                <a:cs typeface="Arial"/>
              </a:rPr>
              <a:t>families (as </a:t>
            </a:r>
            <a:r>
              <a:rPr b="1" spc="-5" dirty="0">
                <a:latin typeface="Arial"/>
                <a:cs typeface="Arial"/>
              </a:rPr>
              <a:t>well as data </a:t>
            </a:r>
            <a:r>
              <a:rPr b="1" spc="-491" dirty="0">
                <a:latin typeface="Arial"/>
                <a:cs typeface="Arial"/>
              </a:rPr>
              <a:t> </a:t>
            </a:r>
            <a:r>
              <a:rPr b="1" spc="-5" dirty="0">
                <a:latin typeface="Arial"/>
                <a:cs typeface="Arial"/>
              </a:rPr>
              <a:t>management)</a:t>
            </a:r>
            <a:endParaRPr>
              <a:latin typeface="Arial"/>
              <a:cs typeface="Arial"/>
            </a:endParaRPr>
          </a:p>
        </p:txBody>
      </p:sp>
      <p:pic>
        <p:nvPicPr>
          <p:cNvPr id="5" name="object 5"/>
          <p:cNvPicPr/>
          <p:nvPr/>
        </p:nvPicPr>
        <p:blipFill>
          <a:blip r:embed="rId2" cstate="print"/>
          <a:stretch>
            <a:fillRect/>
          </a:stretch>
        </p:blipFill>
        <p:spPr>
          <a:xfrm>
            <a:off x="471622" y="1368743"/>
            <a:ext cx="8215178" cy="2137836"/>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724" y="419163"/>
            <a:ext cx="8024550" cy="511487"/>
          </a:xfrm>
          <a:prstGeom prst="rect">
            <a:avLst/>
          </a:prstGeom>
        </p:spPr>
        <p:txBody>
          <a:bodyPr vert="horz" wrap="square" lIns="0" tIns="87440" rIns="0" bIns="0" rtlCol="0">
            <a:spAutoFit/>
          </a:bodyPr>
          <a:lstStyle/>
          <a:p>
            <a:pPr marL="11430" marR="4572">
              <a:lnSpc>
                <a:spcPts val="3303"/>
              </a:lnSpc>
              <a:spcBef>
                <a:spcPts val="689"/>
              </a:spcBef>
            </a:pPr>
            <a:r>
              <a:rPr sz="3200" spc="-5" dirty="0">
                <a:latin typeface="Trebuchet MS" panose="020B0603020202020204" pitchFamily="34" charset="0"/>
              </a:rPr>
              <a:t>HBase </a:t>
            </a:r>
            <a:r>
              <a:rPr sz="3200" spc="-9" dirty="0">
                <a:latin typeface="Trebuchet MS" panose="020B0603020202020204" pitchFamily="34" charset="0"/>
              </a:rPr>
              <a:t>data </a:t>
            </a:r>
            <a:r>
              <a:rPr sz="3200" spc="-5" dirty="0">
                <a:latin typeface="Trebuchet MS" panose="020B0603020202020204" pitchFamily="34" charset="0"/>
              </a:rPr>
              <a:t>model </a:t>
            </a:r>
            <a:r>
              <a:rPr sz="3200" dirty="0">
                <a:latin typeface="Trebuchet MS" panose="020B0603020202020204" pitchFamily="34" charset="0"/>
              </a:rPr>
              <a:t>– </a:t>
            </a:r>
            <a:r>
              <a:rPr sz="3200" spc="-5" dirty="0">
                <a:latin typeface="Trebuchet MS" panose="020B0603020202020204" pitchFamily="34" charset="0"/>
              </a:rPr>
              <a:t>sharding and </a:t>
            </a:r>
            <a:r>
              <a:rPr sz="3200" spc="-891" dirty="0">
                <a:latin typeface="Trebuchet MS" panose="020B0603020202020204" pitchFamily="34" charset="0"/>
              </a:rPr>
              <a:t> </a:t>
            </a:r>
            <a:r>
              <a:rPr sz="3200" spc="-5" dirty="0">
                <a:latin typeface="Trebuchet MS" panose="020B0603020202020204" pitchFamily="34" charset="0"/>
              </a:rPr>
              <a:t>storage</a:t>
            </a:r>
          </a:p>
        </p:txBody>
      </p:sp>
      <p:sp>
        <p:nvSpPr>
          <p:cNvPr id="3" name="object 3"/>
          <p:cNvSpPr txBox="1"/>
          <p:nvPr/>
        </p:nvSpPr>
        <p:spPr>
          <a:xfrm>
            <a:off x="838722" y="1058184"/>
            <a:ext cx="7430071" cy="2687659"/>
          </a:xfrm>
          <a:prstGeom prst="rect">
            <a:avLst/>
          </a:prstGeom>
        </p:spPr>
        <p:txBody>
          <a:bodyPr vert="horz" wrap="square" lIns="0" tIns="66294" rIns="0" bIns="0" rtlCol="0">
            <a:spAutoFit/>
          </a:bodyPr>
          <a:lstStyle/>
          <a:p>
            <a:pPr marL="348044" indent="-337185">
              <a:spcBef>
                <a:spcPts val="522"/>
              </a:spcBef>
              <a:buClr>
                <a:srgbClr val="000000"/>
              </a:buClr>
              <a:buChar char="●"/>
              <a:tabLst>
                <a:tab pos="348044" algn="l"/>
                <a:tab pos="348615" algn="l"/>
              </a:tabLst>
            </a:pPr>
            <a:r>
              <a:rPr sz="2160" b="1" spc="-36" dirty="0">
                <a:solidFill>
                  <a:srgbClr val="0000FF"/>
                </a:solidFill>
                <a:latin typeface="Arial"/>
                <a:cs typeface="Arial"/>
              </a:rPr>
              <a:t>Table</a:t>
            </a:r>
            <a:r>
              <a:rPr sz="2160" b="1" spc="-18" dirty="0">
                <a:solidFill>
                  <a:srgbClr val="0000FF"/>
                </a:solidFill>
                <a:latin typeface="Arial"/>
                <a:cs typeface="Arial"/>
              </a:rPr>
              <a:t> </a:t>
            </a:r>
            <a:r>
              <a:rPr sz="2160" b="1" spc="-5" dirty="0">
                <a:latin typeface="Arial"/>
                <a:cs typeface="Arial"/>
              </a:rPr>
              <a:t>includes</a:t>
            </a:r>
            <a:r>
              <a:rPr sz="2160" b="1" spc="-27" dirty="0">
                <a:latin typeface="Arial"/>
                <a:cs typeface="Arial"/>
              </a:rPr>
              <a:t> </a:t>
            </a:r>
            <a:r>
              <a:rPr sz="2160" b="1" spc="-5" dirty="0">
                <a:latin typeface="Arial"/>
                <a:cs typeface="Arial"/>
              </a:rPr>
              <a:t>multiple</a:t>
            </a:r>
            <a:r>
              <a:rPr sz="2160" b="1" spc="14" dirty="0">
                <a:latin typeface="Arial"/>
                <a:cs typeface="Arial"/>
              </a:rPr>
              <a:t> </a:t>
            </a:r>
            <a:r>
              <a:rPr sz="2160" b="1" spc="-5" dirty="0">
                <a:solidFill>
                  <a:srgbClr val="0000FF"/>
                </a:solidFill>
                <a:latin typeface="Arial"/>
                <a:cs typeface="Arial"/>
              </a:rPr>
              <a:t>Regions</a:t>
            </a:r>
            <a:endParaRPr sz="2160">
              <a:latin typeface="Arial"/>
              <a:cs typeface="Arial"/>
            </a:endParaRPr>
          </a:p>
          <a:p>
            <a:pPr marL="562356" lvl="1" indent="-337757">
              <a:spcBef>
                <a:spcPts val="432"/>
              </a:spcBef>
              <a:buFont typeface="Arial MT"/>
              <a:buChar char="○"/>
              <a:tabLst>
                <a:tab pos="562356" algn="l"/>
                <a:tab pos="562928" algn="l"/>
              </a:tabLst>
            </a:pPr>
            <a:r>
              <a:rPr sz="2160" dirty="0">
                <a:latin typeface="Georgia"/>
                <a:cs typeface="Georgia"/>
              </a:rPr>
              <a:t>a</a:t>
            </a:r>
            <a:r>
              <a:rPr sz="2160" spc="-9" dirty="0">
                <a:latin typeface="Georgia"/>
                <a:cs typeface="Georgia"/>
              </a:rPr>
              <a:t> </a:t>
            </a:r>
            <a:r>
              <a:rPr sz="2160" spc="-5" dirty="0">
                <a:solidFill>
                  <a:srgbClr val="0000FF"/>
                </a:solidFill>
                <a:latin typeface="Georgia"/>
                <a:cs typeface="Georgia"/>
              </a:rPr>
              <a:t>Region</a:t>
            </a:r>
            <a:r>
              <a:rPr sz="2160" dirty="0">
                <a:solidFill>
                  <a:srgbClr val="0000FF"/>
                </a:solidFill>
                <a:latin typeface="Georgia"/>
                <a:cs typeface="Georgia"/>
              </a:rPr>
              <a:t> </a:t>
            </a:r>
            <a:r>
              <a:rPr sz="2160" spc="-5" dirty="0">
                <a:latin typeface="Georgia"/>
                <a:cs typeface="Georgia"/>
              </a:rPr>
              <a:t>keeps</a:t>
            </a:r>
            <a:r>
              <a:rPr sz="2160" spc="-9" dirty="0">
                <a:latin typeface="Georgia"/>
                <a:cs typeface="Georgia"/>
              </a:rPr>
              <a:t> </a:t>
            </a:r>
            <a:r>
              <a:rPr sz="2160" spc="-5" dirty="0">
                <a:latin typeface="Georgia"/>
                <a:cs typeface="Georgia"/>
              </a:rPr>
              <a:t>related</a:t>
            </a:r>
            <a:r>
              <a:rPr sz="2160" spc="-9" dirty="0">
                <a:latin typeface="Georgia"/>
                <a:cs typeface="Georgia"/>
              </a:rPr>
              <a:t> </a:t>
            </a:r>
            <a:r>
              <a:rPr sz="2160" spc="-5" dirty="0">
                <a:latin typeface="Georgia"/>
                <a:cs typeface="Georgia"/>
              </a:rPr>
              <a:t>row</a:t>
            </a:r>
            <a:r>
              <a:rPr sz="2160" spc="-9" dirty="0">
                <a:latin typeface="Georgia"/>
                <a:cs typeface="Georgia"/>
              </a:rPr>
              <a:t> </a:t>
            </a:r>
            <a:r>
              <a:rPr sz="2160" spc="-5" dirty="0">
                <a:latin typeface="Georgia"/>
                <a:cs typeface="Georgia"/>
              </a:rPr>
              <a:t>data</a:t>
            </a:r>
            <a:r>
              <a:rPr sz="2160" spc="-9" dirty="0">
                <a:latin typeface="Georgia"/>
                <a:cs typeface="Georgia"/>
              </a:rPr>
              <a:t> </a:t>
            </a:r>
            <a:r>
              <a:rPr sz="2160" spc="-5" dirty="0">
                <a:latin typeface="Georgia"/>
                <a:cs typeface="Georgia"/>
              </a:rPr>
              <a:t>of</a:t>
            </a:r>
            <a:r>
              <a:rPr sz="2160" spc="-14" dirty="0">
                <a:latin typeface="Georgia"/>
                <a:cs typeface="Georgia"/>
              </a:rPr>
              <a:t> </a:t>
            </a:r>
            <a:r>
              <a:rPr sz="2160" dirty="0">
                <a:latin typeface="Georgia"/>
                <a:cs typeface="Georgia"/>
              </a:rPr>
              <a:t>a</a:t>
            </a:r>
            <a:r>
              <a:rPr sz="2160" spc="45" dirty="0">
                <a:latin typeface="Georgia"/>
                <a:cs typeface="Georgia"/>
              </a:rPr>
              <a:t> </a:t>
            </a:r>
            <a:r>
              <a:rPr sz="2160" spc="-5" dirty="0">
                <a:solidFill>
                  <a:srgbClr val="0000FF"/>
                </a:solidFill>
                <a:latin typeface="Georgia"/>
                <a:cs typeface="Georgia"/>
              </a:rPr>
              <a:t>Table</a:t>
            </a:r>
            <a:r>
              <a:rPr sz="2160" dirty="0">
                <a:solidFill>
                  <a:srgbClr val="0000FF"/>
                </a:solidFill>
                <a:latin typeface="Georgia"/>
                <a:cs typeface="Georgia"/>
              </a:rPr>
              <a:t> </a:t>
            </a:r>
            <a:r>
              <a:rPr sz="2160" spc="-5" dirty="0">
                <a:latin typeface="Georgia"/>
                <a:cs typeface="Georgia"/>
              </a:rPr>
              <a:t>(</a:t>
            </a:r>
            <a:r>
              <a:rPr sz="2160" i="1" spc="-5" dirty="0">
                <a:latin typeface="Georgia"/>
                <a:cs typeface="Georgia"/>
              </a:rPr>
              <a:t>partitionin</a:t>
            </a:r>
            <a:r>
              <a:rPr sz="2160" spc="-5" dirty="0">
                <a:latin typeface="Georgia"/>
                <a:cs typeface="Georgia"/>
              </a:rPr>
              <a:t>g)</a:t>
            </a:r>
            <a:endParaRPr sz="2160">
              <a:latin typeface="Georgia"/>
              <a:cs typeface="Georgia"/>
            </a:endParaRPr>
          </a:p>
          <a:p>
            <a:pPr marL="348044" indent="-337185">
              <a:spcBef>
                <a:spcPts val="432"/>
              </a:spcBef>
              <a:buChar char="●"/>
              <a:tabLst>
                <a:tab pos="348044" algn="l"/>
                <a:tab pos="348615" algn="l"/>
              </a:tabLst>
            </a:pPr>
            <a:r>
              <a:rPr sz="2160" b="1" spc="-5" dirty="0">
                <a:latin typeface="Arial"/>
                <a:cs typeface="Arial"/>
              </a:rPr>
              <a:t>Auto-sharding</a:t>
            </a:r>
            <a:endParaRPr sz="2160">
              <a:latin typeface="Arial"/>
              <a:cs typeface="Arial"/>
            </a:endParaRPr>
          </a:p>
          <a:p>
            <a:pPr marL="562356" lvl="1" indent="-337757">
              <a:spcBef>
                <a:spcPts val="432"/>
              </a:spcBef>
              <a:buClr>
                <a:srgbClr val="000000"/>
              </a:buClr>
              <a:buFont typeface="Arial MT"/>
              <a:buChar char="○"/>
              <a:tabLst>
                <a:tab pos="562356" algn="l"/>
                <a:tab pos="562928" algn="l"/>
              </a:tabLst>
            </a:pPr>
            <a:r>
              <a:rPr sz="2160" spc="-5" dirty="0">
                <a:solidFill>
                  <a:srgbClr val="0000FF"/>
                </a:solidFill>
                <a:latin typeface="Georgia"/>
                <a:cs typeface="Georgia"/>
              </a:rPr>
              <a:t>Regions</a:t>
            </a:r>
            <a:r>
              <a:rPr sz="2160" dirty="0">
                <a:solidFill>
                  <a:srgbClr val="0000FF"/>
                </a:solidFill>
                <a:latin typeface="Georgia"/>
                <a:cs typeface="Georgia"/>
              </a:rPr>
              <a:t> </a:t>
            </a:r>
            <a:r>
              <a:rPr sz="2160" spc="-5" dirty="0">
                <a:latin typeface="Georgia"/>
                <a:cs typeface="Georgia"/>
              </a:rPr>
              <a:t>are</a:t>
            </a:r>
            <a:r>
              <a:rPr sz="2160" spc="-14" dirty="0">
                <a:latin typeface="Georgia"/>
                <a:cs typeface="Georgia"/>
              </a:rPr>
              <a:t> </a:t>
            </a:r>
            <a:r>
              <a:rPr sz="2160" spc="-5" dirty="0">
                <a:latin typeface="Georgia"/>
                <a:cs typeface="Georgia"/>
              </a:rPr>
              <a:t>spitted</a:t>
            </a:r>
            <a:r>
              <a:rPr sz="2160" spc="-18" dirty="0">
                <a:latin typeface="Georgia"/>
                <a:cs typeface="Georgia"/>
              </a:rPr>
              <a:t> </a:t>
            </a:r>
            <a:r>
              <a:rPr sz="2160" spc="-5" dirty="0">
                <a:latin typeface="Georgia"/>
                <a:cs typeface="Georgia"/>
              </a:rPr>
              <a:t>based</a:t>
            </a:r>
            <a:r>
              <a:rPr sz="2160" spc="-14" dirty="0">
                <a:latin typeface="Georgia"/>
                <a:cs typeface="Georgia"/>
              </a:rPr>
              <a:t> </a:t>
            </a:r>
            <a:r>
              <a:rPr sz="2160" spc="-5" dirty="0">
                <a:latin typeface="Georgia"/>
                <a:cs typeface="Georgia"/>
              </a:rPr>
              <a:t>on</a:t>
            </a:r>
            <a:r>
              <a:rPr sz="2160" spc="-14" dirty="0">
                <a:latin typeface="Georgia"/>
                <a:cs typeface="Georgia"/>
              </a:rPr>
              <a:t> </a:t>
            </a:r>
            <a:r>
              <a:rPr sz="2160" spc="-5" dirty="0">
                <a:latin typeface="Georgia"/>
                <a:cs typeface="Georgia"/>
              </a:rPr>
              <a:t>policies</a:t>
            </a:r>
            <a:endParaRPr sz="2160">
              <a:latin typeface="Georgia"/>
              <a:cs typeface="Georgia"/>
            </a:endParaRPr>
          </a:p>
          <a:p>
            <a:pPr marL="348044" indent="-337185">
              <a:spcBef>
                <a:spcPts val="432"/>
              </a:spcBef>
              <a:buClr>
                <a:srgbClr val="000000"/>
              </a:buClr>
              <a:buChar char="●"/>
              <a:tabLst>
                <a:tab pos="348044" algn="l"/>
                <a:tab pos="348615" algn="l"/>
              </a:tabLst>
            </a:pPr>
            <a:r>
              <a:rPr sz="2160" b="1" spc="-5" dirty="0">
                <a:solidFill>
                  <a:srgbClr val="0000FF"/>
                </a:solidFill>
                <a:latin typeface="Arial"/>
                <a:cs typeface="Arial"/>
              </a:rPr>
              <a:t>Region</a:t>
            </a:r>
            <a:r>
              <a:rPr sz="2160" b="1" spc="-9" dirty="0">
                <a:solidFill>
                  <a:srgbClr val="0000FF"/>
                </a:solidFill>
                <a:latin typeface="Arial"/>
                <a:cs typeface="Arial"/>
              </a:rPr>
              <a:t> </a:t>
            </a:r>
            <a:r>
              <a:rPr sz="2160" b="1" spc="-5" dirty="0">
                <a:latin typeface="Arial"/>
                <a:cs typeface="Arial"/>
              </a:rPr>
              <a:t>has</a:t>
            </a:r>
            <a:r>
              <a:rPr sz="2160" b="1" spc="-18" dirty="0">
                <a:latin typeface="Arial"/>
                <a:cs typeface="Arial"/>
              </a:rPr>
              <a:t> </a:t>
            </a:r>
            <a:r>
              <a:rPr sz="2160" b="1" spc="-5" dirty="0">
                <a:latin typeface="Arial"/>
                <a:cs typeface="Arial"/>
              </a:rPr>
              <a:t>data</a:t>
            </a:r>
            <a:r>
              <a:rPr sz="2160" b="1" spc="-18" dirty="0">
                <a:latin typeface="Arial"/>
                <a:cs typeface="Arial"/>
              </a:rPr>
              <a:t> </a:t>
            </a:r>
            <a:r>
              <a:rPr sz="2160" b="1" spc="-5" dirty="0">
                <a:latin typeface="Arial"/>
                <a:cs typeface="Arial"/>
              </a:rPr>
              <a:t>of</a:t>
            </a:r>
            <a:r>
              <a:rPr sz="2160" b="1" spc="-18" dirty="0">
                <a:latin typeface="Arial"/>
                <a:cs typeface="Arial"/>
              </a:rPr>
              <a:t> </a:t>
            </a:r>
            <a:r>
              <a:rPr sz="2160" b="1" spc="-5" dirty="0">
                <a:latin typeface="Arial"/>
                <a:cs typeface="Arial"/>
              </a:rPr>
              <a:t>multiple</a:t>
            </a:r>
            <a:r>
              <a:rPr sz="2160" b="1" spc="-14" dirty="0">
                <a:latin typeface="Arial"/>
                <a:cs typeface="Arial"/>
              </a:rPr>
              <a:t> </a:t>
            </a:r>
            <a:r>
              <a:rPr sz="2160" b="1" spc="-5" dirty="0">
                <a:latin typeface="Arial"/>
                <a:cs typeface="Arial"/>
              </a:rPr>
              <a:t>column</a:t>
            </a:r>
            <a:r>
              <a:rPr sz="2160" b="1" spc="-14" dirty="0">
                <a:latin typeface="Arial"/>
                <a:cs typeface="Arial"/>
              </a:rPr>
              <a:t> </a:t>
            </a:r>
            <a:r>
              <a:rPr sz="2160" b="1" dirty="0">
                <a:latin typeface="Arial"/>
                <a:cs typeface="Arial"/>
              </a:rPr>
              <a:t>families</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Different</a:t>
            </a:r>
            <a:r>
              <a:rPr sz="2160" spc="-9" dirty="0">
                <a:latin typeface="Georgia"/>
                <a:cs typeface="Georgia"/>
              </a:rPr>
              <a:t> </a:t>
            </a:r>
            <a:r>
              <a:rPr sz="2160" spc="-5" dirty="0">
                <a:solidFill>
                  <a:srgbClr val="0000FF"/>
                </a:solidFill>
                <a:latin typeface="Georgia"/>
                <a:cs typeface="Georgia"/>
              </a:rPr>
              <a:t>column</a:t>
            </a:r>
            <a:r>
              <a:rPr sz="2160" spc="-9" dirty="0">
                <a:solidFill>
                  <a:srgbClr val="0000FF"/>
                </a:solidFill>
                <a:latin typeface="Georgia"/>
                <a:cs typeface="Georgia"/>
              </a:rPr>
              <a:t> </a:t>
            </a:r>
            <a:r>
              <a:rPr sz="2160" spc="-5" dirty="0">
                <a:solidFill>
                  <a:srgbClr val="0000FF"/>
                </a:solidFill>
                <a:latin typeface="Georgia"/>
                <a:cs typeface="Georgia"/>
              </a:rPr>
              <a:t>families</a:t>
            </a:r>
            <a:r>
              <a:rPr sz="2160" dirty="0">
                <a:solidFill>
                  <a:srgbClr val="0000FF"/>
                </a:solidFill>
                <a:latin typeface="Georgia"/>
                <a:cs typeface="Georgia"/>
              </a:rPr>
              <a:t> </a:t>
            </a:r>
            <a:r>
              <a:rPr sz="2160" spc="-5" dirty="0">
                <a:latin typeface="Georgia"/>
                <a:cs typeface="Georgia"/>
              </a:rPr>
              <a:t>will</a:t>
            </a:r>
            <a:r>
              <a:rPr sz="2160" spc="-14" dirty="0">
                <a:latin typeface="Georgia"/>
                <a:cs typeface="Georgia"/>
              </a:rPr>
              <a:t> </a:t>
            </a:r>
            <a:r>
              <a:rPr sz="2160" spc="-5" dirty="0">
                <a:latin typeface="Georgia"/>
                <a:cs typeface="Georgia"/>
              </a:rPr>
              <a:t>be</a:t>
            </a:r>
            <a:r>
              <a:rPr sz="2160" spc="-9" dirty="0">
                <a:latin typeface="Georgia"/>
                <a:cs typeface="Georgia"/>
              </a:rPr>
              <a:t> </a:t>
            </a:r>
            <a:r>
              <a:rPr sz="2160" spc="-5" dirty="0">
                <a:latin typeface="Georgia"/>
                <a:cs typeface="Georgia"/>
              </a:rPr>
              <a:t>stored</a:t>
            </a:r>
            <a:r>
              <a:rPr sz="2160" spc="-9" dirty="0">
                <a:latin typeface="Georgia"/>
                <a:cs typeface="Georgia"/>
              </a:rPr>
              <a:t> </a:t>
            </a:r>
            <a:r>
              <a:rPr sz="2160" spc="-5" dirty="0">
                <a:latin typeface="Georgia"/>
                <a:cs typeface="Georgia"/>
              </a:rPr>
              <a:t>in</a:t>
            </a:r>
            <a:r>
              <a:rPr sz="2160" spc="-14" dirty="0">
                <a:latin typeface="Georgia"/>
                <a:cs typeface="Georgia"/>
              </a:rPr>
              <a:t> </a:t>
            </a:r>
            <a:r>
              <a:rPr sz="2160" spc="-5" dirty="0">
                <a:latin typeface="Georgia"/>
                <a:cs typeface="Georgia"/>
              </a:rPr>
              <a:t>different</a:t>
            </a:r>
            <a:r>
              <a:rPr sz="2160" spc="-14" dirty="0">
                <a:latin typeface="Georgia"/>
                <a:cs typeface="Georgia"/>
              </a:rPr>
              <a:t> </a:t>
            </a:r>
            <a:r>
              <a:rPr sz="2160" spc="-5" dirty="0">
                <a:latin typeface="Georgia"/>
                <a:cs typeface="Georgia"/>
              </a:rPr>
              <a:t>files</a:t>
            </a:r>
            <a:endParaRPr sz="2160">
              <a:latin typeface="Georgia"/>
              <a:cs typeface="Georgia"/>
            </a:endParaRPr>
          </a:p>
          <a:p>
            <a:pPr marL="562356" lvl="1" indent="-336614">
              <a:spcBef>
                <a:spcPts val="413"/>
              </a:spcBef>
              <a:buClr>
                <a:srgbClr val="000000"/>
              </a:buClr>
              <a:buFont typeface="Arial MT"/>
              <a:buChar char="○"/>
              <a:tabLst>
                <a:tab pos="562356" algn="l"/>
                <a:tab pos="562928" algn="l"/>
              </a:tabLst>
            </a:pPr>
            <a:r>
              <a:rPr sz="2070" spc="-5" dirty="0">
                <a:solidFill>
                  <a:srgbClr val="0000FF"/>
                </a:solidFill>
                <a:latin typeface="Georgia"/>
                <a:cs typeface="Georgia"/>
              </a:rPr>
              <a:t>HFiles</a:t>
            </a:r>
            <a:r>
              <a:rPr sz="2070" dirty="0">
                <a:solidFill>
                  <a:srgbClr val="0000FF"/>
                </a:solidFill>
                <a:latin typeface="Georgia"/>
                <a:cs typeface="Georgia"/>
              </a:rPr>
              <a:t> </a:t>
            </a:r>
            <a:r>
              <a:rPr sz="2070" spc="-5" dirty="0">
                <a:latin typeface="Georgia"/>
                <a:cs typeface="Georgia"/>
              </a:rPr>
              <a:t>are</a:t>
            </a:r>
            <a:r>
              <a:rPr sz="2070" spc="-9" dirty="0">
                <a:latin typeface="Georgia"/>
                <a:cs typeface="Georgia"/>
              </a:rPr>
              <a:t> </a:t>
            </a:r>
            <a:r>
              <a:rPr sz="2070" spc="-5" dirty="0">
                <a:latin typeface="Georgia"/>
                <a:cs typeface="Georgia"/>
              </a:rPr>
              <a:t>used</a:t>
            </a:r>
            <a:r>
              <a:rPr sz="2070" spc="-9" dirty="0">
                <a:latin typeface="Georgia"/>
                <a:cs typeface="Georgia"/>
              </a:rPr>
              <a:t> </a:t>
            </a:r>
            <a:r>
              <a:rPr sz="2070" spc="-5" dirty="0">
                <a:latin typeface="Georgia"/>
                <a:cs typeface="Georgia"/>
              </a:rPr>
              <a:t>to</a:t>
            </a:r>
            <a:r>
              <a:rPr sz="2070" spc="-9" dirty="0">
                <a:latin typeface="Georgia"/>
                <a:cs typeface="Georgia"/>
              </a:rPr>
              <a:t> </a:t>
            </a:r>
            <a:r>
              <a:rPr sz="2070" spc="-5" dirty="0">
                <a:latin typeface="Georgia"/>
                <a:cs typeface="Georgia"/>
              </a:rPr>
              <a:t>store</a:t>
            </a:r>
            <a:r>
              <a:rPr sz="2070" spc="-9" dirty="0">
                <a:latin typeface="Georgia"/>
                <a:cs typeface="Georgia"/>
              </a:rPr>
              <a:t> </a:t>
            </a:r>
            <a:r>
              <a:rPr sz="2070" spc="-5" dirty="0">
                <a:latin typeface="Georgia"/>
                <a:cs typeface="Georgia"/>
              </a:rPr>
              <a:t>real</a:t>
            </a:r>
            <a:r>
              <a:rPr sz="2070" spc="-9" dirty="0">
                <a:latin typeface="Georgia"/>
                <a:cs typeface="Georgia"/>
              </a:rPr>
              <a:t> </a:t>
            </a:r>
            <a:r>
              <a:rPr sz="2070" spc="-5" dirty="0">
                <a:latin typeface="Georgia"/>
                <a:cs typeface="Georgia"/>
              </a:rPr>
              <a:t>data</a:t>
            </a:r>
            <a:r>
              <a:rPr sz="2070" spc="-9" dirty="0">
                <a:latin typeface="Georgia"/>
                <a:cs typeface="Georgia"/>
              </a:rPr>
              <a:t> </a:t>
            </a:r>
            <a:r>
              <a:rPr sz="2070" dirty="0">
                <a:latin typeface="Georgia"/>
                <a:cs typeface="Georgia"/>
              </a:rPr>
              <a:t>(also</a:t>
            </a:r>
            <a:r>
              <a:rPr sz="2070" spc="-9" dirty="0">
                <a:latin typeface="Georgia"/>
                <a:cs typeface="Georgia"/>
              </a:rPr>
              <a:t> </a:t>
            </a:r>
            <a:r>
              <a:rPr sz="2070" spc="-5" dirty="0">
                <a:latin typeface="Georgia"/>
                <a:cs typeface="Georgia"/>
              </a:rPr>
              <a:t>include</a:t>
            </a:r>
            <a:r>
              <a:rPr sz="2070" spc="-9" dirty="0">
                <a:latin typeface="Georgia"/>
                <a:cs typeface="Georgia"/>
              </a:rPr>
              <a:t> </a:t>
            </a:r>
            <a:r>
              <a:rPr sz="2070" spc="-5" dirty="0">
                <a:latin typeface="Georgia"/>
                <a:cs typeface="Georgia"/>
              </a:rPr>
              <a:t>index</a:t>
            </a:r>
            <a:r>
              <a:rPr sz="2070" spc="-9" dirty="0">
                <a:latin typeface="Georgia"/>
                <a:cs typeface="Georgia"/>
              </a:rPr>
              <a:t> </a:t>
            </a:r>
            <a:r>
              <a:rPr sz="2070" spc="-5" dirty="0">
                <a:latin typeface="Georgia"/>
                <a:cs typeface="Georgia"/>
              </a:rPr>
              <a:t>data)</a:t>
            </a:r>
            <a:endParaRPr sz="2070">
              <a:latin typeface="Georgia"/>
              <a:cs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8135" y="3384850"/>
            <a:ext cx="6875145" cy="858697"/>
          </a:xfrm>
          <a:prstGeom prst="rect">
            <a:avLst/>
          </a:prstGeom>
          <a:solidFill>
            <a:srgbClr val="8C857A">
              <a:alpha val="49803"/>
            </a:srgbClr>
          </a:solidFill>
        </p:spPr>
        <p:txBody>
          <a:bodyPr vert="horz" wrap="square" lIns="0" tIns="0" rIns="0" bIns="0" rtlCol="0">
            <a:spAutoFit/>
          </a:bodyPr>
          <a:lstStyle/>
          <a:p>
            <a:pPr>
              <a:lnSpc>
                <a:spcPct val="100000"/>
              </a:lnSpc>
            </a:pPr>
            <a:endParaRPr sz="1980">
              <a:latin typeface="Times New Roman"/>
              <a:cs typeface="Times New Roman"/>
            </a:endParaRPr>
          </a:p>
          <a:p>
            <a:pPr>
              <a:spcBef>
                <a:spcPts val="14"/>
              </a:spcBef>
            </a:pPr>
            <a:endParaRPr>
              <a:latin typeface="Times New Roman"/>
              <a:cs typeface="Times New Roman"/>
            </a:endParaRPr>
          </a:p>
          <a:p>
            <a:pPr algn="ctr">
              <a:lnSpc>
                <a:spcPct val="100000"/>
              </a:lnSpc>
            </a:pPr>
            <a:r>
              <a:rPr b="1" spc="-5" dirty="0">
                <a:latin typeface="Arial"/>
                <a:cs typeface="Arial"/>
              </a:rPr>
              <a:t>HDFS</a:t>
            </a:r>
            <a:endParaRPr>
              <a:latin typeface="Arial"/>
              <a:cs typeface="Arial"/>
            </a:endParaRPr>
          </a:p>
        </p:txBody>
      </p:sp>
      <p:sp>
        <p:nvSpPr>
          <p:cNvPr id="3" name="object 3"/>
          <p:cNvSpPr txBox="1">
            <a:spLocks noGrp="1"/>
          </p:cNvSpPr>
          <p:nvPr>
            <p:ph type="title"/>
          </p:nvPr>
        </p:nvSpPr>
        <p:spPr>
          <a:xfrm>
            <a:off x="867251" y="151459"/>
            <a:ext cx="3771900"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HBase</a:t>
            </a:r>
            <a:r>
              <a:rPr sz="2400" spc="-81" dirty="0">
                <a:latin typeface="Trebuchet MS" panose="020B0603020202020204" pitchFamily="34" charset="0"/>
              </a:rPr>
              <a:t> </a:t>
            </a:r>
            <a:r>
              <a:rPr sz="2400" spc="-5" dirty="0">
                <a:latin typeface="Trebuchet MS" panose="020B0603020202020204" pitchFamily="34" charset="0"/>
              </a:rPr>
              <a:t>architecture</a:t>
            </a:r>
          </a:p>
        </p:txBody>
      </p:sp>
      <p:sp>
        <p:nvSpPr>
          <p:cNvPr id="4" name="object 4"/>
          <p:cNvSpPr/>
          <p:nvPr/>
        </p:nvSpPr>
        <p:spPr>
          <a:xfrm>
            <a:off x="924815" y="1099372"/>
            <a:ext cx="1363599" cy="518922"/>
          </a:xfrm>
          <a:custGeom>
            <a:avLst/>
            <a:gdLst/>
            <a:ahLst/>
            <a:cxnLst/>
            <a:rect l="l" t="t" r="r" b="b"/>
            <a:pathLst>
              <a:path w="1515110" h="576580">
                <a:moveTo>
                  <a:pt x="0" y="0"/>
                </a:moveTo>
                <a:lnTo>
                  <a:pt x="1514833" y="0"/>
                </a:lnTo>
                <a:lnTo>
                  <a:pt x="1514833" y="576063"/>
                </a:lnTo>
                <a:lnTo>
                  <a:pt x="0" y="576063"/>
                </a:lnTo>
                <a:lnTo>
                  <a:pt x="0" y="0"/>
                </a:lnTo>
                <a:close/>
              </a:path>
            </a:pathLst>
          </a:custGeom>
          <a:ln w="25399">
            <a:solidFill>
              <a:srgbClr val="005EB8"/>
            </a:solidFill>
          </a:ln>
        </p:spPr>
        <p:txBody>
          <a:bodyPr wrap="square" lIns="0" tIns="0" rIns="0" bIns="0" rtlCol="0"/>
          <a:lstStyle/>
          <a:p>
            <a:endParaRPr sz="1620"/>
          </a:p>
        </p:txBody>
      </p:sp>
      <p:sp>
        <p:nvSpPr>
          <p:cNvPr id="5" name="object 5"/>
          <p:cNvSpPr txBox="1"/>
          <p:nvPr/>
        </p:nvSpPr>
        <p:spPr>
          <a:xfrm>
            <a:off x="924815" y="1099371"/>
            <a:ext cx="1363599" cy="416653"/>
          </a:xfrm>
          <a:prstGeom prst="rect">
            <a:avLst/>
          </a:prstGeom>
          <a:ln w="25399">
            <a:solidFill>
              <a:srgbClr val="005EB8"/>
            </a:solidFill>
          </a:ln>
        </p:spPr>
        <p:txBody>
          <a:bodyPr vert="horz" wrap="square" lIns="0" tIns="83439" rIns="0" bIns="0" rtlCol="0">
            <a:spAutoFit/>
          </a:bodyPr>
          <a:lstStyle/>
          <a:p>
            <a:pPr marL="162878">
              <a:spcBef>
                <a:spcPts val="657"/>
              </a:spcBef>
            </a:pPr>
            <a:r>
              <a:rPr sz="2160" spc="-5" dirty="0">
                <a:latin typeface="Arial MT"/>
                <a:cs typeface="Arial MT"/>
              </a:rPr>
              <a:t>HMaster</a:t>
            </a:r>
            <a:endParaRPr sz="2160">
              <a:latin typeface="Arial MT"/>
              <a:cs typeface="Arial MT"/>
            </a:endParaRPr>
          </a:p>
        </p:txBody>
      </p:sp>
      <p:sp>
        <p:nvSpPr>
          <p:cNvPr id="6" name="object 6"/>
          <p:cNvSpPr/>
          <p:nvPr/>
        </p:nvSpPr>
        <p:spPr>
          <a:xfrm>
            <a:off x="705800" y="2671976"/>
            <a:ext cx="2141411" cy="612648"/>
          </a:xfrm>
          <a:custGeom>
            <a:avLst/>
            <a:gdLst/>
            <a:ahLst/>
            <a:cxnLst/>
            <a:rect l="l" t="t" r="r" b="b"/>
            <a:pathLst>
              <a:path w="2379345" h="680720">
                <a:moveTo>
                  <a:pt x="0" y="0"/>
                </a:moveTo>
                <a:lnTo>
                  <a:pt x="2378900" y="0"/>
                </a:lnTo>
                <a:lnTo>
                  <a:pt x="2378900" y="680725"/>
                </a:lnTo>
                <a:lnTo>
                  <a:pt x="0" y="680725"/>
                </a:lnTo>
                <a:lnTo>
                  <a:pt x="0" y="0"/>
                </a:lnTo>
                <a:close/>
              </a:path>
            </a:pathLst>
          </a:custGeom>
          <a:ln w="25399">
            <a:solidFill>
              <a:srgbClr val="005EB8"/>
            </a:solidFill>
          </a:ln>
        </p:spPr>
        <p:txBody>
          <a:bodyPr wrap="square" lIns="0" tIns="0" rIns="0" bIns="0" rtlCol="0"/>
          <a:lstStyle/>
          <a:p>
            <a:endParaRPr sz="1620"/>
          </a:p>
        </p:txBody>
      </p:sp>
      <p:sp>
        <p:nvSpPr>
          <p:cNvPr id="7" name="object 7"/>
          <p:cNvSpPr txBox="1"/>
          <p:nvPr/>
        </p:nvSpPr>
        <p:spPr>
          <a:xfrm>
            <a:off x="819490" y="2791308"/>
            <a:ext cx="1913382" cy="343940"/>
          </a:xfrm>
          <a:prstGeom prst="rect">
            <a:avLst/>
          </a:prstGeom>
        </p:spPr>
        <p:txBody>
          <a:bodyPr vert="horz" wrap="square" lIns="0" tIns="11430" rIns="0" bIns="0" rtlCol="0">
            <a:spAutoFit/>
          </a:bodyPr>
          <a:lstStyle/>
          <a:p>
            <a:pPr marL="11430">
              <a:spcBef>
                <a:spcPts val="90"/>
              </a:spcBef>
            </a:pPr>
            <a:r>
              <a:rPr sz="2160" spc="-5" dirty="0">
                <a:latin typeface="Arial MT"/>
                <a:cs typeface="Arial MT"/>
              </a:rPr>
              <a:t>RegionalServer</a:t>
            </a:r>
            <a:endParaRPr sz="2160">
              <a:latin typeface="Arial MT"/>
              <a:cs typeface="Arial MT"/>
            </a:endParaRPr>
          </a:p>
        </p:txBody>
      </p:sp>
      <p:sp>
        <p:nvSpPr>
          <p:cNvPr id="8" name="object 8"/>
          <p:cNvSpPr/>
          <p:nvPr/>
        </p:nvSpPr>
        <p:spPr>
          <a:xfrm>
            <a:off x="3045128" y="2671975"/>
            <a:ext cx="4428554" cy="591503"/>
          </a:xfrm>
          <a:custGeom>
            <a:avLst/>
            <a:gdLst/>
            <a:ahLst/>
            <a:cxnLst/>
            <a:rect l="l" t="t" r="r" b="b"/>
            <a:pathLst>
              <a:path w="4920615" h="657225">
                <a:moveTo>
                  <a:pt x="0" y="0"/>
                </a:moveTo>
                <a:lnTo>
                  <a:pt x="2378899" y="0"/>
                </a:lnTo>
                <a:lnTo>
                  <a:pt x="2378899" y="657144"/>
                </a:lnTo>
                <a:lnTo>
                  <a:pt x="0" y="657144"/>
                </a:lnTo>
                <a:lnTo>
                  <a:pt x="0" y="0"/>
                </a:lnTo>
                <a:close/>
              </a:path>
              <a:path w="4920615" h="657225">
                <a:moveTo>
                  <a:pt x="2541644" y="5233"/>
                </a:moveTo>
                <a:lnTo>
                  <a:pt x="4920543" y="5233"/>
                </a:lnTo>
                <a:lnTo>
                  <a:pt x="4920543" y="637300"/>
                </a:lnTo>
                <a:lnTo>
                  <a:pt x="2541644" y="637300"/>
                </a:lnTo>
                <a:lnTo>
                  <a:pt x="2541644" y="5233"/>
                </a:lnTo>
                <a:close/>
              </a:path>
            </a:pathLst>
          </a:custGeom>
          <a:ln w="25399">
            <a:solidFill>
              <a:srgbClr val="005EB8"/>
            </a:solidFill>
          </a:ln>
        </p:spPr>
        <p:txBody>
          <a:bodyPr wrap="square" lIns="0" tIns="0" rIns="0" bIns="0" rtlCol="0"/>
          <a:lstStyle/>
          <a:p>
            <a:endParaRPr sz="1620"/>
          </a:p>
        </p:txBody>
      </p:sp>
      <p:sp>
        <p:nvSpPr>
          <p:cNvPr id="9" name="object 9"/>
          <p:cNvSpPr txBox="1"/>
          <p:nvPr/>
        </p:nvSpPr>
        <p:spPr>
          <a:xfrm>
            <a:off x="3158816" y="2780695"/>
            <a:ext cx="4200525" cy="343940"/>
          </a:xfrm>
          <a:prstGeom prst="rect">
            <a:avLst/>
          </a:prstGeom>
        </p:spPr>
        <p:txBody>
          <a:bodyPr vert="horz" wrap="square" lIns="0" tIns="11430" rIns="0" bIns="0" rtlCol="0">
            <a:spAutoFit/>
          </a:bodyPr>
          <a:lstStyle/>
          <a:p>
            <a:pPr marL="11430">
              <a:spcBef>
                <a:spcPts val="90"/>
              </a:spcBef>
              <a:tabLst>
                <a:tab pos="2298573" algn="l"/>
              </a:tabLst>
            </a:pPr>
            <a:r>
              <a:rPr sz="2160" spc="-5" dirty="0">
                <a:latin typeface="Arial MT"/>
                <a:cs typeface="Arial MT"/>
              </a:rPr>
              <a:t>RegionalServer	</a:t>
            </a:r>
            <a:r>
              <a:rPr sz="3240" spc="-6" baseline="1157" dirty="0">
                <a:latin typeface="Arial MT"/>
                <a:cs typeface="Arial MT"/>
              </a:rPr>
              <a:t>RegionalServer</a:t>
            </a:r>
            <a:endParaRPr sz="3240" baseline="1157">
              <a:latin typeface="Arial MT"/>
              <a:cs typeface="Arial MT"/>
            </a:endParaRPr>
          </a:p>
        </p:txBody>
      </p:sp>
      <p:sp>
        <p:nvSpPr>
          <p:cNvPr id="10" name="object 10"/>
          <p:cNvSpPr txBox="1"/>
          <p:nvPr/>
        </p:nvSpPr>
        <p:spPr>
          <a:xfrm>
            <a:off x="746001" y="3384849"/>
            <a:ext cx="2141411" cy="416653"/>
          </a:xfrm>
          <a:prstGeom prst="rect">
            <a:avLst/>
          </a:prstGeom>
          <a:solidFill>
            <a:srgbClr val="FFFFFF"/>
          </a:solidFill>
          <a:ln w="25399">
            <a:solidFill>
              <a:srgbClr val="005EB8"/>
            </a:solidFill>
          </a:ln>
        </p:spPr>
        <p:txBody>
          <a:bodyPr vert="horz" wrap="square" lIns="0" tIns="83439" rIns="0" bIns="0" rtlCol="0">
            <a:spAutoFit/>
          </a:bodyPr>
          <a:lstStyle/>
          <a:p>
            <a:pPr marL="414338">
              <a:spcBef>
                <a:spcPts val="657"/>
              </a:spcBef>
            </a:pPr>
            <a:r>
              <a:rPr sz="2160" spc="-5" dirty="0">
                <a:latin typeface="Arial MT"/>
                <a:cs typeface="Arial MT"/>
              </a:rPr>
              <a:t>Data</a:t>
            </a:r>
            <a:r>
              <a:rPr sz="2160" spc="-45" dirty="0">
                <a:latin typeface="Arial MT"/>
                <a:cs typeface="Arial MT"/>
              </a:rPr>
              <a:t> </a:t>
            </a:r>
            <a:r>
              <a:rPr sz="2160" spc="-5" dirty="0">
                <a:latin typeface="Arial MT"/>
                <a:cs typeface="Arial MT"/>
              </a:rPr>
              <a:t>Node</a:t>
            </a:r>
            <a:endParaRPr sz="2160">
              <a:latin typeface="Arial MT"/>
              <a:cs typeface="Arial MT"/>
            </a:endParaRPr>
          </a:p>
        </p:txBody>
      </p:sp>
      <p:sp>
        <p:nvSpPr>
          <p:cNvPr id="11" name="object 11"/>
          <p:cNvSpPr txBox="1"/>
          <p:nvPr/>
        </p:nvSpPr>
        <p:spPr>
          <a:xfrm>
            <a:off x="3016627" y="3384849"/>
            <a:ext cx="2141411" cy="416653"/>
          </a:xfrm>
          <a:prstGeom prst="rect">
            <a:avLst/>
          </a:prstGeom>
          <a:solidFill>
            <a:srgbClr val="FFFFFF"/>
          </a:solidFill>
          <a:ln w="25399">
            <a:solidFill>
              <a:srgbClr val="005EB8"/>
            </a:solidFill>
          </a:ln>
        </p:spPr>
        <p:txBody>
          <a:bodyPr vert="horz" wrap="square" lIns="0" tIns="83439" rIns="0" bIns="0" rtlCol="0">
            <a:spAutoFit/>
          </a:bodyPr>
          <a:lstStyle/>
          <a:p>
            <a:pPr marL="414338">
              <a:spcBef>
                <a:spcPts val="657"/>
              </a:spcBef>
            </a:pPr>
            <a:r>
              <a:rPr sz="2160" spc="-5" dirty="0">
                <a:latin typeface="Arial MT"/>
                <a:cs typeface="Arial MT"/>
              </a:rPr>
              <a:t>Data</a:t>
            </a:r>
            <a:r>
              <a:rPr sz="2160" spc="-45" dirty="0">
                <a:latin typeface="Arial MT"/>
                <a:cs typeface="Arial MT"/>
              </a:rPr>
              <a:t> </a:t>
            </a:r>
            <a:r>
              <a:rPr sz="2160" spc="-5" dirty="0">
                <a:latin typeface="Arial MT"/>
                <a:cs typeface="Arial MT"/>
              </a:rPr>
              <a:t>Node</a:t>
            </a:r>
            <a:endParaRPr sz="2160">
              <a:latin typeface="Arial MT"/>
              <a:cs typeface="Arial MT"/>
            </a:endParaRPr>
          </a:p>
        </p:txBody>
      </p:sp>
      <p:sp>
        <p:nvSpPr>
          <p:cNvPr id="12" name="object 12"/>
          <p:cNvSpPr txBox="1"/>
          <p:nvPr/>
        </p:nvSpPr>
        <p:spPr>
          <a:xfrm>
            <a:off x="5274399" y="3415390"/>
            <a:ext cx="2141411" cy="416653"/>
          </a:xfrm>
          <a:prstGeom prst="rect">
            <a:avLst/>
          </a:prstGeom>
          <a:solidFill>
            <a:srgbClr val="FFFFFF"/>
          </a:solidFill>
          <a:ln w="25399">
            <a:solidFill>
              <a:srgbClr val="005EB8"/>
            </a:solidFill>
          </a:ln>
        </p:spPr>
        <p:txBody>
          <a:bodyPr vert="horz" wrap="square" lIns="0" tIns="83439" rIns="0" bIns="0" rtlCol="0">
            <a:spAutoFit/>
          </a:bodyPr>
          <a:lstStyle/>
          <a:p>
            <a:pPr marL="414338">
              <a:spcBef>
                <a:spcPts val="657"/>
              </a:spcBef>
            </a:pPr>
            <a:r>
              <a:rPr sz="2160" spc="-5" dirty="0">
                <a:latin typeface="Arial MT"/>
                <a:cs typeface="Arial MT"/>
              </a:rPr>
              <a:t>Data</a:t>
            </a:r>
            <a:r>
              <a:rPr sz="2160" spc="-45" dirty="0">
                <a:latin typeface="Arial MT"/>
                <a:cs typeface="Arial MT"/>
              </a:rPr>
              <a:t> </a:t>
            </a:r>
            <a:r>
              <a:rPr sz="2160" spc="-5" dirty="0">
                <a:latin typeface="Arial MT"/>
                <a:cs typeface="Arial MT"/>
              </a:rPr>
              <a:t>Node</a:t>
            </a:r>
            <a:endParaRPr sz="2160">
              <a:latin typeface="Arial MT"/>
              <a:cs typeface="Arial MT"/>
            </a:endParaRPr>
          </a:p>
        </p:txBody>
      </p:sp>
      <p:sp>
        <p:nvSpPr>
          <p:cNvPr id="13" name="object 13"/>
          <p:cNvSpPr/>
          <p:nvPr/>
        </p:nvSpPr>
        <p:spPr>
          <a:xfrm>
            <a:off x="2887012" y="1096960"/>
            <a:ext cx="1677353" cy="518922"/>
          </a:xfrm>
          <a:custGeom>
            <a:avLst/>
            <a:gdLst/>
            <a:ahLst/>
            <a:cxnLst/>
            <a:rect l="l" t="t" r="r" b="b"/>
            <a:pathLst>
              <a:path w="1863725" h="576580">
                <a:moveTo>
                  <a:pt x="0" y="0"/>
                </a:moveTo>
                <a:lnTo>
                  <a:pt x="1863209" y="0"/>
                </a:lnTo>
                <a:lnTo>
                  <a:pt x="1863209" y="576063"/>
                </a:lnTo>
                <a:lnTo>
                  <a:pt x="0" y="576063"/>
                </a:lnTo>
                <a:lnTo>
                  <a:pt x="0" y="0"/>
                </a:lnTo>
                <a:close/>
              </a:path>
            </a:pathLst>
          </a:custGeom>
          <a:ln w="25399">
            <a:solidFill>
              <a:srgbClr val="005EB8"/>
            </a:solidFill>
          </a:ln>
        </p:spPr>
        <p:txBody>
          <a:bodyPr wrap="square" lIns="0" tIns="0" rIns="0" bIns="0" rtlCol="0"/>
          <a:lstStyle/>
          <a:p>
            <a:endParaRPr sz="1620"/>
          </a:p>
        </p:txBody>
      </p:sp>
      <p:sp>
        <p:nvSpPr>
          <p:cNvPr id="14" name="object 14"/>
          <p:cNvSpPr txBox="1"/>
          <p:nvPr/>
        </p:nvSpPr>
        <p:spPr>
          <a:xfrm>
            <a:off x="3058297" y="1169194"/>
            <a:ext cx="1332738" cy="343940"/>
          </a:xfrm>
          <a:prstGeom prst="rect">
            <a:avLst/>
          </a:prstGeom>
        </p:spPr>
        <p:txBody>
          <a:bodyPr vert="horz" wrap="square" lIns="0" tIns="11430" rIns="0" bIns="0" rtlCol="0">
            <a:spAutoFit/>
          </a:bodyPr>
          <a:lstStyle/>
          <a:p>
            <a:pPr marL="11430">
              <a:spcBef>
                <a:spcPts val="90"/>
              </a:spcBef>
            </a:pPr>
            <a:r>
              <a:rPr sz="2160" spc="-5" dirty="0">
                <a:latin typeface="Arial MT"/>
                <a:cs typeface="Arial MT"/>
              </a:rPr>
              <a:t>Zookeeper</a:t>
            </a:r>
            <a:endParaRPr sz="2160">
              <a:latin typeface="Arial MT"/>
              <a:cs typeface="Arial MT"/>
            </a:endParaRPr>
          </a:p>
        </p:txBody>
      </p:sp>
      <p:grpSp>
        <p:nvGrpSpPr>
          <p:cNvPr id="15" name="object 15"/>
          <p:cNvGrpSpPr/>
          <p:nvPr/>
        </p:nvGrpSpPr>
        <p:grpSpPr>
          <a:xfrm>
            <a:off x="1559060" y="1307539"/>
            <a:ext cx="4891469" cy="1435037"/>
            <a:chOff x="1224289" y="1452821"/>
            <a:chExt cx="5434965" cy="1594485"/>
          </a:xfrm>
        </p:grpSpPr>
        <p:pic>
          <p:nvPicPr>
            <p:cNvPr id="16" name="object 16"/>
            <p:cNvPicPr/>
            <p:nvPr/>
          </p:nvPicPr>
          <p:blipFill>
            <a:blip r:embed="rId2" cstate="print"/>
            <a:stretch>
              <a:fillRect/>
            </a:stretch>
          </p:blipFill>
          <p:spPr>
            <a:xfrm>
              <a:off x="1224289" y="1764889"/>
              <a:ext cx="294100" cy="1276600"/>
            </a:xfrm>
            <a:prstGeom prst="rect">
              <a:avLst/>
            </a:prstGeom>
          </p:spPr>
        </p:pic>
        <p:sp>
          <p:nvSpPr>
            <p:cNvPr id="17" name="object 17"/>
            <p:cNvSpPr/>
            <p:nvPr/>
          </p:nvSpPr>
          <p:spPr>
            <a:xfrm>
              <a:off x="1276989" y="1797589"/>
              <a:ext cx="164465" cy="1021080"/>
            </a:xfrm>
            <a:custGeom>
              <a:avLst/>
              <a:gdLst/>
              <a:ahLst/>
              <a:cxnLst/>
              <a:rect l="l" t="t" r="r" b="b"/>
              <a:pathLst>
                <a:path w="164465" h="1021080">
                  <a:moveTo>
                    <a:pt x="0" y="0"/>
                  </a:moveTo>
                  <a:lnTo>
                    <a:pt x="164458" y="1020740"/>
                  </a:lnTo>
                </a:path>
              </a:pathLst>
            </a:custGeom>
            <a:ln w="25399">
              <a:solidFill>
                <a:srgbClr val="FF671F"/>
              </a:solidFill>
            </a:ln>
          </p:spPr>
          <p:txBody>
            <a:bodyPr wrap="square" lIns="0" tIns="0" rIns="0" bIns="0" rtlCol="0"/>
            <a:lstStyle/>
            <a:p>
              <a:endParaRPr sz="1620"/>
            </a:p>
          </p:txBody>
        </p:sp>
        <p:pic>
          <p:nvPicPr>
            <p:cNvPr id="18" name="object 18"/>
            <p:cNvPicPr/>
            <p:nvPr/>
          </p:nvPicPr>
          <p:blipFill>
            <a:blip r:embed="rId3" cstate="print"/>
            <a:stretch>
              <a:fillRect/>
            </a:stretch>
          </p:blipFill>
          <p:spPr>
            <a:xfrm>
              <a:off x="1387328" y="2798955"/>
              <a:ext cx="108239" cy="145873"/>
            </a:xfrm>
            <a:prstGeom prst="rect">
              <a:avLst/>
            </a:prstGeom>
          </p:spPr>
        </p:pic>
        <p:pic>
          <p:nvPicPr>
            <p:cNvPr id="19" name="object 19"/>
            <p:cNvPicPr/>
            <p:nvPr/>
          </p:nvPicPr>
          <p:blipFill>
            <a:blip r:embed="rId4" cstate="print"/>
            <a:stretch>
              <a:fillRect/>
            </a:stretch>
          </p:blipFill>
          <p:spPr>
            <a:xfrm>
              <a:off x="1224289" y="1764889"/>
              <a:ext cx="2893300" cy="1276600"/>
            </a:xfrm>
            <a:prstGeom prst="rect">
              <a:avLst/>
            </a:prstGeom>
          </p:spPr>
        </p:pic>
        <p:sp>
          <p:nvSpPr>
            <p:cNvPr id="20" name="object 20"/>
            <p:cNvSpPr/>
            <p:nvPr/>
          </p:nvSpPr>
          <p:spPr>
            <a:xfrm>
              <a:off x="1276989" y="1797589"/>
              <a:ext cx="2647950" cy="1112520"/>
            </a:xfrm>
            <a:custGeom>
              <a:avLst/>
              <a:gdLst/>
              <a:ahLst/>
              <a:cxnLst/>
              <a:rect l="l" t="t" r="r" b="b"/>
              <a:pathLst>
                <a:path w="2647950" h="1112520">
                  <a:moveTo>
                    <a:pt x="0" y="0"/>
                  </a:moveTo>
                  <a:lnTo>
                    <a:pt x="2647394" y="1112173"/>
                  </a:lnTo>
                </a:path>
              </a:pathLst>
            </a:custGeom>
            <a:ln w="25399">
              <a:solidFill>
                <a:srgbClr val="FF671F"/>
              </a:solidFill>
            </a:ln>
          </p:spPr>
          <p:txBody>
            <a:bodyPr wrap="square" lIns="0" tIns="0" rIns="0" bIns="0" rtlCol="0"/>
            <a:lstStyle/>
            <a:p>
              <a:endParaRPr sz="1620"/>
            </a:p>
          </p:txBody>
        </p:sp>
        <p:pic>
          <p:nvPicPr>
            <p:cNvPr id="21" name="object 21"/>
            <p:cNvPicPr/>
            <p:nvPr/>
          </p:nvPicPr>
          <p:blipFill>
            <a:blip r:embed="rId5" cstate="print"/>
            <a:stretch>
              <a:fillRect/>
            </a:stretch>
          </p:blipFill>
          <p:spPr>
            <a:xfrm>
              <a:off x="3895435" y="2858383"/>
              <a:ext cx="147920" cy="108723"/>
            </a:xfrm>
            <a:prstGeom prst="rect">
              <a:avLst/>
            </a:prstGeom>
          </p:spPr>
        </p:pic>
        <p:pic>
          <p:nvPicPr>
            <p:cNvPr id="22" name="object 22"/>
            <p:cNvPicPr/>
            <p:nvPr/>
          </p:nvPicPr>
          <p:blipFill>
            <a:blip r:embed="rId6" cstate="print"/>
            <a:stretch>
              <a:fillRect/>
            </a:stretch>
          </p:blipFill>
          <p:spPr>
            <a:xfrm>
              <a:off x="1224289" y="1764889"/>
              <a:ext cx="5434900" cy="1282000"/>
            </a:xfrm>
            <a:prstGeom prst="rect">
              <a:avLst/>
            </a:prstGeom>
          </p:spPr>
        </p:pic>
        <p:sp>
          <p:nvSpPr>
            <p:cNvPr id="23" name="object 23"/>
            <p:cNvSpPr/>
            <p:nvPr/>
          </p:nvSpPr>
          <p:spPr>
            <a:xfrm>
              <a:off x="1276989" y="1797589"/>
              <a:ext cx="5180965" cy="1144270"/>
            </a:xfrm>
            <a:custGeom>
              <a:avLst/>
              <a:gdLst/>
              <a:ahLst/>
              <a:cxnLst/>
              <a:rect l="l" t="t" r="r" b="b"/>
              <a:pathLst>
                <a:path w="5180965" h="1144270">
                  <a:moveTo>
                    <a:pt x="0" y="0"/>
                  </a:moveTo>
                  <a:lnTo>
                    <a:pt x="5180683" y="1143745"/>
                  </a:lnTo>
                </a:path>
              </a:pathLst>
            </a:custGeom>
            <a:ln w="25399">
              <a:solidFill>
                <a:srgbClr val="FF671F"/>
              </a:solidFill>
            </a:ln>
          </p:spPr>
          <p:txBody>
            <a:bodyPr wrap="square" lIns="0" tIns="0" rIns="0" bIns="0" rtlCol="0"/>
            <a:lstStyle/>
            <a:p>
              <a:endParaRPr sz="1620"/>
            </a:p>
          </p:txBody>
        </p:sp>
        <p:pic>
          <p:nvPicPr>
            <p:cNvPr id="24" name="object 24"/>
            <p:cNvPicPr/>
            <p:nvPr/>
          </p:nvPicPr>
          <p:blipFill>
            <a:blip r:embed="rId7" cstate="print"/>
            <a:stretch>
              <a:fillRect/>
            </a:stretch>
          </p:blipFill>
          <p:spPr>
            <a:xfrm>
              <a:off x="6435928" y="2887667"/>
              <a:ext cx="147001" cy="107334"/>
            </a:xfrm>
            <a:prstGeom prst="rect">
              <a:avLst/>
            </a:prstGeom>
          </p:spPr>
        </p:pic>
        <p:pic>
          <p:nvPicPr>
            <p:cNvPr id="25" name="object 25"/>
            <p:cNvPicPr/>
            <p:nvPr/>
          </p:nvPicPr>
          <p:blipFill>
            <a:blip r:embed="rId8" cstate="print"/>
            <a:stretch>
              <a:fillRect/>
            </a:stretch>
          </p:blipFill>
          <p:spPr>
            <a:xfrm>
              <a:off x="1981707" y="1474157"/>
              <a:ext cx="770800" cy="108100"/>
            </a:xfrm>
            <a:prstGeom prst="rect">
              <a:avLst/>
            </a:prstGeom>
          </p:spPr>
        </p:pic>
        <p:sp>
          <p:nvSpPr>
            <p:cNvPr id="26" name="object 26"/>
            <p:cNvSpPr/>
            <p:nvPr/>
          </p:nvSpPr>
          <p:spPr>
            <a:xfrm>
              <a:off x="2034406" y="1507475"/>
              <a:ext cx="513080" cy="2540"/>
            </a:xfrm>
            <a:custGeom>
              <a:avLst/>
              <a:gdLst/>
              <a:ahLst/>
              <a:cxnLst/>
              <a:rect l="l" t="t" r="r" b="b"/>
              <a:pathLst>
                <a:path w="513080" h="2540">
                  <a:moveTo>
                    <a:pt x="0" y="2081"/>
                  </a:moveTo>
                  <a:lnTo>
                    <a:pt x="513001" y="0"/>
                  </a:lnTo>
                </a:path>
              </a:pathLst>
            </a:custGeom>
            <a:ln w="25399">
              <a:solidFill>
                <a:srgbClr val="FF671F"/>
              </a:solidFill>
            </a:ln>
          </p:spPr>
          <p:txBody>
            <a:bodyPr wrap="square" lIns="0" tIns="0" rIns="0" bIns="0" rtlCol="0"/>
            <a:lstStyle/>
            <a:p>
              <a:endParaRPr sz="1620"/>
            </a:p>
          </p:txBody>
        </p:sp>
        <p:pic>
          <p:nvPicPr>
            <p:cNvPr id="27" name="object 27"/>
            <p:cNvPicPr/>
            <p:nvPr/>
          </p:nvPicPr>
          <p:blipFill>
            <a:blip r:embed="rId9" cstate="print"/>
            <a:stretch>
              <a:fillRect/>
            </a:stretch>
          </p:blipFill>
          <p:spPr>
            <a:xfrm>
              <a:off x="2534537" y="1452821"/>
              <a:ext cx="140836" cy="109307"/>
            </a:xfrm>
            <a:prstGeom prst="rect">
              <a:avLst/>
            </a:prstGeom>
          </p:spPr>
        </p:pic>
      </p:grpSp>
      <p:sp>
        <p:nvSpPr>
          <p:cNvPr id="28" name="object 28"/>
          <p:cNvSpPr txBox="1"/>
          <p:nvPr/>
        </p:nvSpPr>
        <p:spPr>
          <a:xfrm>
            <a:off x="5028548" y="664624"/>
            <a:ext cx="3409569" cy="1673535"/>
          </a:xfrm>
          <a:prstGeom prst="rect">
            <a:avLst/>
          </a:prstGeom>
        </p:spPr>
        <p:txBody>
          <a:bodyPr vert="horz" wrap="square" lIns="0" tIns="11430" rIns="0" bIns="0" rtlCol="0">
            <a:spAutoFit/>
          </a:bodyPr>
          <a:lstStyle/>
          <a:p>
            <a:pPr marL="11430">
              <a:spcBef>
                <a:spcPts val="90"/>
              </a:spcBef>
            </a:pPr>
            <a:r>
              <a:rPr sz="2160" b="1" spc="-5" dirty="0">
                <a:latin typeface="Arial"/>
                <a:cs typeface="Arial"/>
              </a:rPr>
              <a:t>Zookeeper:</a:t>
            </a:r>
            <a:endParaRPr sz="2160">
              <a:latin typeface="Arial"/>
              <a:cs typeface="Arial"/>
            </a:endParaRPr>
          </a:p>
          <a:p>
            <a:pPr marL="320040" marR="4572" indent="-268605">
              <a:buChar char="▪"/>
              <a:tabLst>
                <a:tab pos="319469" algn="l"/>
                <a:tab pos="320040" algn="l"/>
              </a:tabLst>
            </a:pPr>
            <a:r>
              <a:rPr sz="2160" b="1" spc="-5" dirty="0">
                <a:latin typeface="Arial"/>
                <a:cs typeface="Arial"/>
              </a:rPr>
              <a:t>shared</a:t>
            </a:r>
            <a:r>
              <a:rPr sz="2160" b="1" spc="-32" dirty="0">
                <a:latin typeface="Arial"/>
                <a:cs typeface="Arial"/>
              </a:rPr>
              <a:t> </a:t>
            </a:r>
            <a:r>
              <a:rPr sz="2160" b="1" spc="-5" dirty="0">
                <a:latin typeface="Arial"/>
                <a:cs typeface="Arial"/>
              </a:rPr>
              <a:t>state</a:t>
            </a:r>
            <a:r>
              <a:rPr sz="2160" b="1" spc="-27" dirty="0">
                <a:latin typeface="Arial"/>
                <a:cs typeface="Arial"/>
              </a:rPr>
              <a:t> </a:t>
            </a:r>
            <a:r>
              <a:rPr sz="2160" b="1" spc="-5" dirty="0">
                <a:latin typeface="Arial"/>
                <a:cs typeface="Arial"/>
              </a:rPr>
              <a:t>and</a:t>
            </a:r>
            <a:r>
              <a:rPr sz="2160" b="1" spc="-32" dirty="0">
                <a:latin typeface="Arial"/>
                <a:cs typeface="Arial"/>
              </a:rPr>
              <a:t> </a:t>
            </a:r>
            <a:r>
              <a:rPr sz="2160" b="1" dirty="0">
                <a:latin typeface="Arial"/>
                <a:cs typeface="Arial"/>
              </a:rPr>
              <a:t>failure </a:t>
            </a:r>
            <a:r>
              <a:rPr sz="2160" b="1" spc="-585" dirty="0">
                <a:latin typeface="Arial"/>
                <a:cs typeface="Arial"/>
              </a:rPr>
              <a:t> </a:t>
            </a:r>
            <a:r>
              <a:rPr sz="2160" b="1" spc="-5" dirty="0">
                <a:latin typeface="Arial"/>
                <a:cs typeface="Arial"/>
              </a:rPr>
              <a:t>notification</a:t>
            </a:r>
            <a:r>
              <a:rPr sz="2160" b="1" spc="-27" dirty="0">
                <a:latin typeface="Arial"/>
                <a:cs typeface="Arial"/>
              </a:rPr>
              <a:t> </a:t>
            </a:r>
            <a:r>
              <a:rPr sz="2160" b="1" spc="-5" dirty="0">
                <a:latin typeface="Arial"/>
                <a:cs typeface="Arial"/>
              </a:rPr>
              <a:t>of</a:t>
            </a:r>
            <a:r>
              <a:rPr sz="2160" b="1" spc="-27" dirty="0">
                <a:latin typeface="Arial"/>
                <a:cs typeface="Arial"/>
              </a:rPr>
              <a:t> </a:t>
            </a:r>
            <a:r>
              <a:rPr sz="2160" b="1" spc="-5" dirty="0">
                <a:latin typeface="Arial"/>
                <a:cs typeface="Arial"/>
              </a:rPr>
              <a:t>servers</a:t>
            </a:r>
            <a:endParaRPr sz="2160">
              <a:latin typeface="Arial"/>
              <a:cs typeface="Arial"/>
            </a:endParaRPr>
          </a:p>
          <a:p>
            <a:pPr marL="320040" marR="492062" indent="-268605">
              <a:buChar char="▪"/>
              <a:tabLst>
                <a:tab pos="319469" algn="l"/>
                <a:tab pos="320040" algn="l"/>
              </a:tabLst>
            </a:pPr>
            <a:r>
              <a:rPr sz="2160" b="1" spc="-5" dirty="0">
                <a:latin typeface="Arial"/>
                <a:cs typeface="Arial"/>
              </a:rPr>
              <a:t>master</a:t>
            </a:r>
            <a:r>
              <a:rPr sz="2160" b="1" spc="-45" dirty="0">
                <a:latin typeface="Arial"/>
                <a:cs typeface="Arial"/>
              </a:rPr>
              <a:t> </a:t>
            </a:r>
            <a:r>
              <a:rPr sz="2160" b="1" spc="-5" dirty="0">
                <a:latin typeface="Arial"/>
                <a:cs typeface="Arial"/>
              </a:rPr>
              <a:t>address</a:t>
            </a:r>
            <a:r>
              <a:rPr sz="2160" b="1" spc="-41" dirty="0">
                <a:latin typeface="Arial"/>
                <a:cs typeface="Arial"/>
              </a:rPr>
              <a:t> </a:t>
            </a:r>
            <a:r>
              <a:rPr sz="2160" b="1" spc="-5" dirty="0">
                <a:latin typeface="Arial"/>
                <a:cs typeface="Arial"/>
              </a:rPr>
              <a:t>and </a:t>
            </a:r>
            <a:r>
              <a:rPr sz="2160" b="1" spc="-590" dirty="0">
                <a:latin typeface="Arial"/>
                <a:cs typeface="Arial"/>
              </a:rPr>
              <a:t> </a:t>
            </a:r>
            <a:r>
              <a:rPr sz="2160" b="1" spc="-5" dirty="0">
                <a:latin typeface="Arial"/>
                <a:cs typeface="Arial"/>
              </a:rPr>
              <a:t>recovery</a:t>
            </a:r>
            <a:endParaRPr sz="216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07604" y="757149"/>
            <a:ext cx="5444109" cy="3499866"/>
          </a:xfrm>
          <a:custGeom>
            <a:avLst/>
            <a:gdLst/>
            <a:ahLst/>
            <a:cxnLst/>
            <a:rect l="l" t="t" r="r" b="b"/>
            <a:pathLst>
              <a:path w="6049009" h="3888740">
                <a:moveTo>
                  <a:pt x="6048671" y="3888431"/>
                </a:moveTo>
                <a:lnTo>
                  <a:pt x="0" y="3888431"/>
                </a:lnTo>
                <a:lnTo>
                  <a:pt x="0" y="0"/>
                </a:lnTo>
                <a:lnTo>
                  <a:pt x="6048671" y="0"/>
                </a:lnTo>
                <a:lnTo>
                  <a:pt x="6048671" y="3888431"/>
                </a:lnTo>
                <a:close/>
              </a:path>
            </a:pathLst>
          </a:custGeom>
          <a:solidFill>
            <a:srgbClr val="00468A">
              <a:alpha val="49803"/>
            </a:srgbClr>
          </a:solidFill>
        </p:spPr>
        <p:txBody>
          <a:bodyPr wrap="square" lIns="0" tIns="0" rIns="0" bIns="0" rtlCol="0"/>
          <a:lstStyle/>
          <a:p>
            <a:endParaRPr sz="1620"/>
          </a:p>
        </p:txBody>
      </p:sp>
      <p:sp>
        <p:nvSpPr>
          <p:cNvPr id="3" name="object 3"/>
          <p:cNvSpPr txBox="1"/>
          <p:nvPr/>
        </p:nvSpPr>
        <p:spPr>
          <a:xfrm>
            <a:off x="2772691" y="769037"/>
            <a:ext cx="1913382" cy="343940"/>
          </a:xfrm>
          <a:prstGeom prst="rect">
            <a:avLst/>
          </a:prstGeom>
        </p:spPr>
        <p:txBody>
          <a:bodyPr vert="horz" wrap="square" lIns="0" tIns="11430" rIns="0" bIns="0" rtlCol="0">
            <a:spAutoFit/>
          </a:bodyPr>
          <a:lstStyle/>
          <a:p>
            <a:pPr marL="11430">
              <a:spcBef>
                <a:spcPts val="90"/>
              </a:spcBef>
            </a:pPr>
            <a:r>
              <a:rPr sz="2160" spc="-5" dirty="0">
                <a:solidFill>
                  <a:srgbClr val="FFFFFF"/>
                </a:solidFill>
                <a:latin typeface="Arial MT"/>
                <a:cs typeface="Arial MT"/>
              </a:rPr>
              <a:t>RegionalServer</a:t>
            </a:r>
            <a:endParaRPr sz="2160">
              <a:latin typeface="Arial MT"/>
              <a:cs typeface="Arial MT"/>
            </a:endParaRPr>
          </a:p>
        </p:txBody>
      </p:sp>
      <p:grpSp>
        <p:nvGrpSpPr>
          <p:cNvPr id="4" name="object 4"/>
          <p:cNvGrpSpPr/>
          <p:nvPr/>
        </p:nvGrpSpPr>
        <p:grpSpPr>
          <a:xfrm>
            <a:off x="2019629" y="1847156"/>
            <a:ext cx="2972372" cy="2226564"/>
            <a:chOff x="1736032" y="2052395"/>
            <a:chExt cx="3302635" cy="2473960"/>
          </a:xfrm>
        </p:grpSpPr>
        <p:sp>
          <p:nvSpPr>
            <p:cNvPr id="5" name="object 5"/>
            <p:cNvSpPr/>
            <p:nvPr/>
          </p:nvSpPr>
          <p:spPr>
            <a:xfrm>
              <a:off x="1748732" y="2065095"/>
              <a:ext cx="3277235" cy="2448560"/>
            </a:xfrm>
            <a:custGeom>
              <a:avLst/>
              <a:gdLst/>
              <a:ahLst/>
              <a:cxnLst/>
              <a:rect l="l" t="t" r="r" b="b"/>
              <a:pathLst>
                <a:path w="3277235" h="2448560">
                  <a:moveTo>
                    <a:pt x="3276780" y="2448272"/>
                  </a:moveTo>
                  <a:lnTo>
                    <a:pt x="0" y="2448272"/>
                  </a:lnTo>
                  <a:lnTo>
                    <a:pt x="0" y="0"/>
                  </a:lnTo>
                  <a:lnTo>
                    <a:pt x="3276780" y="0"/>
                  </a:lnTo>
                  <a:lnTo>
                    <a:pt x="3276780" y="2448272"/>
                  </a:lnTo>
                  <a:close/>
                </a:path>
              </a:pathLst>
            </a:custGeom>
            <a:solidFill>
              <a:srgbClr val="FFFFFF"/>
            </a:solidFill>
          </p:spPr>
          <p:txBody>
            <a:bodyPr wrap="square" lIns="0" tIns="0" rIns="0" bIns="0" rtlCol="0"/>
            <a:lstStyle/>
            <a:p>
              <a:endParaRPr sz="1620"/>
            </a:p>
          </p:txBody>
        </p:sp>
        <p:sp>
          <p:nvSpPr>
            <p:cNvPr id="6" name="object 6"/>
            <p:cNvSpPr/>
            <p:nvPr/>
          </p:nvSpPr>
          <p:spPr>
            <a:xfrm>
              <a:off x="1748732" y="2065095"/>
              <a:ext cx="3277235" cy="2448560"/>
            </a:xfrm>
            <a:custGeom>
              <a:avLst/>
              <a:gdLst/>
              <a:ahLst/>
              <a:cxnLst/>
              <a:rect l="l" t="t" r="r" b="b"/>
              <a:pathLst>
                <a:path w="3277235" h="2448560">
                  <a:moveTo>
                    <a:pt x="0" y="0"/>
                  </a:moveTo>
                  <a:lnTo>
                    <a:pt x="3276780" y="0"/>
                  </a:lnTo>
                  <a:lnTo>
                    <a:pt x="3276780" y="2448272"/>
                  </a:lnTo>
                  <a:lnTo>
                    <a:pt x="0" y="2448272"/>
                  </a:lnTo>
                  <a:lnTo>
                    <a:pt x="0" y="0"/>
                  </a:lnTo>
                  <a:close/>
                </a:path>
              </a:pathLst>
            </a:custGeom>
            <a:ln w="25399">
              <a:solidFill>
                <a:srgbClr val="005EB8"/>
              </a:solidFill>
            </a:ln>
          </p:spPr>
          <p:txBody>
            <a:bodyPr wrap="square" lIns="0" tIns="0" rIns="0" bIns="0" rtlCol="0"/>
            <a:lstStyle/>
            <a:p>
              <a:endParaRPr sz="1620"/>
            </a:p>
          </p:txBody>
        </p:sp>
      </p:grpSp>
      <p:sp>
        <p:nvSpPr>
          <p:cNvPr id="7" name="object 7"/>
          <p:cNvSpPr txBox="1"/>
          <p:nvPr/>
        </p:nvSpPr>
        <p:spPr>
          <a:xfrm>
            <a:off x="3059528" y="1870472"/>
            <a:ext cx="892112" cy="343940"/>
          </a:xfrm>
          <a:prstGeom prst="rect">
            <a:avLst/>
          </a:prstGeom>
        </p:spPr>
        <p:txBody>
          <a:bodyPr vert="horz" wrap="square" lIns="0" tIns="11430" rIns="0" bIns="0" rtlCol="0">
            <a:spAutoFit/>
          </a:bodyPr>
          <a:lstStyle/>
          <a:p>
            <a:pPr marL="11430">
              <a:spcBef>
                <a:spcPts val="90"/>
              </a:spcBef>
            </a:pPr>
            <a:r>
              <a:rPr sz="2160" spc="-5" dirty="0">
                <a:latin typeface="Arial MT"/>
                <a:cs typeface="Arial MT"/>
              </a:rPr>
              <a:t>Region</a:t>
            </a:r>
            <a:endParaRPr sz="2160">
              <a:latin typeface="Arial MT"/>
              <a:cs typeface="Arial MT"/>
            </a:endParaRPr>
          </a:p>
        </p:txBody>
      </p:sp>
      <p:sp>
        <p:nvSpPr>
          <p:cNvPr id="8" name="object 8"/>
          <p:cNvSpPr txBox="1"/>
          <p:nvPr/>
        </p:nvSpPr>
        <p:spPr>
          <a:xfrm>
            <a:off x="2523817" y="2383644"/>
            <a:ext cx="2217992" cy="356059"/>
          </a:xfrm>
          <a:prstGeom prst="rect">
            <a:avLst/>
          </a:prstGeom>
          <a:solidFill>
            <a:srgbClr val="FFFFFF"/>
          </a:solidFill>
          <a:ln w="25399">
            <a:solidFill>
              <a:srgbClr val="005EB8"/>
            </a:solidFill>
          </a:ln>
        </p:spPr>
        <p:txBody>
          <a:bodyPr vert="horz" wrap="square" lIns="0" tIns="23431" rIns="0" bIns="0" rtlCol="0">
            <a:spAutoFit/>
          </a:bodyPr>
          <a:lstStyle/>
          <a:p>
            <a:pPr algn="ctr">
              <a:spcBef>
                <a:spcPts val="184"/>
              </a:spcBef>
            </a:pPr>
            <a:r>
              <a:rPr sz="2160" spc="-5" dirty="0">
                <a:latin typeface="Arial MT"/>
                <a:cs typeface="Arial MT"/>
              </a:rPr>
              <a:t>Store</a:t>
            </a:r>
            <a:endParaRPr sz="2160">
              <a:latin typeface="Arial MT"/>
              <a:cs typeface="Arial MT"/>
            </a:endParaRPr>
          </a:p>
        </p:txBody>
      </p:sp>
      <p:sp>
        <p:nvSpPr>
          <p:cNvPr id="9" name="object 9"/>
          <p:cNvSpPr txBox="1">
            <a:spLocks noGrp="1"/>
          </p:cNvSpPr>
          <p:nvPr>
            <p:ph type="title"/>
          </p:nvPr>
        </p:nvSpPr>
        <p:spPr>
          <a:xfrm>
            <a:off x="867251" y="151459"/>
            <a:ext cx="3771900"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HBase</a:t>
            </a:r>
            <a:r>
              <a:rPr sz="2800" spc="-81" dirty="0">
                <a:latin typeface="Trebuchet MS" panose="020B0603020202020204" pitchFamily="34" charset="0"/>
              </a:rPr>
              <a:t> </a:t>
            </a:r>
            <a:r>
              <a:rPr sz="2800" spc="-5" dirty="0">
                <a:latin typeface="Trebuchet MS" panose="020B0603020202020204" pitchFamily="34" charset="0"/>
              </a:rPr>
              <a:t>architecture</a:t>
            </a:r>
          </a:p>
        </p:txBody>
      </p:sp>
      <p:sp>
        <p:nvSpPr>
          <p:cNvPr id="10" name="object 10"/>
          <p:cNvSpPr txBox="1"/>
          <p:nvPr/>
        </p:nvSpPr>
        <p:spPr>
          <a:xfrm>
            <a:off x="2737294" y="3338478"/>
            <a:ext cx="812102" cy="416653"/>
          </a:xfrm>
          <a:prstGeom prst="rect">
            <a:avLst/>
          </a:prstGeom>
          <a:solidFill>
            <a:srgbClr val="FFFFFF"/>
          </a:solidFill>
          <a:ln w="25399">
            <a:solidFill>
              <a:srgbClr val="005EB8"/>
            </a:solidFill>
          </a:ln>
        </p:spPr>
        <p:txBody>
          <a:bodyPr vert="horz" wrap="square" lIns="0" tIns="83439" rIns="0" bIns="0" rtlCol="0">
            <a:spAutoFit/>
          </a:bodyPr>
          <a:lstStyle/>
          <a:p>
            <a:pPr marL="85725">
              <a:spcBef>
                <a:spcPts val="657"/>
              </a:spcBef>
            </a:pPr>
            <a:r>
              <a:rPr sz="2160" spc="-5" dirty="0">
                <a:latin typeface="Arial MT"/>
                <a:cs typeface="Arial MT"/>
              </a:rPr>
              <a:t>HFile</a:t>
            </a:r>
            <a:endParaRPr sz="2160">
              <a:latin typeface="Arial MT"/>
              <a:cs typeface="Arial MT"/>
            </a:endParaRPr>
          </a:p>
        </p:txBody>
      </p:sp>
      <p:sp>
        <p:nvSpPr>
          <p:cNvPr id="11" name="object 11"/>
          <p:cNvSpPr txBox="1"/>
          <p:nvPr/>
        </p:nvSpPr>
        <p:spPr>
          <a:xfrm>
            <a:off x="2705636" y="2744541"/>
            <a:ext cx="1854518" cy="416653"/>
          </a:xfrm>
          <a:prstGeom prst="rect">
            <a:avLst/>
          </a:prstGeom>
          <a:solidFill>
            <a:srgbClr val="FFFFFF"/>
          </a:solidFill>
          <a:ln w="25399">
            <a:solidFill>
              <a:srgbClr val="005EB8"/>
            </a:solidFill>
          </a:ln>
        </p:spPr>
        <p:txBody>
          <a:bodyPr vert="horz" wrap="square" lIns="0" tIns="83439" rIns="0" bIns="0" rtlCol="0">
            <a:spAutoFit/>
          </a:bodyPr>
          <a:lstStyle/>
          <a:p>
            <a:pPr marL="294323">
              <a:spcBef>
                <a:spcPts val="657"/>
              </a:spcBef>
            </a:pPr>
            <a:r>
              <a:rPr sz="2160" dirty="0">
                <a:latin typeface="Arial MT"/>
                <a:cs typeface="Arial MT"/>
              </a:rPr>
              <a:t>MemStore</a:t>
            </a:r>
            <a:endParaRPr sz="2160">
              <a:latin typeface="Arial MT"/>
              <a:cs typeface="Arial MT"/>
            </a:endParaRPr>
          </a:p>
        </p:txBody>
      </p:sp>
      <p:sp>
        <p:nvSpPr>
          <p:cNvPr id="12" name="object 12"/>
          <p:cNvSpPr/>
          <p:nvPr/>
        </p:nvSpPr>
        <p:spPr>
          <a:xfrm>
            <a:off x="5065514" y="1848198"/>
            <a:ext cx="1211580" cy="2203704"/>
          </a:xfrm>
          <a:custGeom>
            <a:avLst/>
            <a:gdLst/>
            <a:ahLst/>
            <a:cxnLst/>
            <a:rect l="l" t="t" r="r" b="b"/>
            <a:pathLst>
              <a:path w="1346200" h="2448560">
                <a:moveTo>
                  <a:pt x="0" y="0"/>
                </a:moveTo>
                <a:lnTo>
                  <a:pt x="1345956" y="0"/>
                </a:lnTo>
                <a:lnTo>
                  <a:pt x="1345956" y="2448272"/>
                </a:lnTo>
                <a:lnTo>
                  <a:pt x="0" y="2448272"/>
                </a:lnTo>
                <a:lnTo>
                  <a:pt x="0" y="0"/>
                </a:lnTo>
                <a:close/>
              </a:path>
            </a:pathLst>
          </a:custGeom>
          <a:ln w="25399">
            <a:solidFill>
              <a:srgbClr val="005EB8"/>
            </a:solidFill>
          </a:ln>
        </p:spPr>
        <p:txBody>
          <a:bodyPr wrap="square" lIns="0" tIns="0" rIns="0" bIns="0" rtlCol="0"/>
          <a:lstStyle/>
          <a:p>
            <a:endParaRPr sz="1620"/>
          </a:p>
        </p:txBody>
      </p:sp>
      <p:sp>
        <p:nvSpPr>
          <p:cNvPr id="13" name="object 13"/>
          <p:cNvSpPr txBox="1"/>
          <p:nvPr/>
        </p:nvSpPr>
        <p:spPr>
          <a:xfrm>
            <a:off x="5076944" y="1883591"/>
            <a:ext cx="1188720" cy="320601"/>
          </a:xfrm>
          <a:prstGeom prst="rect">
            <a:avLst/>
          </a:prstGeom>
          <a:solidFill>
            <a:srgbClr val="FFFFFF"/>
          </a:solidFill>
        </p:spPr>
        <p:txBody>
          <a:bodyPr vert="horz" wrap="square" lIns="0" tIns="0" rIns="0" bIns="0" rtlCol="0">
            <a:spAutoFit/>
          </a:bodyPr>
          <a:lstStyle/>
          <a:p>
            <a:pPr marL="159449">
              <a:lnSpc>
                <a:spcPts val="2498"/>
              </a:lnSpc>
            </a:pPr>
            <a:r>
              <a:rPr sz="2160" spc="-5" dirty="0">
                <a:latin typeface="Arial MT"/>
                <a:cs typeface="Arial MT"/>
              </a:rPr>
              <a:t>Region</a:t>
            </a:r>
            <a:endParaRPr sz="2160">
              <a:latin typeface="Arial MT"/>
              <a:cs typeface="Arial MT"/>
            </a:endParaRPr>
          </a:p>
        </p:txBody>
      </p:sp>
      <p:grpSp>
        <p:nvGrpSpPr>
          <p:cNvPr id="14" name="object 14"/>
          <p:cNvGrpSpPr/>
          <p:nvPr/>
        </p:nvGrpSpPr>
        <p:grpSpPr>
          <a:xfrm>
            <a:off x="850002" y="2361358"/>
            <a:ext cx="1684211" cy="1419035"/>
            <a:chOff x="436446" y="2623731"/>
            <a:chExt cx="1871345" cy="1576705"/>
          </a:xfrm>
        </p:grpSpPr>
        <p:pic>
          <p:nvPicPr>
            <p:cNvPr id="15" name="object 15"/>
            <p:cNvPicPr/>
            <p:nvPr/>
          </p:nvPicPr>
          <p:blipFill>
            <a:blip r:embed="rId2" cstate="print"/>
            <a:stretch>
              <a:fillRect/>
            </a:stretch>
          </p:blipFill>
          <p:spPr>
            <a:xfrm>
              <a:off x="436446" y="2623731"/>
              <a:ext cx="1870927" cy="1576119"/>
            </a:xfrm>
            <a:prstGeom prst="rect">
              <a:avLst/>
            </a:prstGeom>
          </p:spPr>
        </p:pic>
        <p:pic>
          <p:nvPicPr>
            <p:cNvPr id="16" name="object 16"/>
            <p:cNvPicPr/>
            <p:nvPr/>
          </p:nvPicPr>
          <p:blipFill>
            <a:blip r:embed="rId3" cstate="print"/>
            <a:stretch>
              <a:fillRect/>
            </a:stretch>
          </p:blipFill>
          <p:spPr>
            <a:xfrm>
              <a:off x="481209" y="2648493"/>
              <a:ext cx="1781401" cy="1486594"/>
            </a:xfrm>
            <a:prstGeom prst="rect">
              <a:avLst/>
            </a:prstGeom>
          </p:spPr>
        </p:pic>
        <p:sp>
          <p:nvSpPr>
            <p:cNvPr id="17" name="object 17"/>
            <p:cNvSpPr/>
            <p:nvPr/>
          </p:nvSpPr>
          <p:spPr>
            <a:xfrm>
              <a:off x="481209" y="2648493"/>
              <a:ext cx="1781810" cy="372110"/>
            </a:xfrm>
            <a:custGeom>
              <a:avLst/>
              <a:gdLst/>
              <a:ahLst/>
              <a:cxnLst/>
              <a:rect l="l" t="t" r="r" b="b"/>
              <a:pathLst>
                <a:path w="1781810" h="372110">
                  <a:moveTo>
                    <a:pt x="890700" y="371648"/>
                  </a:moveTo>
                  <a:lnTo>
                    <a:pt x="817649" y="371032"/>
                  </a:lnTo>
                  <a:lnTo>
                    <a:pt x="746224" y="369216"/>
                  </a:lnTo>
                  <a:lnTo>
                    <a:pt x="676655" y="366247"/>
                  </a:lnTo>
                  <a:lnTo>
                    <a:pt x="609170" y="362175"/>
                  </a:lnTo>
                  <a:lnTo>
                    <a:pt x="544000" y="357045"/>
                  </a:lnTo>
                  <a:lnTo>
                    <a:pt x="481372" y="350907"/>
                  </a:lnTo>
                  <a:lnTo>
                    <a:pt x="421517" y="343807"/>
                  </a:lnTo>
                  <a:lnTo>
                    <a:pt x="364664" y="335795"/>
                  </a:lnTo>
                  <a:lnTo>
                    <a:pt x="311042" y="326917"/>
                  </a:lnTo>
                  <a:lnTo>
                    <a:pt x="260880" y="317221"/>
                  </a:lnTo>
                  <a:lnTo>
                    <a:pt x="214407" y="306756"/>
                  </a:lnTo>
                  <a:lnTo>
                    <a:pt x="171853" y="295569"/>
                  </a:lnTo>
                  <a:lnTo>
                    <a:pt x="133447" y="283708"/>
                  </a:lnTo>
                  <a:lnTo>
                    <a:pt x="69995" y="258155"/>
                  </a:lnTo>
                  <a:lnTo>
                    <a:pt x="25886" y="230479"/>
                  </a:lnTo>
                  <a:lnTo>
                    <a:pt x="0" y="185824"/>
                  </a:lnTo>
                  <a:lnTo>
                    <a:pt x="2952" y="170583"/>
                  </a:lnTo>
                  <a:lnTo>
                    <a:pt x="45408" y="127089"/>
                  </a:lnTo>
                  <a:lnTo>
                    <a:pt x="99418" y="100427"/>
                  </a:lnTo>
                  <a:lnTo>
                    <a:pt x="171853" y="76078"/>
                  </a:lnTo>
                  <a:lnTo>
                    <a:pt x="214407" y="64891"/>
                  </a:lnTo>
                  <a:lnTo>
                    <a:pt x="260880" y="54426"/>
                  </a:lnTo>
                  <a:lnTo>
                    <a:pt x="311042" y="44731"/>
                  </a:lnTo>
                  <a:lnTo>
                    <a:pt x="364664" y="35853"/>
                  </a:lnTo>
                  <a:lnTo>
                    <a:pt x="421517" y="27840"/>
                  </a:lnTo>
                  <a:lnTo>
                    <a:pt x="481372" y="20741"/>
                  </a:lnTo>
                  <a:lnTo>
                    <a:pt x="544000" y="14603"/>
                  </a:lnTo>
                  <a:lnTo>
                    <a:pt x="609170" y="9473"/>
                  </a:lnTo>
                  <a:lnTo>
                    <a:pt x="676655" y="5400"/>
                  </a:lnTo>
                  <a:lnTo>
                    <a:pt x="746224" y="2432"/>
                  </a:lnTo>
                  <a:lnTo>
                    <a:pt x="817649" y="616"/>
                  </a:lnTo>
                  <a:lnTo>
                    <a:pt x="890700" y="0"/>
                  </a:lnTo>
                  <a:lnTo>
                    <a:pt x="963752" y="616"/>
                  </a:lnTo>
                  <a:lnTo>
                    <a:pt x="1035177" y="2432"/>
                  </a:lnTo>
                  <a:lnTo>
                    <a:pt x="1104746" y="5400"/>
                  </a:lnTo>
                  <a:lnTo>
                    <a:pt x="1172231" y="9473"/>
                  </a:lnTo>
                  <a:lnTo>
                    <a:pt x="1237402" y="14603"/>
                  </a:lnTo>
                  <a:lnTo>
                    <a:pt x="1300029" y="20741"/>
                  </a:lnTo>
                  <a:lnTo>
                    <a:pt x="1359884" y="27840"/>
                  </a:lnTo>
                  <a:lnTo>
                    <a:pt x="1416737" y="35853"/>
                  </a:lnTo>
                  <a:lnTo>
                    <a:pt x="1470359" y="44731"/>
                  </a:lnTo>
                  <a:lnTo>
                    <a:pt x="1520521" y="54426"/>
                  </a:lnTo>
                  <a:lnTo>
                    <a:pt x="1566994" y="64891"/>
                  </a:lnTo>
                  <a:lnTo>
                    <a:pt x="1609548" y="76078"/>
                  </a:lnTo>
                  <a:lnTo>
                    <a:pt x="1647954" y="87940"/>
                  </a:lnTo>
                  <a:lnTo>
                    <a:pt x="1711406" y="113493"/>
                  </a:lnTo>
                  <a:lnTo>
                    <a:pt x="1755515" y="141168"/>
                  </a:lnTo>
                  <a:lnTo>
                    <a:pt x="1781401" y="185824"/>
                  </a:lnTo>
                  <a:lnTo>
                    <a:pt x="1778449" y="201064"/>
                  </a:lnTo>
                  <a:lnTo>
                    <a:pt x="1735993" y="244559"/>
                  </a:lnTo>
                  <a:lnTo>
                    <a:pt x="1681983" y="271221"/>
                  </a:lnTo>
                  <a:lnTo>
                    <a:pt x="1609548" y="295569"/>
                  </a:lnTo>
                  <a:lnTo>
                    <a:pt x="1566994" y="306756"/>
                  </a:lnTo>
                  <a:lnTo>
                    <a:pt x="1520521" y="317221"/>
                  </a:lnTo>
                  <a:lnTo>
                    <a:pt x="1470359" y="326917"/>
                  </a:lnTo>
                  <a:lnTo>
                    <a:pt x="1416737" y="335795"/>
                  </a:lnTo>
                  <a:lnTo>
                    <a:pt x="1359884" y="343807"/>
                  </a:lnTo>
                  <a:lnTo>
                    <a:pt x="1300029" y="350907"/>
                  </a:lnTo>
                  <a:lnTo>
                    <a:pt x="1237402" y="357045"/>
                  </a:lnTo>
                  <a:lnTo>
                    <a:pt x="1172231" y="362175"/>
                  </a:lnTo>
                  <a:lnTo>
                    <a:pt x="1104746" y="366247"/>
                  </a:lnTo>
                  <a:lnTo>
                    <a:pt x="1035177" y="369216"/>
                  </a:lnTo>
                  <a:lnTo>
                    <a:pt x="963752" y="371032"/>
                  </a:lnTo>
                  <a:lnTo>
                    <a:pt x="890700" y="371648"/>
                  </a:lnTo>
                  <a:close/>
                </a:path>
              </a:pathLst>
            </a:custGeom>
            <a:solidFill>
              <a:srgbClr val="FFFFFF">
                <a:alpha val="39999"/>
              </a:srgbClr>
            </a:solidFill>
          </p:spPr>
          <p:txBody>
            <a:bodyPr wrap="square" lIns="0" tIns="0" rIns="0" bIns="0" rtlCol="0"/>
            <a:lstStyle/>
            <a:p>
              <a:endParaRPr sz="1620"/>
            </a:p>
          </p:txBody>
        </p:sp>
        <p:sp>
          <p:nvSpPr>
            <p:cNvPr id="18" name="object 18"/>
            <p:cNvSpPr/>
            <p:nvPr/>
          </p:nvSpPr>
          <p:spPr>
            <a:xfrm>
              <a:off x="481209" y="2648493"/>
              <a:ext cx="1781810" cy="1487170"/>
            </a:xfrm>
            <a:custGeom>
              <a:avLst/>
              <a:gdLst/>
              <a:ahLst/>
              <a:cxnLst/>
              <a:rect l="l" t="t" r="r" b="b"/>
              <a:pathLst>
                <a:path w="1781810" h="1487170">
                  <a:moveTo>
                    <a:pt x="1781401" y="185824"/>
                  </a:moveTo>
                  <a:lnTo>
                    <a:pt x="1778449" y="201064"/>
                  </a:lnTo>
                  <a:lnTo>
                    <a:pt x="1769744" y="215965"/>
                  </a:lnTo>
                  <a:lnTo>
                    <a:pt x="1735993" y="244559"/>
                  </a:lnTo>
                  <a:lnTo>
                    <a:pt x="1681983" y="271221"/>
                  </a:lnTo>
                  <a:lnTo>
                    <a:pt x="1609548" y="295569"/>
                  </a:lnTo>
                  <a:lnTo>
                    <a:pt x="1566994" y="306756"/>
                  </a:lnTo>
                  <a:lnTo>
                    <a:pt x="1520521" y="317221"/>
                  </a:lnTo>
                  <a:lnTo>
                    <a:pt x="1470359" y="326917"/>
                  </a:lnTo>
                  <a:lnTo>
                    <a:pt x="1416737" y="335795"/>
                  </a:lnTo>
                  <a:lnTo>
                    <a:pt x="1359884" y="343807"/>
                  </a:lnTo>
                  <a:lnTo>
                    <a:pt x="1300029" y="350907"/>
                  </a:lnTo>
                  <a:lnTo>
                    <a:pt x="1237402" y="357045"/>
                  </a:lnTo>
                  <a:lnTo>
                    <a:pt x="1172231" y="362175"/>
                  </a:lnTo>
                  <a:lnTo>
                    <a:pt x="1104746" y="366247"/>
                  </a:lnTo>
                  <a:lnTo>
                    <a:pt x="1035177" y="369216"/>
                  </a:lnTo>
                  <a:lnTo>
                    <a:pt x="963752" y="371032"/>
                  </a:lnTo>
                  <a:lnTo>
                    <a:pt x="890700" y="371648"/>
                  </a:lnTo>
                  <a:lnTo>
                    <a:pt x="817649" y="371032"/>
                  </a:lnTo>
                  <a:lnTo>
                    <a:pt x="746224" y="369216"/>
                  </a:lnTo>
                  <a:lnTo>
                    <a:pt x="676655" y="366247"/>
                  </a:lnTo>
                  <a:lnTo>
                    <a:pt x="609170" y="362175"/>
                  </a:lnTo>
                  <a:lnTo>
                    <a:pt x="544000" y="357045"/>
                  </a:lnTo>
                  <a:lnTo>
                    <a:pt x="481372" y="350907"/>
                  </a:lnTo>
                  <a:lnTo>
                    <a:pt x="421517" y="343807"/>
                  </a:lnTo>
                  <a:lnTo>
                    <a:pt x="364664" y="335795"/>
                  </a:lnTo>
                  <a:lnTo>
                    <a:pt x="311042" y="326917"/>
                  </a:lnTo>
                  <a:lnTo>
                    <a:pt x="260880" y="317221"/>
                  </a:lnTo>
                  <a:lnTo>
                    <a:pt x="214407" y="306756"/>
                  </a:lnTo>
                  <a:lnTo>
                    <a:pt x="171853" y="295569"/>
                  </a:lnTo>
                  <a:lnTo>
                    <a:pt x="133447" y="283708"/>
                  </a:lnTo>
                  <a:lnTo>
                    <a:pt x="69995" y="258155"/>
                  </a:lnTo>
                  <a:lnTo>
                    <a:pt x="25886" y="230479"/>
                  </a:lnTo>
                  <a:lnTo>
                    <a:pt x="0" y="185824"/>
                  </a:lnTo>
                  <a:lnTo>
                    <a:pt x="25886" y="141168"/>
                  </a:lnTo>
                  <a:lnTo>
                    <a:pt x="69995" y="113493"/>
                  </a:lnTo>
                  <a:lnTo>
                    <a:pt x="133447" y="87940"/>
                  </a:lnTo>
                  <a:lnTo>
                    <a:pt x="171853" y="76078"/>
                  </a:lnTo>
                  <a:lnTo>
                    <a:pt x="214407" y="64891"/>
                  </a:lnTo>
                  <a:lnTo>
                    <a:pt x="260880" y="54426"/>
                  </a:lnTo>
                  <a:lnTo>
                    <a:pt x="311042" y="44731"/>
                  </a:lnTo>
                  <a:lnTo>
                    <a:pt x="364664" y="35853"/>
                  </a:lnTo>
                  <a:lnTo>
                    <a:pt x="421517" y="27840"/>
                  </a:lnTo>
                  <a:lnTo>
                    <a:pt x="481372" y="20741"/>
                  </a:lnTo>
                  <a:lnTo>
                    <a:pt x="544000" y="14603"/>
                  </a:lnTo>
                  <a:lnTo>
                    <a:pt x="609170" y="9473"/>
                  </a:lnTo>
                  <a:lnTo>
                    <a:pt x="676655" y="5400"/>
                  </a:lnTo>
                  <a:lnTo>
                    <a:pt x="746224" y="2432"/>
                  </a:lnTo>
                  <a:lnTo>
                    <a:pt x="817649" y="616"/>
                  </a:lnTo>
                  <a:lnTo>
                    <a:pt x="890700" y="0"/>
                  </a:lnTo>
                  <a:lnTo>
                    <a:pt x="963752" y="616"/>
                  </a:lnTo>
                  <a:lnTo>
                    <a:pt x="1035177" y="2432"/>
                  </a:lnTo>
                  <a:lnTo>
                    <a:pt x="1104746" y="5400"/>
                  </a:lnTo>
                  <a:lnTo>
                    <a:pt x="1172231" y="9473"/>
                  </a:lnTo>
                  <a:lnTo>
                    <a:pt x="1237402" y="14603"/>
                  </a:lnTo>
                  <a:lnTo>
                    <a:pt x="1300029" y="20741"/>
                  </a:lnTo>
                  <a:lnTo>
                    <a:pt x="1359884" y="27840"/>
                  </a:lnTo>
                  <a:lnTo>
                    <a:pt x="1416737" y="35853"/>
                  </a:lnTo>
                  <a:lnTo>
                    <a:pt x="1470359" y="44731"/>
                  </a:lnTo>
                  <a:lnTo>
                    <a:pt x="1520521" y="54426"/>
                  </a:lnTo>
                  <a:lnTo>
                    <a:pt x="1566994" y="64891"/>
                  </a:lnTo>
                  <a:lnTo>
                    <a:pt x="1609548" y="76078"/>
                  </a:lnTo>
                  <a:lnTo>
                    <a:pt x="1647954" y="87940"/>
                  </a:lnTo>
                  <a:lnTo>
                    <a:pt x="1711406" y="113493"/>
                  </a:lnTo>
                  <a:lnTo>
                    <a:pt x="1755515" y="141168"/>
                  </a:lnTo>
                  <a:lnTo>
                    <a:pt x="1781401" y="185824"/>
                  </a:lnTo>
                  <a:lnTo>
                    <a:pt x="1781401" y="1300769"/>
                  </a:lnTo>
                  <a:lnTo>
                    <a:pt x="1755515" y="1345425"/>
                  </a:lnTo>
                  <a:lnTo>
                    <a:pt x="1711406" y="1373100"/>
                  </a:lnTo>
                  <a:lnTo>
                    <a:pt x="1647954" y="1398654"/>
                  </a:lnTo>
                  <a:lnTo>
                    <a:pt x="1609548" y="1410515"/>
                  </a:lnTo>
                  <a:lnTo>
                    <a:pt x="1566994" y="1421702"/>
                  </a:lnTo>
                  <a:lnTo>
                    <a:pt x="1520521" y="1432167"/>
                  </a:lnTo>
                  <a:lnTo>
                    <a:pt x="1470359" y="1441862"/>
                  </a:lnTo>
                  <a:lnTo>
                    <a:pt x="1416737" y="1450740"/>
                  </a:lnTo>
                  <a:lnTo>
                    <a:pt x="1359884" y="1458753"/>
                  </a:lnTo>
                  <a:lnTo>
                    <a:pt x="1300029" y="1465852"/>
                  </a:lnTo>
                  <a:lnTo>
                    <a:pt x="1237402" y="1471991"/>
                  </a:lnTo>
                  <a:lnTo>
                    <a:pt x="1172231" y="1477120"/>
                  </a:lnTo>
                  <a:lnTo>
                    <a:pt x="1104746" y="1481193"/>
                  </a:lnTo>
                  <a:lnTo>
                    <a:pt x="1035177" y="1484161"/>
                  </a:lnTo>
                  <a:lnTo>
                    <a:pt x="963752" y="1485977"/>
                  </a:lnTo>
                  <a:lnTo>
                    <a:pt x="890700" y="1486593"/>
                  </a:lnTo>
                  <a:lnTo>
                    <a:pt x="817649" y="1485977"/>
                  </a:lnTo>
                  <a:lnTo>
                    <a:pt x="746224" y="1484161"/>
                  </a:lnTo>
                  <a:lnTo>
                    <a:pt x="676655" y="1481193"/>
                  </a:lnTo>
                  <a:lnTo>
                    <a:pt x="609170" y="1477120"/>
                  </a:lnTo>
                  <a:lnTo>
                    <a:pt x="544000" y="1471991"/>
                  </a:lnTo>
                  <a:lnTo>
                    <a:pt x="481372" y="1465852"/>
                  </a:lnTo>
                  <a:lnTo>
                    <a:pt x="421517" y="1458753"/>
                  </a:lnTo>
                  <a:lnTo>
                    <a:pt x="364664" y="1450740"/>
                  </a:lnTo>
                  <a:lnTo>
                    <a:pt x="311042" y="1441862"/>
                  </a:lnTo>
                  <a:lnTo>
                    <a:pt x="260880" y="1432167"/>
                  </a:lnTo>
                  <a:lnTo>
                    <a:pt x="214407" y="1421702"/>
                  </a:lnTo>
                  <a:lnTo>
                    <a:pt x="171853" y="1410515"/>
                  </a:lnTo>
                  <a:lnTo>
                    <a:pt x="133447" y="1398654"/>
                  </a:lnTo>
                  <a:lnTo>
                    <a:pt x="69995" y="1373100"/>
                  </a:lnTo>
                  <a:lnTo>
                    <a:pt x="25886" y="1345425"/>
                  </a:lnTo>
                  <a:lnTo>
                    <a:pt x="0" y="1300769"/>
                  </a:lnTo>
                  <a:lnTo>
                    <a:pt x="0" y="185824"/>
                  </a:lnTo>
                </a:path>
              </a:pathLst>
            </a:custGeom>
            <a:ln w="9524">
              <a:solidFill>
                <a:srgbClr val="FFCB00"/>
              </a:solidFill>
            </a:ln>
          </p:spPr>
          <p:txBody>
            <a:bodyPr wrap="square" lIns="0" tIns="0" rIns="0" bIns="0" rtlCol="0"/>
            <a:lstStyle/>
            <a:p>
              <a:endParaRPr sz="1620"/>
            </a:p>
          </p:txBody>
        </p:sp>
      </p:grpSp>
      <p:sp>
        <p:nvSpPr>
          <p:cNvPr id="19" name="object 19"/>
          <p:cNvSpPr txBox="1"/>
          <p:nvPr/>
        </p:nvSpPr>
        <p:spPr>
          <a:xfrm>
            <a:off x="992144" y="2784646"/>
            <a:ext cx="1399032" cy="343940"/>
          </a:xfrm>
          <a:prstGeom prst="rect">
            <a:avLst/>
          </a:prstGeom>
        </p:spPr>
        <p:txBody>
          <a:bodyPr vert="horz" wrap="square" lIns="0" tIns="11430" rIns="0" bIns="0" rtlCol="0">
            <a:spAutoFit/>
          </a:bodyPr>
          <a:lstStyle/>
          <a:p>
            <a:pPr marL="11430">
              <a:spcBef>
                <a:spcPts val="90"/>
              </a:spcBef>
            </a:pPr>
            <a:r>
              <a:rPr sz="2160" spc="-86" dirty="0">
                <a:latin typeface="Arial MT"/>
                <a:cs typeface="Arial MT"/>
              </a:rPr>
              <a:t>W</a:t>
            </a:r>
            <a:r>
              <a:rPr sz="2160" spc="-5" dirty="0">
                <a:latin typeface="Arial MT"/>
                <a:cs typeface="Arial MT"/>
              </a:rPr>
              <a:t>A</a:t>
            </a:r>
            <a:r>
              <a:rPr sz="2160" dirty="0">
                <a:latin typeface="Arial MT"/>
                <a:cs typeface="Arial MT"/>
              </a:rPr>
              <a:t>L</a:t>
            </a:r>
            <a:r>
              <a:rPr sz="2160" spc="-86" dirty="0">
                <a:latin typeface="Arial MT"/>
                <a:cs typeface="Arial MT"/>
              </a:rPr>
              <a:t> </a:t>
            </a:r>
            <a:r>
              <a:rPr sz="2160" dirty="0">
                <a:latin typeface="Arial MT"/>
                <a:cs typeface="Arial MT"/>
              </a:rPr>
              <a:t>(</a:t>
            </a:r>
            <a:r>
              <a:rPr sz="2160" spc="-41" dirty="0">
                <a:latin typeface="Arial MT"/>
                <a:cs typeface="Arial MT"/>
              </a:rPr>
              <a:t>W</a:t>
            </a:r>
            <a:r>
              <a:rPr sz="2160" dirty="0">
                <a:latin typeface="Arial MT"/>
                <a:cs typeface="Arial MT"/>
              </a:rPr>
              <a:t>rite</a:t>
            </a:r>
            <a:endParaRPr sz="2160">
              <a:latin typeface="Arial MT"/>
              <a:cs typeface="Arial MT"/>
            </a:endParaRPr>
          </a:p>
        </p:txBody>
      </p:sp>
      <p:sp>
        <p:nvSpPr>
          <p:cNvPr id="20" name="object 20"/>
          <p:cNvSpPr txBox="1"/>
          <p:nvPr/>
        </p:nvSpPr>
        <p:spPr>
          <a:xfrm>
            <a:off x="971249" y="3113829"/>
            <a:ext cx="1438466" cy="343940"/>
          </a:xfrm>
          <a:prstGeom prst="rect">
            <a:avLst/>
          </a:prstGeom>
        </p:spPr>
        <p:txBody>
          <a:bodyPr vert="horz" wrap="square" lIns="0" tIns="11430" rIns="0" bIns="0" rtlCol="0">
            <a:spAutoFit/>
          </a:bodyPr>
          <a:lstStyle/>
          <a:p>
            <a:pPr marL="11430">
              <a:spcBef>
                <a:spcPts val="90"/>
              </a:spcBef>
            </a:pPr>
            <a:r>
              <a:rPr sz="2160" spc="-5" dirty="0">
                <a:latin typeface="Arial MT"/>
                <a:cs typeface="Arial MT"/>
              </a:rPr>
              <a:t>Ahead</a:t>
            </a:r>
            <a:r>
              <a:rPr sz="2160" spc="-81" dirty="0">
                <a:latin typeface="Arial MT"/>
                <a:cs typeface="Arial MT"/>
              </a:rPr>
              <a:t> </a:t>
            </a:r>
            <a:r>
              <a:rPr sz="2160" spc="-5" dirty="0">
                <a:latin typeface="Arial MT"/>
                <a:cs typeface="Arial MT"/>
              </a:rPr>
              <a:t>Log)</a:t>
            </a:r>
            <a:endParaRPr sz="2160">
              <a:latin typeface="Arial MT"/>
              <a:cs typeface="Arial MT"/>
            </a:endParaRPr>
          </a:p>
        </p:txBody>
      </p:sp>
      <p:sp>
        <p:nvSpPr>
          <p:cNvPr id="21" name="object 21"/>
          <p:cNvSpPr txBox="1"/>
          <p:nvPr/>
        </p:nvSpPr>
        <p:spPr>
          <a:xfrm>
            <a:off x="6576616" y="875879"/>
            <a:ext cx="1836800" cy="1119537"/>
          </a:xfrm>
          <a:prstGeom prst="rect">
            <a:avLst/>
          </a:prstGeom>
        </p:spPr>
        <p:txBody>
          <a:bodyPr vert="horz" wrap="square" lIns="0" tIns="11430" rIns="0" bIns="0" rtlCol="0">
            <a:spAutoFit/>
          </a:bodyPr>
          <a:lstStyle/>
          <a:p>
            <a:pPr marL="11430" marR="4572">
              <a:spcBef>
                <a:spcPts val="90"/>
              </a:spcBef>
            </a:pPr>
            <a:r>
              <a:rPr b="1" dirty="0">
                <a:latin typeface="Arial"/>
                <a:cs typeface="Arial"/>
              </a:rPr>
              <a:t>MemStore: </a:t>
            </a:r>
            <a:r>
              <a:rPr b="1" spc="-5" dirty="0">
                <a:solidFill>
                  <a:srgbClr val="0000FF"/>
                </a:solidFill>
                <a:latin typeface="Arial"/>
                <a:cs typeface="Arial"/>
              </a:rPr>
              <a:t>write </a:t>
            </a:r>
            <a:r>
              <a:rPr b="1" spc="-491" dirty="0">
                <a:solidFill>
                  <a:srgbClr val="0000FF"/>
                </a:solidFill>
                <a:latin typeface="Arial"/>
                <a:cs typeface="Arial"/>
              </a:rPr>
              <a:t> </a:t>
            </a:r>
            <a:r>
              <a:rPr b="1" spc="-5" dirty="0">
                <a:solidFill>
                  <a:srgbClr val="0000FF"/>
                </a:solidFill>
                <a:latin typeface="Arial"/>
                <a:cs typeface="Arial"/>
              </a:rPr>
              <a:t>cache</a:t>
            </a:r>
            <a:r>
              <a:rPr b="1" spc="-32" dirty="0">
                <a:solidFill>
                  <a:srgbClr val="0000FF"/>
                </a:solidFill>
                <a:latin typeface="Arial"/>
                <a:cs typeface="Arial"/>
              </a:rPr>
              <a:t> </a:t>
            </a:r>
            <a:r>
              <a:rPr b="1" dirty="0">
                <a:latin typeface="Arial"/>
                <a:cs typeface="Arial"/>
              </a:rPr>
              <a:t>for</a:t>
            </a:r>
            <a:r>
              <a:rPr b="1" spc="-32" dirty="0">
                <a:latin typeface="Arial"/>
                <a:cs typeface="Arial"/>
              </a:rPr>
              <a:t> </a:t>
            </a:r>
            <a:r>
              <a:rPr b="1" spc="-5" dirty="0">
                <a:latin typeface="Arial"/>
                <a:cs typeface="Arial"/>
              </a:rPr>
              <a:t>data</a:t>
            </a:r>
            <a:r>
              <a:rPr b="1" spc="-32" dirty="0">
                <a:latin typeface="Arial"/>
                <a:cs typeface="Arial"/>
              </a:rPr>
              <a:t> </a:t>
            </a:r>
            <a:r>
              <a:rPr b="1" spc="-5" dirty="0">
                <a:latin typeface="Arial"/>
                <a:cs typeface="Arial"/>
              </a:rPr>
              <a:t>in </a:t>
            </a:r>
            <a:r>
              <a:rPr b="1" spc="-486" dirty="0">
                <a:latin typeface="Arial"/>
                <a:cs typeface="Arial"/>
              </a:rPr>
              <a:t> </a:t>
            </a:r>
            <a:r>
              <a:rPr b="1" spc="-5" dirty="0">
                <a:latin typeface="Arial"/>
                <a:cs typeface="Arial"/>
              </a:rPr>
              <a:t>memory before </a:t>
            </a:r>
            <a:r>
              <a:rPr b="1" dirty="0">
                <a:latin typeface="Arial"/>
                <a:cs typeface="Arial"/>
              </a:rPr>
              <a:t> </a:t>
            </a:r>
            <a:r>
              <a:rPr b="1" spc="-5" dirty="0">
                <a:latin typeface="Arial"/>
                <a:cs typeface="Arial"/>
              </a:rPr>
              <a:t>written</a:t>
            </a:r>
            <a:r>
              <a:rPr b="1" spc="-32" dirty="0">
                <a:latin typeface="Arial"/>
                <a:cs typeface="Arial"/>
              </a:rPr>
              <a:t> </a:t>
            </a:r>
            <a:r>
              <a:rPr b="1" spc="-5" dirty="0">
                <a:latin typeface="Arial"/>
                <a:cs typeface="Arial"/>
              </a:rPr>
              <a:t>into</a:t>
            </a:r>
            <a:r>
              <a:rPr b="1" spc="-32" dirty="0">
                <a:latin typeface="Arial"/>
                <a:cs typeface="Arial"/>
              </a:rPr>
              <a:t> </a:t>
            </a:r>
            <a:r>
              <a:rPr b="1" dirty="0">
                <a:latin typeface="Arial"/>
                <a:cs typeface="Arial"/>
              </a:rPr>
              <a:t>files</a:t>
            </a:r>
            <a:endParaRPr>
              <a:latin typeface="Arial"/>
              <a:cs typeface="Arial"/>
            </a:endParaRPr>
          </a:p>
        </p:txBody>
      </p:sp>
      <p:sp>
        <p:nvSpPr>
          <p:cNvPr id="22" name="object 22"/>
          <p:cNvSpPr txBox="1"/>
          <p:nvPr/>
        </p:nvSpPr>
        <p:spPr>
          <a:xfrm>
            <a:off x="6576615" y="2247479"/>
            <a:ext cx="1775079" cy="565539"/>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BlockCache:</a:t>
            </a:r>
            <a:r>
              <a:rPr b="1" spc="-86" dirty="0">
                <a:latin typeface="Arial"/>
                <a:cs typeface="Arial"/>
              </a:rPr>
              <a:t> </a:t>
            </a:r>
            <a:r>
              <a:rPr b="1" dirty="0">
                <a:latin typeface="Arial"/>
                <a:cs typeface="Arial"/>
              </a:rPr>
              <a:t>for </a:t>
            </a:r>
            <a:r>
              <a:rPr b="1" spc="-486" dirty="0">
                <a:latin typeface="Arial"/>
                <a:cs typeface="Arial"/>
              </a:rPr>
              <a:t> </a:t>
            </a:r>
            <a:r>
              <a:rPr b="1" spc="-5" dirty="0">
                <a:solidFill>
                  <a:srgbClr val="0000FF"/>
                </a:solidFill>
                <a:latin typeface="Arial"/>
                <a:cs typeface="Arial"/>
              </a:rPr>
              <a:t>read</a:t>
            </a:r>
            <a:r>
              <a:rPr b="1" spc="-14" dirty="0">
                <a:solidFill>
                  <a:srgbClr val="0000FF"/>
                </a:solidFill>
                <a:latin typeface="Arial"/>
                <a:cs typeface="Arial"/>
              </a:rPr>
              <a:t> </a:t>
            </a:r>
            <a:r>
              <a:rPr b="1" spc="-5" dirty="0">
                <a:solidFill>
                  <a:srgbClr val="0000FF"/>
                </a:solidFill>
                <a:latin typeface="Arial"/>
                <a:cs typeface="Arial"/>
              </a:rPr>
              <a:t>cache</a:t>
            </a:r>
            <a:endParaRPr>
              <a:latin typeface="Arial"/>
              <a:cs typeface="Arial"/>
            </a:endParaRPr>
          </a:p>
        </p:txBody>
      </p:sp>
      <p:sp>
        <p:nvSpPr>
          <p:cNvPr id="23" name="object 23"/>
          <p:cNvSpPr txBox="1"/>
          <p:nvPr/>
        </p:nvSpPr>
        <p:spPr>
          <a:xfrm>
            <a:off x="6576615" y="3070439"/>
            <a:ext cx="1148144" cy="565539"/>
          </a:xfrm>
          <a:prstGeom prst="rect">
            <a:avLst/>
          </a:prstGeom>
        </p:spPr>
        <p:txBody>
          <a:bodyPr vert="horz" wrap="square" lIns="0" tIns="11430" rIns="0" bIns="0" rtlCol="0">
            <a:spAutoFit/>
          </a:bodyPr>
          <a:lstStyle/>
          <a:p>
            <a:pPr marL="11430" marR="4572">
              <a:spcBef>
                <a:spcPts val="90"/>
              </a:spcBef>
            </a:pPr>
            <a:r>
              <a:rPr b="1" spc="-36" dirty="0">
                <a:latin typeface="Arial"/>
                <a:cs typeface="Arial"/>
              </a:rPr>
              <a:t>WAL</a:t>
            </a:r>
            <a:r>
              <a:rPr b="1" spc="-77" dirty="0">
                <a:latin typeface="Arial"/>
                <a:cs typeface="Arial"/>
              </a:rPr>
              <a:t> </a:t>
            </a:r>
            <a:r>
              <a:rPr b="1" spc="-5" dirty="0">
                <a:latin typeface="Arial"/>
                <a:cs typeface="Arial"/>
              </a:rPr>
              <a:t>is</a:t>
            </a:r>
            <a:r>
              <a:rPr b="1" spc="-50" dirty="0">
                <a:latin typeface="Arial"/>
                <a:cs typeface="Arial"/>
              </a:rPr>
              <a:t> </a:t>
            </a:r>
            <a:r>
              <a:rPr b="1" dirty="0">
                <a:latin typeface="Arial"/>
                <a:cs typeface="Arial"/>
              </a:rPr>
              <a:t>for </a:t>
            </a:r>
            <a:r>
              <a:rPr b="1" spc="-486" dirty="0">
                <a:latin typeface="Arial"/>
                <a:cs typeface="Arial"/>
              </a:rPr>
              <a:t> </a:t>
            </a:r>
            <a:r>
              <a:rPr b="1" spc="-5" dirty="0">
                <a:latin typeface="Arial"/>
                <a:cs typeface="Arial"/>
              </a:rPr>
              <a:t>durability</a:t>
            </a:r>
            <a:endParaRPr>
              <a:latin typeface="Arial"/>
              <a:cs typeface="Arial"/>
            </a:endParaRPr>
          </a:p>
        </p:txBody>
      </p:sp>
      <p:sp>
        <p:nvSpPr>
          <p:cNvPr id="24" name="object 24"/>
          <p:cNvSpPr txBox="1"/>
          <p:nvPr/>
        </p:nvSpPr>
        <p:spPr>
          <a:xfrm>
            <a:off x="3686094" y="3325254"/>
            <a:ext cx="812102" cy="416653"/>
          </a:xfrm>
          <a:prstGeom prst="rect">
            <a:avLst/>
          </a:prstGeom>
          <a:solidFill>
            <a:srgbClr val="FFFFFF"/>
          </a:solidFill>
          <a:ln w="25399">
            <a:solidFill>
              <a:srgbClr val="005EB8"/>
            </a:solidFill>
          </a:ln>
        </p:spPr>
        <p:txBody>
          <a:bodyPr vert="horz" wrap="square" lIns="0" tIns="83439" rIns="0" bIns="0" rtlCol="0">
            <a:spAutoFit/>
          </a:bodyPr>
          <a:lstStyle/>
          <a:p>
            <a:pPr marL="85725">
              <a:spcBef>
                <a:spcPts val="657"/>
              </a:spcBef>
            </a:pPr>
            <a:r>
              <a:rPr sz="2160" spc="-5" dirty="0">
                <a:latin typeface="Arial MT"/>
                <a:cs typeface="Arial MT"/>
              </a:rPr>
              <a:t>HFile</a:t>
            </a:r>
            <a:endParaRPr sz="2160">
              <a:latin typeface="Arial MT"/>
              <a:cs typeface="Arial MT"/>
            </a:endParaRPr>
          </a:p>
        </p:txBody>
      </p:sp>
      <p:sp>
        <p:nvSpPr>
          <p:cNvPr id="25" name="object 25"/>
          <p:cNvSpPr/>
          <p:nvPr/>
        </p:nvSpPr>
        <p:spPr>
          <a:xfrm>
            <a:off x="3683742" y="1348510"/>
            <a:ext cx="2320290" cy="518922"/>
          </a:xfrm>
          <a:custGeom>
            <a:avLst/>
            <a:gdLst/>
            <a:ahLst/>
            <a:cxnLst/>
            <a:rect l="l" t="t" r="r" b="b"/>
            <a:pathLst>
              <a:path w="2578100" h="576580">
                <a:moveTo>
                  <a:pt x="0" y="0"/>
                </a:moveTo>
                <a:lnTo>
                  <a:pt x="2577635" y="0"/>
                </a:lnTo>
                <a:lnTo>
                  <a:pt x="2577635" y="576063"/>
                </a:lnTo>
                <a:lnTo>
                  <a:pt x="0" y="576063"/>
                </a:lnTo>
                <a:lnTo>
                  <a:pt x="0" y="0"/>
                </a:lnTo>
                <a:close/>
              </a:path>
            </a:pathLst>
          </a:custGeom>
          <a:ln w="25399">
            <a:solidFill>
              <a:srgbClr val="005EB8"/>
            </a:solidFill>
          </a:ln>
        </p:spPr>
        <p:txBody>
          <a:bodyPr wrap="square" lIns="0" tIns="0" rIns="0" bIns="0" rtlCol="0"/>
          <a:lstStyle/>
          <a:p>
            <a:endParaRPr sz="1620"/>
          </a:p>
        </p:txBody>
      </p:sp>
      <p:sp>
        <p:nvSpPr>
          <p:cNvPr id="26" name="object 26"/>
          <p:cNvSpPr txBox="1"/>
          <p:nvPr/>
        </p:nvSpPr>
        <p:spPr>
          <a:xfrm>
            <a:off x="3695172" y="1359940"/>
            <a:ext cx="2297430" cy="405111"/>
          </a:xfrm>
          <a:prstGeom prst="rect">
            <a:avLst/>
          </a:prstGeom>
          <a:solidFill>
            <a:srgbClr val="FFFFFF"/>
          </a:solidFill>
        </p:spPr>
        <p:txBody>
          <a:bodyPr vert="horz" wrap="square" lIns="0" tIns="72009" rIns="0" bIns="0" rtlCol="0">
            <a:spAutoFit/>
          </a:bodyPr>
          <a:lstStyle/>
          <a:p>
            <a:pPr marL="416624">
              <a:spcBef>
                <a:spcPts val="567"/>
              </a:spcBef>
            </a:pPr>
            <a:r>
              <a:rPr sz="2160" spc="-5" dirty="0">
                <a:latin typeface="Arial MT"/>
                <a:cs typeface="Arial MT"/>
              </a:rPr>
              <a:t>BlockCache</a:t>
            </a:r>
            <a:endParaRPr sz="2160">
              <a:latin typeface="Arial MT"/>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8169" y="151459"/>
            <a:ext cx="1028700"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ACID</a:t>
            </a:r>
          </a:p>
        </p:txBody>
      </p:sp>
      <p:sp>
        <p:nvSpPr>
          <p:cNvPr id="4" name="object 4"/>
          <p:cNvSpPr txBox="1"/>
          <p:nvPr/>
        </p:nvSpPr>
        <p:spPr>
          <a:xfrm>
            <a:off x="838722" y="1058183"/>
            <a:ext cx="7438073" cy="3366306"/>
          </a:xfrm>
          <a:prstGeom prst="rect">
            <a:avLst/>
          </a:prstGeom>
        </p:spPr>
        <p:txBody>
          <a:bodyPr vert="horz" wrap="square" lIns="0" tIns="66294" rIns="0" bIns="0" rtlCol="0">
            <a:spAutoFit/>
          </a:bodyPr>
          <a:lstStyle/>
          <a:p>
            <a:pPr marL="348044" indent="-337185">
              <a:spcBef>
                <a:spcPts val="522"/>
              </a:spcBef>
              <a:buChar char="●"/>
              <a:tabLst>
                <a:tab pos="348044" algn="l"/>
                <a:tab pos="348615" algn="l"/>
              </a:tabLst>
            </a:pPr>
            <a:r>
              <a:rPr sz="2160" b="1" spc="-5" dirty="0">
                <a:latin typeface="Arial"/>
                <a:cs typeface="Arial"/>
              </a:rPr>
              <a:t>Atomic</a:t>
            </a:r>
            <a:r>
              <a:rPr sz="2160" b="1" spc="-27" dirty="0">
                <a:latin typeface="Arial"/>
                <a:cs typeface="Arial"/>
              </a:rPr>
              <a:t> </a:t>
            </a:r>
            <a:r>
              <a:rPr sz="2160" b="1" spc="-5" dirty="0">
                <a:latin typeface="Arial"/>
                <a:cs typeface="Arial"/>
              </a:rPr>
              <a:t>within</a:t>
            </a:r>
            <a:r>
              <a:rPr sz="2160" b="1" spc="-27" dirty="0">
                <a:latin typeface="Arial"/>
                <a:cs typeface="Arial"/>
              </a:rPr>
              <a:t> </a:t>
            </a:r>
            <a:r>
              <a:rPr sz="2160" b="1" dirty="0">
                <a:latin typeface="Arial"/>
                <a:cs typeface="Arial"/>
              </a:rPr>
              <a:t>a</a:t>
            </a:r>
            <a:r>
              <a:rPr sz="2160" b="1" spc="-23" dirty="0">
                <a:latin typeface="Arial"/>
                <a:cs typeface="Arial"/>
              </a:rPr>
              <a:t> </a:t>
            </a:r>
            <a:r>
              <a:rPr sz="2160" b="1" spc="-5" dirty="0">
                <a:latin typeface="Arial"/>
                <a:cs typeface="Arial"/>
              </a:rPr>
              <a:t>row</a:t>
            </a:r>
            <a:endParaRPr sz="2160">
              <a:latin typeface="Arial"/>
              <a:cs typeface="Arial"/>
            </a:endParaRPr>
          </a:p>
          <a:p>
            <a:pPr marL="348044" indent="-337185">
              <a:spcBef>
                <a:spcPts val="432"/>
              </a:spcBef>
              <a:buChar char="●"/>
              <a:tabLst>
                <a:tab pos="348044" algn="l"/>
                <a:tab pos="348615" algn="l"/>
              </a:tabLst>
            </a:pPr>
            <a:r>
              <a:rPr sz="2160" b="1" spc="-5" dirty="0">
                <a:latin typeface="Arial"/>
                <a:cs typeface="Arial"/>
              </a:rPr>
              <a:t>Consistency</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can</a:t>
            </a:r>
            <a:r>
              <a:rPr sz="2160" spc="-23" dirty="0">
                <a:latin typeface="Georgia"/>
                <a:cs typeface="Georgia"/>
              </a:rPr>
              <a:t> </a:t>
            </a:r>
            <a:r>
              <a:rPr sz="2160" spc="-5" dirty="0">
                <a:latin typeface="Georgia"/>
                <a:cs typeface="Georgia"/>
              </a:rPr>
              <a:t>be</a:t>
            </a:r>
            <a:r>
              <a:rPr sz="2160" spc="-23" dirty="0">
                <a:latin typeface="Georgia"/>
                <a:cs typeface="Georgia"/>
              </a:rPr>
              <a:t> </a:t>
            </a:r>
            <a:r>
              <a:rPr sz="2160" spc="-5" dirty="0">
                <a:latin typeface="Georgia"/>
                <a:cs typeface="Georgia"/>
              </a:rPr>
              <a:t>programmed:</a:t>
            </a:r>
            <a:r>
              <a:rPr sz="2160" spc="-23" dirty="0">
                <a:latin typeface="Georgia"/>
                <a:cs typeface="Georgia"/>
              </a:rPr>
              <a:t> </a:t>
            </a:r>
            <a:r>
              <a:rPr sz="2160" spc="-5" dirty="0">
                <a:latin typeface="Georgia"/>
                <a:cs typeface="Georgia"/>
              </a:rPr>
              <a:t>e.g.,</a:t>
            </a:r>
            <a:endParaRPr sz="2160">
              <a:latin typeface="Georgia"/>
              <a:cs typeface="Georgia"/>
            </a:endParaRPr>
          </a:p>
          <a:p>
            <a:pPr marL="752665" marR="448056" lvl="2" indent="-261176">
              <a:spcBef>
                <a:spcPts val="432"/>
              </a:spcBef>
              <a:buFont typeface="Arial MT"/>
              <a:buChar char="●"/>
              <a:tabLst>
                <a:tab pos="753237" algn="l"/>
              </a:tabLst>
            </a:pPr>
            <a:r>
              <a:rPr sz="2160" spc="-5" dirty="0">
                <a:latin typeface="Georgia"/>
                <a:cs typeface="Georgia"/>
              </a:rPr>
              <a:t>read: STRONG </a:t>
            </a:r>
            <a:r>
              <a:rPr sz="2160" dirty="0">
                <a:latin typeface="Georgia"/>
                <a:cs typeface="Georgia"/>
              </a:rPr>
              <a:t>(read </a:t>
            </a:r>
            <a:r>
              <a:rPr sz="2160" spc="-5" dirty="0">
                <a:latin typeface="Georgia"/>
                <a:cs typeface="Georgia"/>
              </a:rPr>
              <a:t>performed by the primary </a:t>
            </a:r>
            <a:r>
              <a:rPr sz="2160" dirty="0">
                <a:latin typeface="Georgia"/>
                <a:cs typeface="Georgia"/>
              </a:rPr>
              <a:t> </a:t>
            </a:r>
            <a:r>
              <a:rPr sz="2160" spc="-5" dirty="0">
                <a:latin typeface="Georgia"/>
                <a:cs typeface="Georgia"/>
              </a:rPr>
              <a:t>region) and TIMELINE </a:t>
            </a:r>
            <a:r>
              <a:rPr sz="2160" dirty="0">
                <a:latin typeface="Georgia"/>
                <a:cs typeface="Georgia"/>
              </a:rPr>
              <a:t>(primary </a:t>
            </a:r>
            <a:r>
              <a:rPr sz="2160" spc="-5" dirty="0">
                <a:latin typeface="Georgia"/>
                <a:cs typeface="Georgia"/>
              </a:rPr>
              <a:t>region first, if not, </a:t>
            </a:r>
            <a:r>
              <a:rPr sz="2160" spc="-513" dirty="0">
                <a:latin typeface="Georgia"/>
                <a:cs typeface="Georgia"/>
              </a:rPr>
              <a:t> </a:t>
            </a:r>
            <a:r>
              <a:rPr sz="2160" spc="-5" dirty="0">
                <a:latin typeface="Georgia"/>
                <a:cs typeface="Georgia"/>
              </a:rPr>
              <a:t>then</a:t>
            </a:r>
            <a:r>
              <a:rPr sz="2160" spc="-9" dirty="0">
                <a:latin typeface="Georgia"/>
                <a:cs typeface="Georgia"/>
              </a:rPr>
              <a:t> </a:t>
            </a:r>
            <a:r>
              <a:rPr sz="2160" spc="-5" dirty="0">
                <a:latin typeface="Georgia"/>
                <a:cs typeface="Georgia"/>
              </a:rPr>
              <a:t>the secondary</a:t>
            </a:r>
            <a:r>
              <a:rPr sz="2160" spc="-9" dirty="0">
                <a:latin typeface="Georgia"/>
                <a:cs typeface="Georgia"/>
              </a:rPr>
              <a:t> </a:t>
            </a:r>
            <a:r>
              <a:rPr sz="2160" spc="-5" dirty="0">
                <a:latin typeface="Georgia"/>
                <a:cs typeface="Georgia"/>
              </a:rPr>
              <a:t>region)</a:t>
            </a:r>
            <a:endParaRPr sz="2160">
              <a:latin typeface="Georgia"/>
              <a:cs typeface="Georgia"/>
            </a:endParaRPr>
          </a:p>
          <a:p>
            <a:pPr marL="348044" indent="-337185">
              <a:spcBef>
                <a:spcPts val="432"/>
              </a:spcBef>
              <a:buChar char="●"/>
              <a:tabLst>
                <a:tab pos="348044" algn="l"/>
                <a:tab pos="348615" algn="l"/>
              </a:tabLst>
            </a:pPr>
            <a:r>
              <a:rPr sz="2160" b="1" spc="-5" dirty="0">
                <a:latin typeface="Arial"/>
                <a:cs typeface="Arial"/>
              </a:rPr>
              <a:t>Durability</a:t>
            </a:r>
            <a:endParaRPr sz="2160">
              <a:latin typeface="Arial"/>
              <a:cs typeface="Arial"/>
            </a:endParaRPr>
          </a:p>
          <a:p>
            <a:pPr marL="562356" lvl="1" indent="-337757">
              <a:spcBef>
                <a:spcPts val="432"/>
              </a:spcBef>
              <a:buFont typeface="Arial MT"/>
              <a:buChar char="○"/>
              <a:tabLst>
                <a:tab pos="562356" algn="l"/>
                <a:tab pos="562928" algn="l"/>
              </a:tabLst>
            </a:pPr>
            <a:r>
              <a:rPr sz="2160" spc="-5" dirty="0">
                <a:latin typeface="Georgia"/>
                <a:cs typeface="Georgia"/>
              </a:rPr>
              <a:t>can</a:t>
            </a:r>
            <a:r>
              <a:rPr sz="2160" spc="-32" dirty="0">
                <a:latin typeface="Georgia"/>
                <a:cs typeface="Georgia"/>
              </a:rPr>
              <a:t> </a:t>
            </a:r>
            <a:r>
              <a:rPr sz="2160" spc="-5" dirty="0">
                <a:latin typeface="Georgia"/>
                <a:cs typeface="Georgia"/>
              </a:rPr>
              <a:t>be</a:t>
            </a:r>
            <a:r>
              <a:rPr sz="2160" spc="-27" dirty="0">
                <a:latin typeface="Georgia"/>
                <a:cs typeface="Georgia"/>
              </a:rPr>
              <a:t> </a:t>
            </a:r>
            <a:r>
              <a:rPr sz="2160" spc="-5" dirty="0">
                <a:latin typeface="Georgia"/>
                <a:cs typeface="Georgia"/>
              </a:rPr>
              <a:t>programmed</a:t>
            </a:r>
            <a:endParaRPr sz="2160">
              <a:latin typeface="Georgia"/>
              <a:cs typeface="Georgia"/>
            </a:endParaRPr>
          </a:p>
          <a:p>
            <a:pPr marL="39434">
              <a:spcBef>
                <a:spcPts val="432"/>
              </a:spcBef>
              <a:tabLst>
                <a:tab pos="225171" algn="l"/>
                <a:tab pos="562356" algn="l"/>
                <a:tab pos="7426071" algn="l"/>
              </a:tabLst>
            </a:pPr>
            <a:r>
              <a:rPr sz="2160" u="sng" dirty="0">
                <a:uFill>
                  <a:solidFill>
                    <a:srgbClr val="FF671F"/>
                  </a:solidFill>
                </a:uFill>
                <a:latin typeface="Times New Roman"/>
                <a:cs typeface="Times New Roman"/>
              </a:rPr>
              <a:t> 	</a:t>
            </a:r>
            <a:r>
              <a:rPr sz="2160" u="sng" spc="-860" dirty="0">
                <a:uFill>
                  <a:solidFill>
                    <a:srgbClr val="FF671F"/>
                  </a:solidFill>
                </a:uFill>
                <a:latin typeface="Arial MT"/>
                <a:cs typeface="Arial MT"/>
              </a:rPr>
              <a:t>○	</a:t>
            </a:r>
            <a:r>
              <a:rPr sz="2160" u="sng" spc="-5" dirty="0">
                <a:uFill>
                  <a:solidFill>
                    <a:srgbClr val="FF671F"/>
                  </a:solidFill>
                </a:uFill>
                <a:latin typeface="Georgia"/>
                <a:cs typeface="Georgia"/>
              </a:rPr>
              <a:t>WAL</a:t>
            </a:r>
            <a:r>
              <a:rPr sz="2160" u="sng" spc="-23" dirty="0">
                <a:uFill>
                  <a:solidFill>
                    <a:srgbClr val="FF671F"/>
                  </a:solidFill>
                </a:uFill>
                <a:latin typeface="Georgia"/>
                <a:cs typeface="Georgia"/>
              </a:rPr>
              <a:t> </a:t>
            </a:r>
            <a:r>
              <a:rPr sz="2160" u="sng" dirty="0">
                <a:uFill>
                  <a:solidFill>
                    <a:srgbClr val="FF671F"/>
                  </a:solidFill>
                </a:uFill>
                <a:latin typeface="Georgia"/>
                <a:cs typeface="Georgia"/>
              </a:rPr>
              <a:t>(write</a:t>
            </a:r>
            <a:r>
              <a:rPr sz="2160" u="sng" spc="-23" dirty="0">
                <a:uFill>
                  <a:solidFill>
                    <a:srgbClr val="FF671F"/>
                  </a:solidFill>
                </a:uFill>
                <a:latin typeface="Georgia"/>
                <a:cs typeface="Georgia"/>
              </a:rPr>
              <a:t> </a:t>
            </a:r>
            <a:r>
              <a:rPr sz="2160" u="sng" spc="-5" dirty="0">
                <a:uFill>
                  <a:solidFill>
                    <a:srgbClr val="FF671F"/>
                  </a:solidFill>
                </a:uFill>
                <a:latin typeface="Georgia"/>
                <a:cs typeface="Georgia"/>
              </a:rPr>
              <a:t>ahead</a:t>
            </a:r>
            <a:r>
              <a:rPr sz="2160" u="sng" spc="-23" dirty="0">
                <a:uFill>
                  <a:solidFill>
                    <a:srgbClr val="FF671F"/>
                  </a:solidFill>
                </a:uFill>
                <a:latin typeface="Georgia"/>
                <a:cs typeface="Georgia"/>
              </a:rPr>
              <a:t> </a:t>
            </a:r>
            <a:r>
              <a:rPr sz="2160" u="sng" spc="-5" dirty="0">
                <a:uFill>
                  <a:solidFill>
                    <a:srgbClr val="FF671F"/>
                  </a:solidFill>
                </a:uFill>
                <a:latin typeface="Georgia"/>
                <a:cs typeface="Georgia"/>
              </a:rPr>
              <a:t>log)	</a:t>
            </a:r>
            <a:endParaRPr sz="2160">
              <a:latin typeface="Georgia"/>
              <a:cs typeface="Georgi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813173" cy="442429"/>
          </a:xfrm>
          <a:prstGeom prst="rect">
            <a:avLst/>
          </a:prstGeom>
        </p:spPr>
        <p:txBody>
          <a:bodyPr vert="horz" wrap="square" lIns="0" tIns="11430" rIns="0" bIns="0" rtlCol="0">
            <a:spAutoFit/>
          </a:bodyPr>
          <a:lstStyle/>
          <a:p>
            <a:pPr marL="11430">
              <a:spcBef>
                <a:spcPts val="90"/>
              </a:spcBef>
            </a:pPr>
            <a:r>
              <a:rPr sz="2800" spc="-9" dirty="0">
                <a:latin typeface="Trebuchet MS" panose="020B0603020202020204" pitchFamily="34" charset="0"/>
              </a:rPr>
              <a:t>Example</a:t>
            </a:r>
            <a:r>
              <a:rPr sz="2800" spc="-41" dirty="0">
                <a:latin typeface="Trebuchet MS" panose="020B0603020202020204" pitchFamily="34" charset="0"/>
              </a:rPr>
              <a:t> </a:t>
            </a:r>
            <a:r>
              <a:rPr sz="2800" spc="-5" dirty="0">
                <a:latin typeface="Trebuchet MS" panose="020B0603020202020204" pitchFamily="34" charset="0"/>
              </a:rPr>
              <a:t>of</a:t>
            </a:r>
            <a:r>
              <a:rPr sz="2800" spc="-32" dirty="0">
                <a:latin typeface="Trebuchet MS" panose="020B0603020202020204" pitchFamily="34" charset="0"/>
              </a:rPr>
              <a:t> </a:t>
            </a:r>
            <a:r>
              <a:rPr sz="2800" spc="-9" dirty="0">
                <a:latin typeface="Trebuchet MS" panose="020B0603020202020204" pitchFamily="34" charset="0"/>
              </a:rPr>
              <a:t>using</a:t>
            </a:r>
            <a:r>
              <a:rPr sz="2800" spc="-32" dirty="0">
                <a:latin typeface="Trebuchet MS" panose="020B0603020202020204" pitchFamily="34" charset="0"/>
              </a:rPr>
              <a:t> </a:t>
            </a:r>
            <a:r>
              <a:rPr sz="2800" spc="-5" dirty="0">
                <a:latin typeface="Trebuchet MS" panose="020B0603020202020204" pitchFamily="34" charset="0"/>
              </a:rPr>
              <a:t>HBase</a:t>
            </a:r>
          </a:p>
        </p:txBody>
      </p:sp>
      <p:sp>
        <p:nvSpPr>
          <p:cNvPr id="3" name="object 3"/>
          <p:cNvSpPr txBox="1"/>
          <p:nvPr/>
        </p:nvSpPr>
        <p:spPr>
          <a:xfrm>
            <a:off x="4642538" y="1536188"/>
            <a:ext cx="3803904" cy="2047740"/>
          </a:xfrm>
          <a:prstGeom prst="rect">
            <a:avLst/>
          </a:prstGeom>
          <a:ln w="9524">
            <a:solidFill>
              <a:srgbClr val="0000FF"/>
            </a:solidFill>
          </a:ln>
        </p:spPr>
        <p:txBody>
          <a:bodyPr vert="horz" wrap="square" lIns="0" tIns="0" rIns="0" bIns="0" rtlCol="0">
            <a:spAutoFit/>
          </a:bodyPr>
          <a:lstStyle/>
          <a:p>
            <a:pPr marL="411480" marR="958406" indent="-350901">
              <a:lnSpc>
                <a:spcPts val="2268"/>
              </a:lnSpc>
              <a:buChar char="●"/>
              <a:tabLst>
                <a:tab pos="410909" algn="l"/>
                <a:tab pos="411480" algn="l"/>
              </a:tabLst>
            </a:pPr>
            <a:r>
              <a:rPr sz="1890" b="1" spc="-5" dirty="0">
                <a:latin typeface="Arial"/>
                <a:cs typeface="Arial"/>
              </a:rPr>
              <a:t>Salesforce Shield: </a:t>
            </a:r>
            <a:r>
              <a:rPr sz="1890" spc="-5" dirty="0">
                <a:latin typeface="Arial MT"/>
                <a:cs typeface="Arial MT"/>
              </a:rPr>
              <a:t>for </a:t>
            </a:r>
            <a:r>
              <a:rPr sz="1890" spc="-518" dirty="0">
                <a:latin typeface="Arial MT"/>
                <a:cs typeface="Arial MT"/>
              </a:rPr>
              <a:t> </a:t>
            </a:r>
            <a:r>
              <a:rPr sz="1890" dirty="0">
                <a:latin typeface="Arial MT"/>
                <a:cs typeface="Arial MT"/>
              </a:rPr>
              <a:t>supporting </a:t>
            </a:r>
            <a:r>
              <a:rPr sz="1890" spc="-5" dirty="0">
                <a:latin typeface="Arial MT"/>
                <a:cs typeface="Arial MT"/>
              </a:rPr>
              <a:t>data </a:t>
            </a:r>
            <a:r>
              <a:rPr sz="1890" dirty="0">
                <a:latin typeface="Arial MT"/>
                <a:cs typeface="Arial MT"/>
              </a:rPr>
              <a:t> security/compliance</a:t>
            </a:r>
            <a:endParaRPr sz="1890">
              <a:latin typeface="Arial MT"/>
              <a:cs typeface="Arial MT"/>
            </a:endParaRPr>
          </a:p>
          <a:p>
            <a:pPr marL="411480" marR="583502" indent="-350901">
              <a:lnSpc>
                <a:spcPts val="2268"/>
              </a:lnSpc>
              <a:buChar char="●"/>
              <a:tabLst>
                <a:tab pos="410909" algn="l"/>
                <a:tab pos="411480" algn="l"/>
              </a:tabLst>
            </a:pPr>
            <a:r>
              <a:rPr sz="1890" b="1" spc="-5" dirty="0">
                <a:latin typeface="Arial"/>
                <a:cs typeface="Arial"/>
              </a:rPr>
              <a:t>Field</a:t>
            </a:r>
            <a:r>
              <a:rPr sz="1890" b="1" spc="-95" dirty="0">
                <a:latin typeface="Arial"/>
                <a:cs typeface="Arial"/>
              </a:rPr>
              <a:t> </a:t>
            </a:r>
            <a:r>
              <a:rPr sz="1890" b="1" spc="-5" dirty="0">
                <a:latin typeface="Arial"/>
                <a:cs typeface="Arial"/>
              </a:rPr>
              <a:t>Audit</a:t>
            </a:r>
            <a:r>
              <a:rPr sz="1890" b="1" spc="-18" dirty="0">
                <a:latin typeface="Arial"/>
                <a:cs typeface="Arial"/>
              </a:rPr>
              <a:t> </a:t>
            </a:r>
            <a:r>
              <a:rPr sz="1890" b="1" spc="-23" dirty="0">
                <a:latin typeface="Arial"/>
                <a:cs typeface="Arial"/>
              </a:rPr>
              <a:t>Trail:</a:t>
            </a:r>
            <a:r>
              <a:rPr sz="1890" b="1" spc="5" dirty="0">
                <a:latin typeface="Arial"/>
                <a:cs typeface="Arial"/>
              </a:rPr>
              <a:t> </a:t>
            </a:r>
            <a:r>
              <a:rPr sz="1890" spc="-5" dirty="0">
                <a:latin typeface="Arial MT"/>
                <a:cs typeface="Arial MT"/>
              </a:rPr>
              <a:t>for</a:t>
            </a:r>
            <a:r>
              <a:rPr sz="1890" spc="-27" dirty="0">
                <a:latin typeface="Arial MT"/>
                <a:cs typeface="Arial MT"/>
              </a:rPr>
              <a:t> </a:t>
            </a:r>
            <a:r>
              <a:rPr sz="1890" spc="-5" dirty="0">
                <a:latin typeface="Arial MT"/>
                <a:cs typeface="Arial MT"/>
              </a:rPr>
              <a:t>track </a:t>
            </a:r>
            <a:r>
              <a:rPr sz="1890" spc="-513" dirty="0">
                <a:latin typeface="Arial MT"/>
                <a:cs typeface="Arial MT"/>
              </a:rPr>
              <a:t> </a:t>
            </a:r>
            <a:r>
              <a:rPr sz="1890" dirty="0">
                <a:latin typeface="Arial MT"/>
                <a:cs typeface="Arial MT"/>
              </a:rPr>
              <a:t>changes</a:t>
            </a:r>
            <a:endParaRPr sz="1890">
              <a:latin typeface="Arial MT"/>
              <a:cs typeface="Arial MT"/>
            </a:endParaRPr>
          </a:p>
          <a:p>
            <a:pPr marL="411480" indent="-350901">
              <a:lnSpc>
                <a:spcPts val="2192"/>
              </a:lnSpc>
              <a:buChar char="●"/>
              <a:tabLst>
                <a:tab pos="410909" algn="l"/>
                <a:tab pos="411480" algn="l"/>
              </a:tabLst>
            </a:pPr>
            <a:r>
              <a:rPr sz="1890" b="1" spc="-5" dirty="0">
                <a:latin typeface="Arial"/>
                <a:cs typeface="Arial"/>
              </a:rPr>
              <a:t>Event</a:t>
            </a:r>
            <a:r>
              <a:rPr sz="1890" b="1" spc="-36" dirty="0">
                <a:latin typeface="Arial"/>
                <a:cs typeface="Arial"/>
              </a:rPr>
              <a:t> </a:t>
            </a:r>
            <a:r>
              <a:rPr sz="1890" b="1" dirty="0">
                <a:latin typeface="Arial"/>
                <a:cs typeface="Arial"/>
              </a:rPr>
              <a:t>Monitoring:</a:t>
            </a:r>
            <a:r>
              <a:rPr sz="1890" b="1" spc="-9" dirty="0">
                <a:latin typeface="Arial"/>
                <a:cs typeface="Arial"/>
              </a:rPr>
              <a:t> </a:t>
            </a:r>
            <a:r>
              <a:rPr sz="1890" spc="-5" dirty="0">
                <a:latin typeface="Arial MT"/>
                <a:cs typeface="Arial MT"/>
              </a:rPr>
              <a:t>log/event</a:t>
            </a:r>
            <a:endParaRPr sz="1890">
              <a:latin typeface="Arial MT"/>
              <a:cs typeface="Arial MT"/>
            </a:endParaRPr>
          </a:p>
          <a:p>
            <a:pPr marL="411480" indent="-350901">
              <a:buChar char="●"/>
              <a:tabLst>
                <a:tab pos="410909" algn="l"/>
                <a:tab pos="411480" algn="l"/>
              </a:tabLst>
            </a:pPr>
            <a:r>
              <a:rPr sz="1890" b="1" spc="-5" dirty="0">
                <a:latin typeface="Arial"/>
                <a:cs typeface="Arial"/>
              </a:rPr>
              <a:t>Argus:</a:t>
            </a:r>
            <a:r>
              <a:rPr sz="1890" b="1" spc="-18" dirty="0">
                <a:latin typeface="Arial"/>
                <a:cs typeface="Arial"/>
              </a:rPr>
              <a:t> </a:t>
            </a:r>
            <a:r>
              <a:rPr sz="1890" spc="-5" dirty="0">
                <a:latin typeface="Arial MT"/>
                <a:cs typeface="Arial MT"/>
              </a:rPr>
              <a:t>time</a:t>
            </a:r>
            <a:r>
              <a:rPr sz="1890" spc="-23" dirty="0">
                <a:latin typeface="Arial MT"/>
                <a:cs typeface="Arial MT"/>
              </a:rPr>
              <a:t> </a:t>
            </a:r>
            <a:r>
              <a:rPr sz="1890" dirty="0">
                <a:latin typeface="Arial MT"/>
                <a:cs typeface="Arial MT"/>
              </a:rPr>
              <a:t>series</a:t>
            </a:r>
            <a:r>
              <a:rPr sz="1890" spc="-18" dirty="0">
                <a:latin typeface="Arial MT"/>
                <a:cs typeface="Arial MT"/>
              </a:rPr>
              <a:t> </a:t>
            </a:r>
            <a:r>
              <a:rPr sz="1890" spc="-5" dirty="0">
                <a:latin typeface="Arial MT"/>
                <a:cs typeface="Arial MT"/>
              </a:rPr>
              <a:t>data</a:t>
            </a:r>
            <a:r>
              <a:rPr sz="1890" spc="-23" dirty="0">
                <a:latin typeface="Arial MT"/>
                <a:cs typeface="Arial MT"/>
              </a:rPr>
              <a:t> </a:t>
            </a:r>
            <a:r>
              <a:rPr sz="1890" spc="-5" dirty="0">
                <a:latin typeface="Arial MT"/>
                <a:cs typeface="Arial MT"/>
              </a:rPr>
              <a:t>and</a:t>
            </a:r>
            <a:endParaRPr sz="1890">
              <a:latin typeface="Arial MT"/>
              <a:cs typeface="Arial MT"/>
            </a:endParaRPr>
          </a:p>
        </p:txBody>
      </p:sp>
      <p:sp>
        <p:nvSpPr>
          <p:cNvPr id="4" name="object 4"/>
          <p:cNvSpPr txBox="1"/>
          <p:nvPr/>
        </p:nvSpPr>
        <p:spPr>
          <a:xfrm>
            <a:off x="5042588" y="3531409"/>
            <a:ext cx="609791" cy="302390"/>
          </a:xfrm>
          <a:prstGeom prst="rect">
            <a:avLst/>
          </a:prstGeom>
        </p:spPr>
        <p:txBody>
          <a:bodyPr vert="horz" wrap="square" lIns="0" tIns="11430" rIns="0" bIns="0" rtlCol="0">
            <a:spAutoFit/>
          </a:bodyPr>
          <a:lstStyle/>
          <a:p>
            <a:pPr marL="11430">
              <a:spcBef>
                <a:spcPts val="90"/>
              </a:spcBef>
            </a:pPr>
            <a:r>
              <a:rPr sz="1890" spc="-5" dirty="0">
                <a:latin typeface="Arial MT"/>
                <a:cs typeface="Arial MT"/>
              </a:rPr>
              <a:t>alerts</a:t>
            </a:r>
            <a:endParaRPr sz="1890">
              <a:latin typeface="Arial MT"/>
              <a:cs typeface="Arial MT"/>
            </a:endParaRPr>
          </a:p>
        </p:txBody>
      </p:sp>
      <p:pic>
        <p:nvPicPr>
          <p:cNvPr id="5" name="object 5"/>
          <p:cNvPicPr/>
          <p:nvPr/>
        </p:nvPicPr>
        <p:blipFill>
          <a:blip r:embed="rId2" cstate="print"/>
          <a:stretch>
            <a:fillRect/>
          </a:stretch>
        </p:blipFill>
        <p:spPr>
          <a:xfrm>
            <a:off x="837945" y="1847634"/>
            <a:ext cx="3459712" cy="2211704"/>
          </a:xfrm>
          <a:prstGeom prst="rect">
            <a:avLst/>
          </a:prstGeom>
        </p:spPr>
      </p:pic>
      <p:sp>
        <p:nvSpPr>
          <p:cNvPr id="6" name="object 6"/>
          <p:cNvSpPr txBox="1"/>
          <p:nvPr/>
        </p:nvSpPr>
        <p:spPr>
          <a:xfrm>
            <a:off x="903668" y="4120488"/>
            <a:ext cx="2518601" cy="150041"/>
          </a:xfrm>
          <a:prstGeom prst="rect">
            <a:avLst/>
          </a:prstGeom>
        </p:spPr>
        <p:txBody>
          <a:bodyPr vert="horz" wrap="square" lIns="0" tIns="11430" rIns="0" bIns="0" rtlCol="0">
            <a:spAutoFit/>
          </a:bodyPr>
          <a:lstStyle/>
          <a:p>
            <a:pPr marL="11430">
              <a:spcBef>
                <a:spcPts val="90"/>
              </a:spcBef>
            </a:pPr>
            <a:r>
              <a:rPr sz="900" b="1" spc="-5" dirty="0">
                <a:latin typeface="Arial"/>
                <a:cs typeface="Arial"/>
              </a:rPr>
              <a:t>Figure</a:t>
            </a:r>
            <a:r>
              <a:rPr sz="900" b="1" dirty="0">
                <a:latin typeface="Arial"/>
                <a:cs typeface="Arial"/>
              </a:rPr>
              <a:t> </a:t>
            </a:r>
            <a:r>
              <a:rPr sz="900" b="1" spc="-5" dirty="0">
                <a:latin typeface="Arial"/>
                <a:cs typeface="Arial"/>
              </a:rPr>
              <a:t>source:</a:t>
            </a:r>
            <a:r>
              <a:rPr sz="900" b="1" spc="9" dirty="0">
                <a:latin typeface="Arial"/>
                <a:cs typeface="Arial"/>
              </a:rPr>
              <a:t> </a:t>
            </a:r>
            <a:r>
              <a:rPr sz="900" spc="-9" dirty="0">
                <a:latin typeface="Arial MT"/>
                <a:cs typeface="Arial MT"/>
                <a:hlinkClick r:id="rId3"/>
              </a:rPr>
              <a:t>http://opentsdb.net/overview.html</a:t>
            </a:r>
            <a:endParaRPr sz="900">
              <a:latin typeface="Arial MT"/>
              <a:cs typeface="Arial MT"/>
            </a:endParaRPr>
          </a:p>
        </p:txBody>
      </p:sp>
      <p:sp>
        <p:nvSpPr>
          <p:cNvPr id="7" name="object 7"/>
          <p:cNvSpPr txBox="1"/>
          <p:nvPr/>
        </p:nvSpPr>
        <p:spPr>
          <a:xfrm>
            <a:off x="644759" y="845145"/>
            <a:ext cx="3962210" cy="731739"/>
          </a:xfrm>
          <a:prstGeom prst="rect">
            <a:avLst/>
          </a:prstGeom>
          <a:solidFill>
            <a:srgbClr val="E7E6E4"/>
          </a:solidFill>
        </p:spPr>
        <p:txBody>
          <a:bodyPr vert="horz" wrap="square" lIns="0" tIns="66294" rIns="0" bIns="0" rtlCol="0">
            <a:spAutoFit/>
          </a:bodyPr>
          <a:lstStyle/>
          <a:p>
            <a:pPr marL="77153" marR="192024">
              <a:spcBef>
                <a:spcPts val="522"/>
              </a:spcBef>
            </a:pPr>
            <a:r>
              <a:rPr sz="2160" spc="-5" dirty="0">
                <a:latin typeface="Arial MT"/>
                <a:cs typeface="Arial MT"/>
              </a:rPr>
              <a:t>Open Scalable Open </a:t>
            </a:r>
            <a:r>
              <a:rPr sz="2160" spc="-27" dirty="0">
                <a:latin typeface="Arial MT"/>
                <a:cs typeface="Arial MT"/>
              </a:rPr>
              <a:t>Time </a:t>
            </a:r>
            <a:r>
              <a:rPr sz="2160" spc="-23" dirty="0">
                <a:latin typeface="Arial MT"/>
                <a:cs typeface="Arial MT"/>
              </a:rPr>
              <a:t> </a:t>
            </a:r>
            <a:r>
              <a:rPr sz="2160" spc="-5" dirty="0">
                <a:latin typeface="Arial MT"/>
                <a:cs typeface="Arial MT"/>
              </a:rPr>
              <a:t>Series</a:t>
            </a:r>
            <a:r>
              <a:rPr sz="2160" spc="-50" dirty="0">
                <a:latin typeface="Arial MT"/>
                <a:cs typeface="Arial MT"/>
              </a:rPr>
              <a:t> </a:t>
            </a:r>
            <a:r>
              <a:rPr sz="2160" spc="-5" dirty="0">
                <a:latin typeface="Arial MT"/>
                <a:cs typeface="Arial MT"/>
              </a:rPr>
              <a:t>Database</a:t>
            </a:r>
            <a:r>
              <a:rPr sz="2160" spc="-45" dirty="0">
                <a:latin typeface="Arial MT"/>
                <a:cs typeface="Arial MT"/>
              </a:rPr>
              <a:t> </a:t>
            </a:r>
            <a:r>
              <a:rPr sz="2160" dirty="0">
                <a:latin typeface="Arial MT"/>
                <a:cs typeface="Arial MT"/>
              </a:rPr>
              <a:t>(OpenTSDB)</a:t>
            </a:r>
            <a:endParaRPr sz="2160">
              <a:latin typeface="Arial MT"/>
              <a:cs typeface="Arial MT"/>
            </a:endParaRPr>
          </a:p>
        </p:txBody>
      </p:sp>
      <p:sp>
        <p:nvSpPr>
          <p:cNvPr id="8" name="object 8"/>
          <p:cNvSpPr txBox="1"/>
          <p:nvPr/>
        </p:nvSpPr>
        <p:spPr>
          <a:xfrm>
            <a:off x="4720928" y="841320"/>
            <a:ext cx="3603308" cy="399340"/>
          </a:xfrm>
          <a:prstGeom prst="rect">
            <a:avLst/>
          </a:prstGeom>
          <a:solidFill>
            <a:srgbClr val="EEEEEE"/>
          </a:solidFill>
        </p:spPr>
        <p:txBody>
          <a:bodyPr vert="horz" wrap="square" lIns="0" tIns="66294" rIns="0" bIns="0" rtlCol="0">
            <a:spAutoFit/>
          </a:bodyPr>
          <a:lstStyle/>
          <a:p>
            <a:pPr marL="77153">
              <a:spcBef>
                <a:spcPts val="522"/>
              </a:spcBef>
            </a:pPr>
            <a:r>
              <a:rPr sz="2160" spc="-5" dirty="0">
                <a:latin typeface="Arial MT"/>
                <a:cs typeface="Arial MT"/>
              </a:rPr>
              <a:t>Salesforce</a:t>
            </a:r>
            <a:endParaRPr sz="2160">
              <a:latin typeface="Arial MT"/>
              <a:cs typeface="Arial MT"/>
            </a:endParaRPr>
          </a:p>
        </p:txBody>
      </p:sp>
      <p:sp>
        <p:nvSpPr>
          <p:cNvPr id="9" name="object 9"/>
          <p:cNvSpPr txBox="1"/>
          <p:nvPr/>
        </p:nvSpPr>
        <p:spPr>
          <a:xfrm>
            <a:off x="4550040" y="3892608"/>
            <a:ext cx="3687889" cy="427040"/>
          </a:xfrm>
          <a:prstGeom prst="rect">
            <a:avLst/>
          </a:prstGeom>
        </p:spPr>
        <p:txBody>
          <a:bodyPr vert="horz" wrap="square" lIns="0" tIns="11430" rIns="0" bIns="0" rtlCol="0">
            <a:spAutoFit/>
          </a:bodyPr>
          <a:lstStyle/>
          <a:p>
            <a:pPr marL="11430">
              <a:spcBef>
                <a:spcPts val="90"/>
              </a:spcBef>
            </a:pPr>
            <a:r>
              <a:rPr sz="900" b="1" spc="-5" dirty="0">
                <a:latin typeface="Arial"/>
                <a:cs typeface="Arial"/>
              </a:rPr>
              <a:t>Source:</a:t>
            </a:r>
            <a:endParaRPr sz="900">
              <a:latin typeface="Arial"/>
              <a:cs typeface="Arial"/>
            </a:endParaRPr>
          </a:p>
          <a:p>
            <a:pPr marL="11430" marR="4572"/>
            <a:r>
              <a:rPr sz="900" spc="-5" dirty="0">
                <a:latin typeface="Arial MT"/>
                <a:cs typeface="Arial MT"/>
              </a:rPr>
              <a:t>https://engineering.salesforce.com/investing-in-big-data-apache-hbase-4 </a:t>
            </a:r>
            <a:r>
              <a:rPr sz="900" spc="-238" dirty="0">
                <a:latin typeface="Arial MT"/>
                <a:cs typeface="Arial MT"/>
              </a:rPr>
              <a:t> </a:t>
            </a:r>
            <a:r>
              <a:rPr sz="900" spc="-5" dirty="0">
                <a:latin typeface="Arial MT"/>
                <a:cs typeface="Arial MT"/>
              </a:rPr>
              <a:t>20edfba2d30/</a:t>
            </a:r>
            <a:endParaRPr sz="900">
              <a:latin typeface="Arial MT"/>
              <a:cs typeface="Arial M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943" y="2484608"/>
            <a:ext cx="2491740" cy="503984"/>
          </a:xfrm>
          <a:prstGeom prst="rect">
            <a:avLst/>
          </a:prstGeom>
        </p:spPr>
        <p:txBody>
          <a:bodyPr vert="horz" wrap="square" lIns="0" tIns="11430" rIns="0" bIns="0" rtlCol="0">
            <a:spAutoFit/>
          </a:bodyPr>
          <a:lstStyle/>
          <a:p>
            <a:pPr marL="11430">
              <a:spcBef>
                <a:spcPts val="90"/>
              </a:spcBef>
            </a:pPr>
            <a:r>
              <a:rPr sz="3200" spc="-5" dirty="0">
                <a:latin typeface="Trebuchet MS" panose="020B0603020202020204" pitchFamily="34" charset="0"/>
              </a:rPr>
              <a:t>Apache</a:t>
            </a:r>
            <a:r>
              <a:rPr sz="3200" spc="-81" dirty="0">
                <a:latin typeface="Trebuchet MS" panose="020B0603020202020204" pitchFamily="34" charset="0"/>
              </a:rPr>
              <a:t> </a:t>
            </a:r>
            <a:r>
              <a:rPr sz="3200" spc="-5" dirty="0">
                <a:latin typeface="Trebuchet MS" panose="020B0603020202020204" pitchFamily="34" charset="0"/>
              </a:rPr>
              <a:t>Hive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67317" y="3917486"/>
            <a:ext cx="5334896" cy="496071"/>
          </a:xfrm>
          <a:prstGeom prst="rect">
            <a:avLst/>
          </a:prstGeom>
        </p:spPr>
      </p:pic>
      <p:sp>
        <p:nvSpPr>
          <p:cNvPr id="3" name="object 3"/>
          <p:cNvSpPr txBox="1">
            <a:spLocks noGrp="1"/>
          </p:cNvSpPr>
          <p:nvPr>
            <p:ph type="title"/>
          </p:nvPr>
        </p:nvSpPr>
        <p:spPr>
          <a:xfrm>
            <a:off x="867251" y="151459"/>
            <a:ext cx="2491740"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Apache</a:t>
            </a:r>
            <a:r>
              <a:rPr sz="2800" spc="-81" dirty="0">
                <a:latin typeface="Trebuchet MS" panose="020B0603020202020204" pitchFamily="34" charset="0"/>
              </a:rPr>
              <a:t> </a:t>
            </a:r>
            <a:r>
              <a:rPr sz="2800" spc="-5" dirty="0">
                <a:latin typeface="Trebuchet MS" panose="020B0603020202020204" pitchFamily="34" charset="0"/>
              </a:rPr>
              <a:t>Hive</a:t>
            </a:r>
          </a:p>
        </p:txBody>
      </p:sp>
      <p:sp>
        <p:nvSpPr>
          <p:cNvPr id="4" name="object 4"/>
          <p:cNvSpPr txBox="1"/>
          <p:nvPr/>
        </p:nvSpPr>
        <p:spPr>
          <a:xfrm>
            <a:off x="839413" y="744688"/>
            <a:ext cx="7012305" cy="2982611"/>
          </a:xfrm>
          <a:prstGeom prst="rect">
            <a:avLst/>
          </a:prstGeom>
        </p:spPr>
        <p:txBody>
          <a:bodyPr vert="horz" wrap="square" lIns="0" tIns="66294" rIns="0" bIns="0" rtlCol="0">
            <a:spAutoFit/>
          </a:bodyPr>
          <a:lstStyle/>
          <a:p>
            <a:pPr marL="348044" indent="-337185">
              <a:spcBef>
                <a:spcPts val="522"/>
              </a:spcBef>
              <a:buChar char="●"/>
              <a:tabLst>
                <a:tab pos="348044" algn="l"/>
                <a:tab pos="348615" algn="l"/>
              </a:tabLst>
            </a:pPr>
            <a:r>
              <a:rPr sz="2160" b="1" u="heavy" spc="-5" dirty="0">
                <a:uFill>
                  <a:solidFill>
                    <a:srgbClr val="000000"/>
                  </a:solidFill>
                </a:uFill>
                <a:latin typeface="Arial"/>
                <a:cs typeface="Arial"/>
                <a:hlinkClick r:id="rId3"/>
              </a:rPr>
              <a:t>https://hive.apache.org/</a:t>
            </a:r>
            <a:r>
              <a:rPr sz="2160" b="1" spc="-5" dirty="0">
                <a:latin typeface="Arial"/>
                <a:cs typeface="Arial"/>
              </a:rPr>
              <a:t>,</a:t>
            </a:r>
            <a:r>
              <a:rPr sz="2160" b="1" spc="-18" dirty="0">
                <a:latin typeface="Arial"/>
                <a:cs typeface="Arial"/>
              </a:rPr>
              <a:t> </a:t>
            </a:r>
            <a:r>
              <a:rPr sz="2160" b="1" spc="-5" dirty="0">
                <a:latin typeface="Arial"/>
                <a:cs typeface="Arial"/>
              </a:rPr>
              <a:t>on</a:t>
            </a:r>
            <a:r>
              <a:rPr sz="2160" b="1" spc="-14" dirty="0">
                <a:latin typeface="Arial"/>
                <a:cs typeface="Arial"/>
              </a:rPr>
              <a:t> </a:t>
            </a:r>
            <a:r>
              <a:rPr sz="2160" b="1" dirty="0">
                <a:latin typeface="Arial"/>
                <a:cs typeface="Arial"/>
              </a:rPr>
              <a:t>top</a:t>
            </a:r>
            <a:r>
              <a:rPr sz="2160" b="1" spc="-14" dirty="0">
                <a:latin typeface="Arial"/>
                <a:cs typeface="Arial"/>
              </a:rPr>
              <a:t> </a:t>
            </a:r>
            <a:r>
              <a:rPr sz="2160" b="1" spc="-5" dirty="0">
                <a:latin typeface="Arial"/>
                <a:cs typeface="Arial"/>
              </a:rPr>
              <a:t>of</a:t>
            </a:r>
            <a:r>
              <a:rPr sz="2160" b="1" spc="-14" dirty="0">
                <a:latin typeface="Arial"/>
                <a:cs typeface="Arial"/>
              </a:rPr>
              <a:t> </a:t>
            </a:r>
            <a:r>
              <a:rPr sz="2160" b="1" spc="-5" dirty="0">
                <a:latin typeface="Arial"/>
                <a:cs typeface="Arial"/>
              </a:rPr>
              <a:t>Hadoop</a:t>
            </a:r>
            <a:endParaRPr sz="2160">
              <a:latin typeface="Arial"/>
              <a:cs typeface="Arial"/>
            </a:endParaRPr>
          </a:p>
          <a:p>
            <a:pPr marL="562356" lvl="1" indent="-337757">
              <a:spcBef>
                <a:spcPts val="432"/>
              </a:spcBef>
              <a:buFont typeface="Arial MT"/>
              <a:buChar char="○"/>
              <a:tabLst>
                <a:tab pos="562356" algn="l"/>
                <a:tab pos="562928" algn="l"/>
              </a:tabLst>
            </a:pPr>
            <a:r>
              <a:rPr sz="2160" spc="-5" dirty="0">
                <a:solidFill>
                  <a:srgbClr val="EE3340"/>
                </a:solidFill>
                <a:latin typeface="Georgia"/>
                <a:cs typeface="Georgia"/>
              </a:rPr>
              <a:t>data</a:t>
            </a:r>
            <a:r>
              <a:rPr sz="2160" spc="-18" dirty="0">
                <a:solidFill>
                  <a:srgbClr val="EE3340"/>
                </a:solidFill>
                <a:latin typeface="Georgia"/>
                <a:cs typeface="Georgia"/>
              </a:rPr>
              <a:t> </a:t>
            </a:r>
            <a:r>
              <a:rPr sz="2160" spc="-5" dirty="0">
                <a:solidFill>
                  <a:srgbClr val="EE3340"/>
                </a:solidFill>
                <a:latin typeface="Georgia"/>
                <a:cs typeface="Georgia"/>
              </a:rPr>
              <a:t>warehouse</a:t>
            </a:r>
            <a:r>
              <a:rPr sz="2160" spc="-14" dirty="0">
                <a:solidFill>
                  <a:srgbClr val="EE3340"/>
                </a:solidFill>
                <a:latin typeface="Georgia"/>
                <a:cs typeface="Georgia"/>
              </a:rPr>
              <a:t> </a:t>
            </a:r>
            <a:r>
              <a:rPr sz="2160" spc="-5" dirty="0">
                <a:solidFill>
                  <a:srgbClr val="EE3340"/>
                </a:solidFill>
                <a:latin typeface="Georgia"/>
                <a:cs typeface="Georgia"/>
              </a:rPr>
              <a:t>at</a:t>
            </a:r>
            <a:r>
              <a:rPr sz="2160" spc="-18" dirty="0">
                <a:solidFill>
                  <a:srgbClr val="EE3340"/>
                </a:solidFill>
                <a:latin typeface="Georgia"/>
                <a:cs typeface="Georgia"/>
              </a:rPr>
              <a:t> </a:t>
            </a:r>
            <a:r>
              <a:rPr sz="2160" dirty="0">
                <a:solidFill>
                  <a:srgbClr val="EE3340"/>
                </a:solidFill>
                <a:latin typeface="Georgia"/>
                <a:cs typeface="Georgia"/>
              </a:rPr>
              <a:t>a</a:t>
            </a:r>
            <a:r>
              <a:rPr sz="2160" spc="-14" dirty="0">
                <a:solidFill>
                  <a:srgbClr val="EE3340"/>
                </a:solidFill>
                <a:latin typeface="Georgia"/>
                <a:cs typeface="Georgia"/>
              </a:rPr>
              <a:t> </a:t>
            </a:r>
            <a:r>
              <a:rPr sz="2160" spc="-5" dirty="0">
                <a:solidFill>
                  <a:srgbClr val="EE3340"/>
                </a:solidFill>
                <a:latin typeface="Georgia"/>
                <a:cs typeface="Georgia"/>
              </a:rPr>
              <a:t>very</a:t>
            </a:r>
            <a:r>
              <a:rPr sz="2160" spc="-18" dirty="0">
                <a:solidFill>
                  <a:srgbClr val="EE3340"/>
                </a:solidFill>
                <a:latin typeface="Georgia"/>
                <a:cs typeface="Georgia"/>
              </a:rPr>
              <a:t> </a:t>
            </a:r>
            <a:r>
              <a:rPr sz="2160" spc="-5" dirty="0">
                <a:solidFill>
                  <a:srgbClr val="EE3340"/>
                </a:solidFill>
                <a:latin typeface="Georgia"/>
                <a:cs typeface="Georgia"/>
              </a:rPr>
              <a:t>large-scale</a:t>
            </a:r>
            <a:endParaRPr sz="2160">
              <a:latin typeface="Georgia"/>
              <a:cs typeface="Georgia"/>
            </a:endParaRPr>
          </a:p>
          <a:p>
            <a:pPr marL="562356" lvl="1" indent="-337757">
              <a:spcBef>
                <a:spcPts val="432"/>
              </a:spcBef>
              <a:buFont typeface="Arial MT"/>
              <a:buChar char="○"/>
              <a:tabLst>
                <a:tab pos="562356" algn="l"/>
                <a:tab pos="562928" algn="l"/>
              </a:tabLst>
            </a:pPr>
            <a:r>
              <a:rPr sz="2160" spc="-5" dirty="0">
                <a:latin typeface="Georgia"/>
                <a:cs typeface="Georgia"/>
              </a:rPr>
              <a:t>access</a:t>
            </a:r>
            <a:r>
              <a:rPr sz="2160" spc="-14" dirty="0">
                <a:latin typeface="Georgia"/>
                <a:cs typeface="Georgia"/>
              </a:rPr>
              <a:t> </a:t>
            </a:r>
            <a:r>
              <a:rPr sz="2160" spc="-5" dirty="0">
                <a:latin typeface="Georgia"/>
                <a:cs typeface="Georgia"/>
              </a:rPr>
              <a:t>data</a:t>
            </a:r>
            <a:r>
              <a:rPr sz="2160" spc="-9" dirty="0">
                <a:latin typeface="Georgia"/>
                <a:cs typeface="Georgia"/>
              </a:rPr>
              <a:t> </a:t>
            </a:r>
            <a:r>
              <a:rPr sz="2160" spc="-5" dirty="0">
                <a:latin typeface="Georgia"/>
                <a:cs typeface="Georgia"/>
              </a:rPr>
              <a:t>in</a:t>
            </a:r>
            <a:r>
              <a:rPr sz="2160" spc="-14" dirty="0">
                <a:latin typeface="Georgia"/>
                <a:cs typeface="Georgia"/>
              </a:rPr>
              <a:t> </a:t>
            </a:r>
            <a:r>
              <a:rPr sz="2160" spc="-5" dirty="0">
                <a:latin typeface="Georgia"/>
                <a:cs typeface="Georgia"/>
              </a:rPr>
              <a:t>large-scale</a:t>
            </a:r>
            <a:r>
              <a:rPr sz="2160" spc="-14" dirty="0">
                <a:latin typeface="Georgia"/>
                <a:cs typeface="Georgia"/>
              </a:rPr>
              <a:t> </a:t>
            </a:r>
            <a:r>
              <a:rPr sz="2160" spc="-5" dirty="0">
                <a:latin typeface="Georgia"/>
                <a:cs typeface="Georgia"/>
              </a:rPr>
              <a:t>storage</a:t>
            </a:r>
            <a:r>
              <a:rPr sz="2160" spc="-9" dirty="0">
                <a:latin typeface="Georgia"/>
                <a:cs typeface="Georgia"/>
              </a:rPr>
              <a:t> </a:t>
            </a:r>
            <a:r>
              <a:rPr sz="2160" spc="-5" dirty="0">
                <a:latin typeface="Georgia"/>
                <a:cs typeface="Georgia"/>
              </a:rPr>
              <a:t>like</a:t>
            </a:r>
            <a:r>
              <a:rPr sz="2160" spc="-9" dirty="0">
                <a:latin typeface="Georgia"/>
                <a:cs typeface="Georgia"/>
              </a:rPr>
              <a:t> </a:t>
            </a:r>
            <a:r>
              <a:rPr sz="2160" spc="-5" dirty="0">
                <a:latin typeface="Georgia"/>
                <a:cs typeface="Georgia"/>
              </a:rPr>
              <a:t>HDFS</a:t>
            </a:r>
            <a:r>
              <a:rPr sz="2160" spc="-9" dirty="0">
                <a:latin typeface="Georgia"/>
                <a:cs typeface="Georgia"/>
              </a:rPr>
              <a:t> </a:t>
            </a:r>
            <a:r>
              <a:rPr sz="2160" spc="-5" dirty="0">
                <a:latin typeface="Georgia"/>
                <a:cs typeface="Georgia"/>
              </a:rPr>
              <a:t>or</a:t>
            </a:r>
            <a:r>
              <a:rPr sz="2160" spc="-14" dirty="0">
                <a:latin typeface="Georgia"/>
                <a:cs typeface="Georgia"/>
              </a:rPr>
              <a:t> </a:t>
            </a:r>
            <a:r>
              <a:rPr sz="2160" spc="-5" dirty="0">
                <a:latin typeface="Georgia"/>
                <a:cs typeface="Georgia"/>
              </a:rPr>
              <a:t>S3</a:t>
            </a:r>
            <a:endParaRPr sz="2160">
              <a:latin typeface="Georgia"/>
              <a:cs typeface="Georgia"/>
            </a:endParaRPr>
          </a:p>
          <a:p>
            <a:pPr marL="424053" indent="-413195">
              <a:spcBef>
                <a:spcPts val="432"/>
              </a:spcBef>
              <a:buChar char="●"/>
              <a:tabLst>
                <a:tab pos="424053" algn="l"/>
                <a:tab pos="424625" algn="l"/>
              </a:tabLst>
            </a:pPr>
            <a:r>
              <a:rPr sz="2160" b="1" spc="-5" dirty="0">
                <a:latin typeface="Arial"/>
                <a:cs typeface="Arial"/>
              </a:rPr>
              <a:t>Support</a:t>
            </a:r>
            <a:r>
              <a:rPr sz="2160" b="1" spc="-23" dirty="0">
                <a:latin typeface="Arial"/>
                <a:cs typeface="Arial"/>
              </a:rPr>
              <a:t> </a:t>
            </a:r>
            <a:r>
              <a:rPr sz="2160" b="1" spc="-5" dirty="0">
                <a:latin typeface="Arial"/>
                <a:cs typeface="Arial"/>
              </a:rPr>
              <a:t>access</a:t>
            </a:r>
            <a:r>
              <a:rPr sz="2160" b="1" spc="-14" dirty="0">
                <a:latin typeface="Arial"/>
                <a:cs typeface="Arial"/>
              </a:rPr>
              <a:t> </a:t>
            </a:r>
            <a:r>
              <a:rPr sz="2160" b="1" dirty="0">
                <a:latin typeface="Arial"/>
                <a:cs typeface="Arial"/>
              </a:rPr>
              <a:t>to</a:t>
            </a:r>
            <a:r>
              <a:rPr sz="2160" b="1" spc="-14" dirty="0">
                <a:latin typeface="Arial"/>
                <a:cs typeface="Arial"/>
              </a:rPr>
              <a:t> </a:t>
            </a:r>
            <a:r>
              <a:rPr sz="2160" b="1" spc="-5" dirty="0">
                <a:latin typeface="Arial"/>
                <a:cs typeface="Arial"/>
              </a:rPr>
              <a:t>data</a:t>
            </a:r>
            <a:r>
              <a:rPr sz="2160" b="1" spc="-18" dirty="0">
                <a:latin typeface="Arial"/>
                <a:cs typeface="Arial"/>
              </a:rPr>
              <a:t> </a:t>
            </a:r>
            <a:r>
              <a:rPr sz="2160" b="1" spc="-5" dirty="0">
                <a:latin typeface="Arial"/>
                <a:cs typeface="Arial"/>
              </a:rPr>
              <a:t>via</a:t>
            </a:r>
            <a:r>
              <a:rPr sz="2160" b="1" spc="-14" dirty="0">
                <a:latin typeface="Arial"/>
                <a:cs typeface="Arial"/>
              </a:rPr>
              <a:t> </a:t>
            </a:r>
            <a:r>
              <a:rPr sz="2160" b="1" spc="-5" dirty="0">
                <a:latin typeface="Arial"/>
                <a:cs typeface="Arial"/>
              </a:rPr>
              <a:t>SQL</a:t>
            </a:r>
            <a:r>
              <a:rPr sz="2160" b="1" spc="-54" dirty="0">
                <a:latin typeface="Arial"/>
                <a:cs typeface="Arial"/>
              </a:rPr>
              <a:t> </a:t>
            </a:r>
            <a:r>
              <a:rPr sz="2160" b="1" spc="-5" dirty="0">
                <a:latin typeface="Arial"/>
                <a:cs typeface="Arial"/>
              </a:rPr>
              <a:t>styles</a:t>
            </a:r>
            <a:endParaRPr sz="2160">
              <a:latin typeface="Arial"/>
              <a:cs typeface="Arial"/>
            </a:endParaRPr>
          </a:p>
          <a:p>
            <a:pPr marL="562356" marR="363474" lvl="1" indent="-337185">
              <a:spcBef>
                <a:spcPts val="432"/>
              </a:spcBef>
              <a:buFont typeface="Arial MT"/>
              <a:buChar char="○"/>
              <a:tabLst>
                <a:tab pos="562356" algn="l"/>
                <a:tab pos="562928" algn="l"/>
              </a:tabLst>
            </a:pPr>
            <a:r>
              <a:rPr sz="2160" spc="-5" dirty="0">
                <a:latin typeface="Georgia"/>
                <a:cs typeface="Georgia"/>
              </a:rPr>
              <a:t>extract/transform/load </a:t>
            </a:r>
            <a:r>
              <a:rPr sz="2160" dirty="0">
                <a:latin typeface="Georgia"/>
                <a:cs typeface="Georgia"/>
              </a:rPr>
              <a:t>(ETL), </a:t>
            </a:r>
            <a:r>
              <a:rPr sz="2160" spc="-5" dirty="0">
                <a:latin typeface="Georgia"/>
                <a:cs typeface="Georgia"/>
              </a:rPr>
              <a:t>reporting, and data </a:t>
            </a:r>
            <a:r>
              <a:rPr sz="2160" spc="-509" dirty="0">
                <a:latin typeface="Georgia"/>
                <a:cs typeface="Georgia"/>
              </a:rPr>
              <a:t> </a:t>
            </a:r>
            <a:r>
              <a:rPr sz="2160" spc="-5" dirty="0">
                <a:latin typeface="Georgia"/>
                <a:cs typeface="Georgia"/>
              </a:rPr>
              <a:t>analysis</a:t>
            </a:r>
            <a:r>
              <a:rPr sz="2160" spc="-9" dirty="0">
                <a:latin typeface="Georgia"/>
                <a:cs typeface="Georgia"/>
              </a:rPr>
              <a:t> </a:t>
            </a:r>
            <a:r>
              <a:rPr sz="2160" spc="-5" dirty="0">
                <a:latin typeface="Georgia"/>
                <a:cs typeface="Georgia"/>
              </a:rPr>
              <a:t>using SQL</a:t>
            </a:r>
            <a:r>
              <a:rPr sz="2160" spc="-9" dirty="0">
                <a:latin typeface="Georgia"/>
                <a:cs typeface="Georgia"/>
              </a:rPr>
              <a:t> </a:t>
            </a:r>
            <a:r>
              <a:rPr sz="2160" spc="-5" dirty="0">
                <a:latin typeface="Georgia"/>
                <a:cs typeface="Georgia"/>
              </a:rPr>
              <a:t>styles</a:t>
            </a:r>
            <a:endParaRPr sz="2160">
              <a:latin typeface="Georgia"/>
              <a:cs typeface="Georgia"/>
            </a:endParaRPr>
          </a:p>
          <a:p>
            <a:pPr marL="348044" marR="4572" indent="-337185">
              <a:spcBef>
                <a:spcPts val="432"/>
              </a:spcBef>
              <a:buChar char="●"/>
              <a:tabLst>
                <a:tab pos="348044" algn="l"/>
                <a:tab pos="348615" algn="l"/>
              </a:tabLst>
            </a:pPr>
            <a:r>
              <a:rPr sz="2160" b="1" spc="-5" dirty="0">
                <a:latin typeface="Arial"/>
                <a:cs typeface="Arial"/>
              </a:rPr>
              <a:t>Provide command line </a:t>
            </a:r>
            <a:r>
              <a:rPr sz="2160" b="1" dirty="0">
                <a:latin typeface="Arial"/>
                <a:cs typeface="Arial"/>
              </a:rPr>
              <a:t>tools &amp; </a:t>
            </a:r>
            <a:r>
              <a:rPr sz="2160" b="1" spc="-5" dirty="0">
                <a:latin typeface="Arial"/>
                <a:cs typeface="Arial"/>
              </a:rPr>
              <a:t>JDBC and server </a:t>
            </a:r>
            <a:r>
              <a:rPr sz="2160" b="1" dirty="0">
                <a:latin typeface="Arial"/>
                <a:cs typeface="Arial"/>
              </a:rPr>
              <a:t>for </a:t>
            </a:r>
            <a:r>
              <a:rPr sz="2160" b="1" spc="-590" dirty="0">
                <a:latin typeface="Arial"/>
                <a:cs typeface="Arial"/>
              </a:rPr>
              <a:t> </a:t>
            </a:r>
            <a:r>
              <a:rPr sz="2160" b="1" spc="-5" dirty="0">
                <a:latin typeface="Arial"/>
                <a:cs typeface="Arial"/>
              </a:rPr>
              <a:t>integration</a:t>
            </a:r>
            <a:endParaRPr sz="2160">
              <a:latin typeface="Arial"/>
              <a:cs typeface="Arial"/>
            </a:endParaRPr>
          </a:p>
        </p:txBody>
      </p:sp>
      <p:sp>
        <p:nvSpPr>
          <p:cNvPr id="5" name="object 5"/>
          <p:cNvSpPr txBox="1"/>
          <p:nvPr/>
        </p:nvSpPr>
        <p:spPr>
          <a:xfrm>
            <a:off x="1007604" y="3939773"/>
            <a:ext cx="5254371" cy="266740"/>
          </a:xfrm>
          <a:prstGeom prst="rect">
            <a:avLst/>
          </a:prstGeom>
          <a:solidFill>
            <a:srgbClr val="FFFFFF"/>
          </a:solidFill>
          <a:ln w="9524">
            <a:solidFill>
              <a:srgbClr val="888177"/>
            </a:solidFill>
          </a:ln>
        </p:spPr>
        <p:txBody>
          <a:bodyPr vert="horz" wrap="square" lIns="0" tIns="0" rIns="0" bIns="0" rtlCol="0">
            <a:spAutoFit/>
          </a:bodyPr>
          <a:lstStyle/>
          <a:p>
            <a:pPr>
              <a:lnSpc>
                <a:spcPts val="1044"/>
              </a:lnSpc>
            </a:pPr>
            <a:r>
              <a:rPr sz="900" b="1" spc="-5" dirty="0">
                <a:latin typeface="Arial"/>
                <a:cs typeface="Arial"/>
              </a:rPr>
              <a:t>Reading</a:t>
            </a:r>
            <a:r>
              <a:rPr sz="900" b="1" spc="-23" dirty="0">
                <a:latin typeface="Arial"/>
                <a:cs typeface="Arial"/>
              </a:rPr>
              <a:t> </a:t>
            </a:r>
            <a:r>
              <a:rPr sz="900" b="1" dirty="0">
                <a:latin typeface="Arial"/>
                <a:cs typeface="Arial"/>
              </a:rPr>
              <a:t>–</a:t>
            </a:r>
            <a:r>
              <a:rPr sz="900" b="1" spc="-18" dirty="0">
                <a:latin typeface="Arial"/>
                <a:cs typeface="Arial"/>
              </a:rPr>
              <a:t> </a:t>
            </a:r>
            <a:r>
              <a:rPr sz="900" b="1" spc="-5" dirty="0">
                <a:latin typeface="Arial"/>
                <a:cs typeface="Arial"/>
              </a:rPr>
              <a:t>Hive</a:t>
            </a:r>
            <a:r>
              <a:rPr sz="900" b="1" spc="-18" dirty="0">
                <a:latin typeface="Arial"/>
                <a:cs typeface="Arial"/>
              </a:rPr>
              <a:t> </a:t>
            </a:r>
            <a:r>
              <a:rPr sz="900" b="1" spc="-5" dirty="0">
                <a:latin typeface="Arial"/>
                <a:cs typeface="Arial"/>
              </a:rPr>
              <a:t>in</a:t>
            </a:r>
            <a:r>
              <a:rPr sz="900" b="1" spc="-23" dirty="0">
                <a:latin typeface="Arial"/>
                <a:cs typeface="Arial"/>
              </a:rPr>
              <a:t> </a:t>
            </a:r>
            <a:r>
              <a:rPr sz="900" b="1" spc="-5" dirty="0">
                <a:latin typeface="Arial"/>
                <a:cs typeface="Arial"/>
              </a:rPr>
              <a:t>Facebook</a:t>
            </a:r>
            <a:endParaRPr sz="900">
              <a:latin typeface="Arial"/>
              <a:cs typeface="Arial"/>
            </a:endParaRPr>
          </a:p>
          <a:p>
            <a:pPr>
              <a:lnSpc>
                <a:spcPct val="100000"/>
              </a:lnSpc>
            </a:pPr>
            <a:r>
              <a:rPr sz="900" b="1" spc="-5" dirty="0">
                <a:latin typeface="Arial"/>
                <a:cs typeface="Arial"/>
              </a:rPr>
              <a:t>https://engineering.fb.com/2009/06/10/web/hive-a-petabyte-scale-data-warehouse-using-hadoop/</a:t>
            </a:r>
            <a:endParaRPr sz="900">
              <a:latin typeface="Arial"/>
              <a:cs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55207" y="2557898"/>
            <a:ext cx="4501706" cy="1420749"/>
          </a:xfrm>
          <a:custGeom>
            <a:avLst/>
            <a:gdLst/>
            <a:ahLst/>
            <a:cxnLst/>
            <a:rect l="l" t="t" r="r" b="b"/>
            <a:pathLst>
              <a:path w="5001895" h="1578610">
                <a:moveTo>
                  <a:pt x="5001900" y="1578299"/>
                </a:moveTo>
                <a:lnTo>
                  <a:pt x="0" y="1578299"/>
                </a:lnTo>
                <a:lnTo>
                  <a:pt x="0" y="0"/>
                </a:lnTo>
                <a:lnTo>
                  <a:pt x="5001900" y="0"/>
                </a:lnTo>
                <a:lnTo>
                  <a:pt x="5001900" y="1578299"/>
                </a:lnTo>
                <a:close/>
              </a:path>
            </a:pathLst>
          </a:custGeom>
          <a:solidFill>
            <a:srgbClr val="8C857A">
              <a:alpha val="49803"/>
            </a:srgbClr>
          </a:solidFill>
        </p:spPr>
        <p:txBody>
          <a:bodyPr wrap="square" lIns="0" tIns="0" rIns="0" bIns="0" rtlCol="0"/>
          <a:lstStyle/>
          <a:p>
            <a:endParaRPr sz="1620"/>
          </a:p>
        </p:txBody>
      </p:sp>
      <p:sp>
        <p:nvSpPr>
          <p:cNvPr id="3" name="object 3"/>
          <p:cNvSpPr txBox="1"/>
          <p:nvPr/>
        </p:nvSpPr>
        <p:spPr>
          <a:xfrm>
            <a:off x="4261318" y="3592490"/>
            <a:ext cx="1043559" cy="343940"/>
          </a:xfrm>
          <a:prstGeom prst="rect">
            <a:avLst/>
          </a:prstGeom>
        </p:spPr>
        <p:txBody>
          <a:bodyPr vert="horz" wrap="square" lIns="0" tIns="11430" rIns="0" bIns="0" rtlCol="0">
            <a:spAutoFit/>
          </a:bodyPr>
          <a:lstStyle/>
          <a:p>
            <a:pPr marL="11430">
              <a:spcBef>
                <a:spcPts val="90"/>
              </a:spcBef>
            </a:pPr>
            <a:r>
              <a:rPr sz="2160" b="1" spc="-5" dirty="0">
                <a:latin typeface="Arial"/>
                <a:cs typeface="Arial"/>
              </a:rPr>
              <a:t>Hadoop</a:t>
            </a:r>
            <a:endParaRPr sz="2160">
              <a:latin typeface="Arial"/>
              <a:cs typeface="Arial"/>
            </a:endParaRPr>
          </a:p>
        </p:txBody>
      </p:sp>
      <p:sp>
        <p:nvSpPr>
          <p:cNvPr id="4" name="object 4"/>
          <p:cNvSpPr txBox="1">
            <a:spLocks noGrp="1"/>
          </p:cNvSpPr>
          <p:nvPr>
            <p:ph type="title"/>
          </p:nvPr>
        </p:nvSpPr>
        <p:spPr>
          <a:xfrm>
            <a:off x="622134" y="58952"/>
            <a:ext cx="7669752" cy="511487"/>
          </a:xfrm>
          <a:prstGeom prst="rect">
            <a:avLst/>
          </a:prstGeom>
        </p:spPr>
        <p:txBody>
          <a:bodyPr vert="horz" wrap="square" lIns="0" tIns="87440" rIns="0" bIns="0" rtlCol="0">
            <a:spAutoFit/>
          </a:bodyPr>
          <a:lstStyle/>
          <a:p>
            <a:pPr marL="11430" marR="4572">
              <a:lnSpc>
                <a:spcPts val="3303"/>
              </a:lnSpc>
              <a:spcBef>
                <a:spcPts val="689"/>
              </a:spcBef>
            </a:pPr>
            <a:r>
              <a:rPr sz="2800" spc="-5" dirty="0">
                <a:latin typeface="Trebuchet MS" panose="020B0603020202020204" pitchFamily="34" charset="0"/>
              </a:rPr>
              <a:t>High-level </a:t>
            </a:r>
            <a:r>
              <a:rPr sz="2800" spc="-9" dirty="0">
                <a:latin typeface="Trebuchet MS" panose="020B0603020202020204" pitchFamily="34" charset="0"/>
              </a:rPr>
              <a:t>data </a:t>
            </a:r>
            <a:r>
              <a:rPr sz="2800" spc="-5" dirty="0">
                <a:latin typeface="Trebuchet MS" panose="020B0603020202020204" pitchFamily="34" charset="0"/>
              </a:rPr>
              <a:t>flow </a:t>
            </a:r>
            <a:r>
              <a:rPr sz="2800" spc="-9" dirty="0">
                <a:latin typeface="Trebuchet MS" panose="020B0603020202020204" pitchFamily="34" charset="0"/>
              </a:rPr>
              <a:t>language </a:t>
            </a:r>
            <a:r>
              <a:rPr sz="2800" dirty="0">
                <a:latin typeface="Trebuchet MS" panose="020B0603020202020204" pitchFamily="34" charset="0"/>
              </a:rPr>
              <a:t>&amp; </a:t>
            </a:r>
            <a:r>
              <a:rPr sz="2800" spc="-891" dirty="0">
                <a:latin typeface="Trebuchet MS" panose="020B0603020202020204" pitchFamily="34" charset="0"/>
              </a:rPr>
              <a:t> </a:t>
            </a:r>
            <a:r>
              <a:rPr sz="2800" spc="-5" dirty="0">
                <a:latin typeface="Trebuchet MS" panose="020B0603020202020204" pitchFamily="34" charset="0"/>
              </a:rPr>
              <a:t>programs</a:t>
            </a:r>
          </a:p>
        </p:txBody>
      </p:sp>
      <p:grpSp>
        <p:nvGrpSpPr>
          <p:cNvPr id="5" name="object 5"/>
          <p:cNvGrpSpPr/>
          <p:nvPr/>
        </p:nvGrpSpPr>
        <p:grpSpPr>
          <a:xfrm>
            <a:off x="5038477" y="3096512"/>
            <a:ext cx="487490" cy="98870"/>
            <a:chOff x="5476475" y="3690785"/>
            <a:chExt cx="541655" cy="109855"/>
          </a:xfrm>
        </p:grpSpPr>
        <p:sp>
          <p:nvSpPr>
            <p:cNvPr id="6" name="object 6"/>
            <p:cNvSpPr/>
            <p:nvPr/>
          </p:nvSpPr>
          <p:spPr>
            <a:xfrm>
              <a:off x="5489175" y="3745439"/>
              <a:ext cx="400685" cy="0"/>
            </a:xfrm>
            <a:custGeom>
              <a:avLst/>
              <a:gdLst/>
              <a:ahLst/>
              <a:cxnLst/>
              <a:rect l="l" t="t" r="r" b="b"/>
              <a:pathLst>
                <a:path w="400685">
                  <a:moveTo>
                    <a:pt x="0" y="0"/>
                  </a:moveTo>
                  <a:lnTo>
                    <a:pt x="400499" y="0"/>
                  </a:lnTo>
                </a:path>
              </a:pathLst>
            </a:custGeom>
            <a:ln w="25399">
              <a:solidFill>
                <a:srgbClr val="EE3340"/>
              </a:solidFill>
            </a:ln>
          </p:spPr>
          <p:txBody>
            <a:bodyPr wrap="square" lIns="0" tIns="0" rIns="0" bIns="0" rtlCol="0"/>
            <a:lstStyle/>
            <a:p>
              <a:endParaRPr sz="1620"/>
            </a:p>
          </p:txBody>
        </p:sp>
        <p:pic>
          <p:nvPicPr>
            <p:cNvPr id="7" name="object 7"/>
            <p:cNvPicPr/>
            <p:nvPr/>
          </p:nvPicPr>
          <p:blipFill>
            <a:blip r:embed="rId2" cstate="print"/>
            <a:stretch>
              <a:fillRect/>
            </a:stretch>
          </p:blipFill>
          <p:spPr>
            <a:xfrm>
              <a:off x="5876975" y="3690785"/>
              <a:ext cx="140667" cy="109307"/>
            </a:xfrm>
            <a:prstGeom prst="rect">
              <a:avLst/>
            </a:prstGeom>
          </p:spPr>
        </p:pic>
      </p:grpSp>
      <p:sp>
        <p:nvSpPr>
          <p:cNvPr id="8" name="object 8"/>
          <p:cNvSpPr/>
          <p:nvPr/>
        </p:nvSpPr>
        <p:spPr>
          <a:xfrm>
            <a:off x="311264" y="1566530"/>
            <a:ext cx="1584770" cy="633222"/>
          </a:xfrm>
          <a:custGeom>
            <a:avLst/>
            <a:gdLst/>
            <a:ahLst/>
            <a:cxnLst/>
            <a:rect l="l" t="t" r="r" b="b"/>
            <a:pathLst>
              <a:path w="1760855" h="703580">
                <a:moveTo>
                  <a:pt x="0" y="0"/>
                </a:moveTo>
                <a:lnTo>
                  <a:pt x="1643465" y="0"/>
                </a:lnTo>
                <a:lnTo>
                  <a:pt x="1760711" y="117246"/>
                </a:lnTo>
                <a:lnTo>
                  <a:pt x="1760711" y="703466"/>
                </a:lnTo>
                <a:lnTo>
                  <a:pt x="117246" y="703466"/>
                </a:lnTo>
                <a:lnTo>
                  <a:pt x="0" y="586220"/>
                </a:lnTo>
                <a:lnTo>
                  <a:pt x="0" y="0"/>
                </a:lnTo>
                <a:close/>
              </a:path>
            </a:pathLst>
          </a:custGeom>
          <a:ln w="25399">
            <a:solidFill>
              <a:srgbClr val="005EB8"/>
            </a:solidFill>
          </a:ln>
        </p:spPr>
        <p:txBody>
          <a:bodyPr wrap="square" lIns="0" tIns="0" rIns="0" bIns="0" rtlCol="0"/>
          <a:lstStyle/>
          <a:p>
            <a:endParaRPr sz="1620"/>
          </a:p>
        </p:txBody>
      </p:sp>
      <p:sp>
        <p:nvSpPr>
          <p:cNvPr id="9" name="object 9"/>
          <p:cNvSpPr txBox="1"/>
          <p:nvPr/>
        </p:nvSpPr>
        <p:spPr>
          <a:xfrm>
            <a:off x="507934" y="1588195"/>
            <a:ext cx="1191006" cy="565539"/>
          </a:xfrm>
          <a:prstGeom prst="rect">
            <a:avLst/>
          </a:prstGeom>
        </p:spPr>
        <p:txBody>
          <a:bodyPr vert="horz" wrap="square" lIns="0" tIns="11430" rIns="0" bIns="0" rtlCol="0">
            <a:spAutoFit/>
          </a:bodyPr>
          <a:lstStyle/>
          <a:p>
            <a:pPr marL="119444" marR="4572" indent="-108585">
              <a:spcBef>
                <a:spcPts val="90"/>
              </a:spcBef>
            </a:pPr>
            <a:r>
              <a:rPr b="1" spc="-5" dirty="0">
                <a:latin typeface="Arial"/>
                <a:cs typeface="Arial"/>
              </a:rPr>
              <a:t>Hive</a:t>
            </a:r>
            <a:r>
              <a:rPr b="1" spc="-86" dirty="0">
                <a:latin typeface="Arial"/>
                <a:cs typeface="Arial"/>
              </a:rPr>
              <a:t> </a:t>
            </a:r>
            <a:r>
              <a:rPr b="1" spc="-5" dirty="0">
                <a:latin typeface="Arial"/>
                <a:cs typeface="Arial"/>
              </a:rPr>
              <a:t>script </a:t>
            </a:r>
            <a:r>
              <a:rPr b="1" spc="-486" dirty="0">
                <a:latin typeface="Arial"/>
                <a:cs typeface="Arial"/>
              </a:rPr>
              <a:t> </a:t>
            </a:r>
            <a:r>
              <a:rPr b="1" dirty="0">
                <a:latin typeface="Arial"/>
                <a:cs typeface="Arial"/>
              </a:rPr>
              <a:t>(HiveQL)</a:t>
            </a:r>
            <a:endParaRPr dirty="0">
              <a:latin typeface="Arial"/>
              <a:cs typeface="Arial"/>
            </a:endParaRPr>
          </a:p>
        </p:txBody>
      </p:sp>
      <p:sp>
        <p:nvSpPr>
          <p:cNvPr id="10" name="object 10"/>
          <p:cNvSpPr txBox="1"/>
          <p:nvPr/>
        </p:nvSpPr>
        <p:spPr>
          <a:xfrm>
            <a:off x="714711" y="1200150"/>
            <a:ext cx="760095" cy="205441"/>
          </a:xfrm>
          <a:prstGeom prst="rect">
            <a:avLst/>
          </a:prstGeom>
        </p:spPr>
        <p:txBody>
          <a:bodyPr vert="horz" wrap="square" lIns="0" tIns="11430" rIns="0" bIns="0" rtlCol="0">
            <a:spAutoFit/>
          </a:bodyPr>
          <a:lstStyle/>
          <a:p>
            <a:pPr marL="11430">
              <a:spcBef>
                <a:spcPts val="90"/>
              </a:spcBef>
            </a:pPr>
            <a:r>
              <a:rPr sz="1260" b="1" spc="-5" dirty="0">
                <a:latin typeface="Arial"/>
                <a:cs typeface="Arial"/>
              </a:rPr>
              <a:t>SQL-alike</a:t>
            </a:r>
            <a:endParaRPr sz="1260">
              <a:latin typeface="Arial"/>
              <a:cs typeface="Arial"/>
            </a:endParaRPr>
          </a:p>
        </p:txBody>
      </p:sp>
      <p:sp>
        <p:nvSpPr>
          <p:cNvPr id="11" name="object 11"/>
          <p:cNvSpPr txBox="1"/>
          <p:nvPr/>
        </p:nvSpPr>
        <p:spPr>
          <a:xfrm>
            <a:off x="3696491" y="1456243"/>
            <a:ext cx="1929384" cy="833626"/>
          </a:xfrm>
          <a:prstGeom prst="rect">
            <a:avLst/>
          </a:prstGeom>
          <a:ln w="25399">
            <a:solidFill>
              <a:srgbClr val="005EB8"/>
            </a:solidFill>
          </a:ln>
        </p:spPr>
        <p:txBody>
          <a:bodyPr vert="horz" wrap="square" lIns="0" tIns="5144" rIns="0" bIns="0" rtlCol="0">
            <a:spAutoFit/>
          </a:bodyPr>
          <a:lstStyle/>
          <a:p>
            <a:pPr marL="182880" marR="178880" algn="ctr">
              <a:lnSpc>
                <a:spcPts val="2160"/>
              </a:lnSpc>
              <a:spcBef>
                <a:spcPts val="41"/>
              </a:spcBef>
            </a:pPr>
            <a:r>
              <a:rPr b="1" spc="-5" dirty="0">
                <a:latin typeface="Arial"/>
                <a:cs typeface="Arial"/>
              </a:rPr>
              <a:t>Hive</a:t>
            </a:r>
            <a:r>
              <a:rPr b="1" spc="-45" dirty="0">
                <a:latin typeface="Arial"/>
                <a:cs typeface="Arial"/>
              </a:rPr>
              <a:t> </a:t>
            </a:r>
            <a:r>
              <a:rPr b="1" spc="-5" dirty="0">
                <a:latin typeface="Arial"/>
                <a:cs typeface="Arial"/>
              </a:rPr>
              <a:t>Shell</a:t>
            </a:r>
            <a:r>
              <a:rPr b="1" spc="-50" dirty="0">
                <a:latin typeface="Arial"/>
                <a:cs typeface="Arial"/>
              </a:rPr>
              <a:t> </a:t>
            </a:r>
            <a:r>
              <a:rPr b="1" spc="-5" dirty="0">
                <a:latin typeface="Arial"/>
                <a:cs typeface="Arial"/>
              </a:rPr>
              <a:t>and </a:t>
            </a:r>
            <a:r>
              <a:rPr b="1" spc="-486" dirty="0">
                <a:latin typeface="Arial"/>
                <a:cs typeface="Arial"/>
              </a:rPr>
              <a:t> </a:t>
            </a:r>
            <a:r>
              <a:rPr b="1" spc="-5" dirty="0">
                <a:latin typeface="Arial"/>
                <a:cs typeface="Arial"/>
              </a:rPr>
              <a:t>Execution </a:t>
            </a:r>
            <a:r>
              <a:rPr b="1" dirty="0">
                <a:latin typeface="Arial"/>
                <a:cs typeface="Arial"/>
              </a:rPr>
              <a:t> </a:t>
            </a:r>
            <a:r>
              <a:rPr b="1" spc="-5" dirty="0">
                <a:latin typeface="Arial"/>
                <a:cs typeface="Arial"/>
              </a:rPr>
              <a:t>Engine</a:t>
            </a:r>
            <a:endParaRPr>
              <a:latin typeface="Arial"/>
              <a:cs typeface="Arial"/>
            </a:endParaRPr>
          </a:p>
        </p:txBody>
      </p:sp>
      <p:sp>
        <p:nvSpPr>
          <p:cNvPr id="12" name="object 12"/>
          <p:cNvSpPr/>
          <p:nvPr/>
        </p:nvSpPr>
        <p:spPr>
          <a:xfrm>
            <a:off x="6453863" y="1552899"/>
            <a:ext cx="1490472" cy="640652"/>
          </a:xfrm>
          <a:custGeom>
            <a:avLst/>
            <a:gdLst/>
            <a:ahLst/>
            <a:cxnLst/>
            <a:rect l="l" t="t" r="r" b="b"/>
            <a:pathLst>
              <a:path w="1656079" h="711835">
                <a:moveTo>
                  <a:pt x="1656041" y="118572"/>
                </a:moveTo>
                <a:lnTo>
                  <a:pt x="1652657" y="129365"/>
                </a:lnTo>
                <a:lnTo>
                  <a:pt x="1642700" y="139886"/>
                </a:lnTo>
                <a:lnTo>
                  <a:pt x="1604238" y="159946"/>
                </a:lnTo>
                <a:lnTo>
                  <a:pt x="1542992" y="178418"/>
                </a:lnTo>
                <a:lnTo>
                  <a:pt x="1504556" y="186954"/>
                </a:lnTo>
                <a:lnTo>
                  <a:pt x="1461301" y="194967"/>
                </a:lnTo>
                <a:lnTo>
                  <a:pt x="1413519" y="202416"/>
                </a:lnTo>
                <a:lnTo>
                  <a:pt x="1361503" y="209258"/>
                </a:lnTo>
                <a:lnTo>
                  <a:pt x="1305545" y="215452"/>
                </a:lnTo>
                <a:lnTo>
                  <a:pt x="1245938" y="220956"/>
                </a:lnTo>
                <a:lnTo>
                  <a:pt x="1182973" y="225729"/>
                </a:lnTo>
                <a:lnTo>
                  <a:pt x="1116943" y="229727"/>
                </a:lnTo>
                <a:lnTo>
                  <a:pt x="1048141" y="232910"/>
                </a:lnTo>
                <a:lnTo>
                  <a:pt x="976857" y="235235"/>
                </a:lnTo>
                <a:lnTo>
                  <a:pt x="903386" y="236661"/>
                </a:lnTo>
                <a:lnTo>
                  <a:pt x="828019" y="237145"/>
                </a:lnTo>
                <a:lnTo>
                  <a:pt x="752653" y="236661"/>
                </a:lnTo>
                <a:lnTo>
                  <a:pt x="679182" y="235235"/>
                </a:lnTo>
                <a:lnTo>
                  <a:pt x="607899" y="232910"/>
                </a:lnTo>
                <a:lnTo>
                  <a:pt x="539096" y="229727"/>
                </a:lnTo>
                <a:lnTo>
                  <a:pt x="473067" y="225729"/>
                </a:lnTo>
                <a:lnTo>
                  <a:pt x="410102" y="220956"/>
                </a:lnTo>
                <a:lnTo>
                  <a:pt x="350494" y="215452"/>
                </a:lnTo>
                <a:lnTo>
                  <a:pt x="294537" y="209258"/>
                </a:lnTo>
                <a:lnTo>
                  <a:pt x="242521" y="202416"/>
                </a:lnTo>
                <a:lnTo>
                  <a:pt x="194739" y="194967"/>
                </a:lnTo>
                <a:lnTo>
                  <a:pt x="151484" y="186954"/>
                </a:lnTo>
                <a:lnTo>
                  <a:pt x="113048" y="178418"/>
                </a:lnTo>
                <a:lnTo>
                  <a:pt x="51803" y="159946"/>
                </a:lnTo>
                <a:lnTo>
                  <a:pt x="13340" y="139886"/>
                </a:lnTo>
                <a:lnTo>
                  <a:pt x="3383" y="129365"/>
                </a:lnTo>
                <a:lnTo>
                  <a:pt x="0" y="118572"/>
                </a:lnTo>
              </a:path>
              <a:path w="1656079" h="711835">
                <a:moveTo>
                  <a:pt x="0" y="118572"/>
                </a:moveTo>
                <a:lnTo>
                  <a:pt x="3383" y="107780"/>
                </a:lnTo>
                <a:lnTo>
                  <a:pt x="13340" y="97259"/>
                </a:lnTo>
                <a:lnTo>
                  <a:pt x="51803" y="77198"/>
                </a:lnTo>
                <a:lnTo>
                  <a:pt x="113048" y="58726"/>
                </a:lnTo>
                <a:lnTo>
                  <a:pt x="151484" y="50191"/>
                </a:lnTo>
                <a:lnTo>
                  <a:pt x="194739" y="42177"/>
                </a:lnTo>
                <a:lnTo>
                  <a:pt x="242521" y="34729"/>
                </a:lnTo>
                <a:lnTo>
                  <a:pt x="294537" y="27886"/>
                </a:lnTo>
                <a:lnTo>
                  <a:pt x="350494" y="21692"/>
                </a:lnTo>
                <a:lnTo>
                  <a:pt x="410102" y="16188"/>
                </a:lnTo>
                <a:lnTo>
                  <a:pt x="473067" y="11416"/>
                </a:lnTo>
                <a:lnTo>
                  <a:pt x="539096" y="7418"/>
                </a:lnTo>
                <a:lnTo>
                  <a:pt x="607899" y="4235"/>
                </a:lnTo>
                <a:lnTo>
                  <a:pt x="679182" y="1910"/>
                </a:lnTo>
                <a:lnTo>
                  <a:pt x="752653" y="484"/>
                </a:lnTo>
                <a:lnTo>
                  <a:pt x="828019" y="0"/>
                </a:lnTo>
                <a:lnTo>
                  <a:pt x="903386" y="484"/>
                </a:lnTo>
                <a:lnTo>
                  <a:pt x="976857" y="1910"/>
                </a:lnTo>
                <a:lnTo>
                  <a:pt x="1048141" y="4235"/>
                </a:lnTo>
                <a:lnTo>
                  <a:pt x="1116943" y="7418"/>
                </a:lnTo>
                <a:lnTo>
                  <a:pt x="1182973" y="11416"/>
                </a:lnTo>
                <a:lnTo>
                  <a:pt x="1245938" y="16188"/>
                </a:lnTo>
                <a:lnTo>
                  <a:pt x="1305545" y="21692"/>
                </a:lnTo>
                <a:lnTo>
                  <a:pt x="1361503" y="27886"/>
                </a:lnTo>
                <a:lnTo>
                  <a:pt x="1413519" y="34729"/>
                </a:lnTo>
                <a:lnTo>
                  <a:pt x="1461301" y="42177"/>
                </a:lnTo>
                <a:lnTo>
                  <a:pt x="1504556" y="50191"/>
                </a:lnTo>
                <a:lnTo>
                  <a:pt x="1542992" y="58726"/>
                </a:lnTo>
                <a:lnTo>
                  <a:pt x="1604238" y="77198"/>
                </a:lnTo>
                <a:lnTo>
                  <a:pt x="1642700" y="97259"/>
                </a:lnTo>
                <a:lnTo>
                  <a:pt x="1656041" y="118572"/>
                </a:lnTo>
                <a:lnTo>
                  <a:pt x="1656041" y="592864"/>
                </a:lnTo>
                <a:lnTo>
                  <a:pt x="1626463" y="624385"/>
                </a:lnTo>
                <a:lnTo>
                  <a:pt x="1576316" y="643693"/>
                </a:lnTo>
                <a:lnTo>
                  <a:pt x="1504556" y="661245"/>
                </a:lnTo>
                <a:lnTo>
                  <a:pt x="1461301" y="669259"/>
                </a:lnTo>
                <a:lnTo>
                  <a:pt x="1413519" y="676707"/>
                </a:lnTo>
                <a:lnTo>
                  <a:pt x="1361503" y="683550"/>
                </a:lnTo>
                <a:lnTo>
                  <a:pt x="1305545" y="689744"/>
                </a:lnTo>
                <a:lnTo>
                  <a:pt x="1245938" y="695248"/>
                </a:lnTo>
                <a:lnTo>
                  <a:pt x="1182973" y="700020"/>
                </a:lnTo>
                <a:lnTo>
                  <a:pt x="1116943" y="704018"/>
                </a:lnTo>
                <a:lnTo>
                  <a:pt x="1048141" y="707201"/>
                </a:lnTo>
                <a:lnTo>
                  <a:pt x="976857" y="709526"/>
                </a:lnTo>
                <a:lnTo>
                  <a:pt x="903386" y="710952"/>
                </a:lnTo>
                <a:lnTo>
                  <a:pt x="828019" y="711436"/>
                </a:lnTo>
                <a:lnTo>
                  <a:pt x="752653" y="710952"/>
                </a:lnTo>
                <a:lnTo>
                  <a:pt x="679182" y="709526"/>
                </a:lnTo>
                <a:lnTo>
                  <a:pt x="607899" y="707201"/>
                </a:lnTo>
                <a:lnTo>
                  <a:pt x="539096" y="704018"/>
                </a:lnTo>
                <a:lnTo>
                  <a:pt x="473067" y="700020"/>
                </a:lnTo>
                <a:lnTo>
                  <a:pt x="410102" y="695248"/>
                </a:lnTo>
                <a:lnTo>
                  <a:pt x="350494" y="689744"/>
                </a:lnTo>
                <a:lnTo>
                  <a:pt x="294537" y="683550"/>
                </a:lnTo>
                <a:lnTo>
                  <a:pt x="242521" y="676707"/>
                </a:lnTo>
                <a:lnTo>
                  <a:pt x="194739" y="669259"/>
                </a:lnTo>
                <a:lnTo>
                  <a:pt x="151484" y="661245"/>
                </a:lnTo>
                <a:lnTo>
                  <a:pt x="113048" y="652710"/>
                </a:lnTo>
                <a:lnTo>
                  <a:pt x="51803" y="634238"/>
                </a:lnTo>
                <a:lnTo>
                  <a:pt x="13340" y="614177"/>
                </a:lnTo>
                <a:lnTo>
                  <a:pt x="0" y="592864"/>
                </a:lnTo>
                <a:lnTo>
                  <a:pt x="0" y="118572"/>
                </a:lnTo>
                <a:close/>
              </a:path>
            </a:pathLst>
          </a:custGeom>
          <a:ln w="25399">
            <a:solidFill>
              <a:srgbClr val="005EB8"/>
            </a:solidFill>
          </a:ln>
        </p:spPr>
        <p:txBody>
          <a:bodyPr wrap="square" lIns="0" tIns="0" rIns="0" bIns="0" rtlCol="0"/>
          <a:lstStyle/>
          <a:p>
            <a:endParaRPr sz="1620"/>
          </a:p>
        </p:txBody>
      </p:sp>
      <p:sp>
        <p:nvSpPr>
          <p:cNvPr id="13" name="object 13"/>
          <p:cNvSpPr txBox="1"/>
          <p:nvPr/>
        </p:nvSpPr>
        <p:spPr>
          <a:xfrm>
            <a:off x="6573989" y="1710148"/>
            <a:ext cx="1248728" cy="399340"/>
          </a:xfrm>
          <a:prstGeom prst="rect">
            <a:avLst/>
          </a:prstGeom>
        </p:spPr>
        <p:txBody>
          <a:bodyPr vert="horz" wrap="square" lIns="0" tIns="11430" rIns="0" bIns="0" rtlCol="0">
            <a:spAutoFit/>
          </a:bodyPr>
          <a:lstStyle/>
          <a:p>
            <a:pPr marL="11430">
              <a:spcBef>
                <a:spcPts val="90"/>
              </a:spcBef>
            </a:pPr>
            <a:r>
              <a:rPr sz="2520" b="1" spc="-5" dirty="0">
                <a:latin typeface="Arial"/>
                <a:cs typeface="Arial"/>
              </a:rPr>
              <a:t>Schema</a:t>
            </a:r>
            <a:endParaRPr sz="2520">
              <a:latin typeface="Arial"/>
              <a:cs typeface="Arial"/>
            </a:endParaRPr>
          </a:p>
        </p:txBody>
      </p:sp>
      <p:sp>
        <p:nvSpPr>
          <p:cNvPr id="14" name="object 14"/>
          <p:cNvSpPr txBox="1"/>
          <p:nvPr/>
        </p:nvSpPr>
        <p:spPr>
          <a:xfrm>
            <a:off x="2539461" y="2757755"/>
            <a:ext cx="2510600" cy="712696"/>
          </a:xfrm>
          <a:prstGeom prst="rect">
            <a:avLst/>
          </a:prstGeom>
          <a:solidFill>
            <a:srgbClr val="FFFFFF"/>
          </a:solidFill>
          <a:ln w="25399">
            <a:solidFill>
              <a:srgbClr val="005EB8"/>
            </a:solidFill>
          </a:ln>
        </p:spPr>
        <p:txBody>
          <a:bodyPr vert="horz" wrap="square" lIns="0" tIns="47435" rIns="0" bIns="0" rtlCol="0">
            <a:spAutoFit/>
          </a:bodyPr>
          <a:lstStyle/>
          <a:p>
            <a:pPr marL="104013" marR="104013" indent="86297">
              <a:spcBef>
                <a:spcPts val="374"/>
              </a:spcBef>
            </a:pPr>
            <a:r>
              <a:rPr sz="2160" b="1" spc="-5" dirty="0">
                <a:latin typeface="Arial"/>
                <a:cs typeface="Arial"/>
              </a:rPr>
              <a:t>Distributed </a:t>
            </a:r>
            <a:r>
              <a:rPr sz="2160" b="1" spc="-45" dirty="0">
                <a:latin typeface="Arial"/>
                <a:cs typeface="Arial"/>
              </a:rPr>
              <a:t>Task </a:t>
            </a:r>
            <a:r>
              <a:rPr sz="2160" b="1" spc="-41" dirty="0">
                <a:latin typeface="Arial"/>
                <a:cs typeface="Arial"/>
              </a:rPr>
              <a:t> </a:t>
            </a:r>
            <a:r>
              <a:rPr sz="2160" b="1" spc="-5" dirty="0">
                <a:latin typeface="Arial"/>
                <a:cs typeface="Arial"/>
              </a:rPr>
              <a:t>Execution</a:t>
            </a:r>
            <a:r>
              <a:rPr sz="2160" b="1" spc="-90" dirty="0">
                <a:latin typeface="Arial"/>
                <a:cs typeface="Arial"/>
              </a:rPr>
              <a:t> </a:t>
            </a:r>
            <a:r>
              <a:rPr sz="2160" b="1" spc="-5" dirty="0">
                <a:latin typeface="Arial"/>
                <a:cs typeface="Arial"/>
              </a:rPr>
              <a:t>Engine</a:t>
            </a:r>
            <a:endParaRPr sz="2160">
              <a:latin typeface="Arial"/>
              <a:cs typeface="Arial"/>
            </a:endParaRPr>
          </a:p>
        </p:txBody>
      </p:sp>
      <p:pic>
        <p:nvPicPr>
          <p:cNvPr id="15" name="object 15"/>
          <p:cNvPicPr/>
          <p:nvPr/>
        </p:nvPicPr>
        <p:blipFill>
          <a:blip r:embed="rId3" cstate="print"/>
          <a:stretch>
            <a:fillRect/>
          </a:stretch>
        </p:blipFill>
        <p:spPr>
          <a:xfrm>
            <a:off x="4611721" y="2289851"/>
            <a:ext cx="98376" cy="236130"/>
          </a:xfrm>
          <a:prstGeom prst="rect">
            <a:avLst/>
          </a:prstGeom>
        </p:spPr>
      </p:pic>
      <p:grpSp>
        <p:nvGrpSpPr>
          <p:cNvPr id="16" name="object 16"/>
          <p:cNvGrpSpPr/>
          <p:nvPr/>
        </p:nvGrpSpPr>
        <p:grpSpPr>
          <a:xfrm>
            <a:off x="5647223" y="1823858"/>
            <a:ext cx="806957" cy="98870"/>
            <a:chOff x="6152859" y="2276725"/>
            <a:chExt cx="896619" cy="109855"/>
          </a:xfrm>
        </p:grpSpPr>
        <p:sp>
          <p:nvSpPr>
            <p:cNvPr id="17" name="object 17"/>
            <p:cNvSpPr/>
            <p:nvPr/>
          </p:nvSpPr>
          <p:spPr>
            <a:xfrm>
              <a:off x="6280826" y="2331379"/>
              <a:ext cx="768350" cy="0"/>
            </a:xfrm>
            <a:custGeom>
              <a:avLst/>
              <a:gdLst/>
              <a:ahLst/>
              <a:cxnLst/>
              <a:rect l="l" t="t" r="r" b="b"/>
              <a:pathLst>
                <a:path w="768350">
                  <a:moveTo>
                    <a:pt x="768300" y="0"/>
                  </a:moveTo>
                  <a:lnTo>
                    <a:pt x="0" y="0"/>
                  </a:lnTo>
                </a:path>
              </a:pathLst>
            </a:custGeom>
            <a:ln w="25399">
              <a:solidFill>
                <a:srgbClr val="EE3340"/>
              </a:solidFill>
            </a:ln>
          </p:spPr>
          <p:txBody>
            <a:bodyPr wrap="square" lIns="0" tIns="0" rIns="0" bIns="0" rtlCol="0"/>
            <a:lstStyle/>
            <a:p>
              <a:endParaRPr sz="1620"/>
            </a:p>
          </p:txBody>
        </p:sp>
        <p:pic>
          <p:nvPicPr>
            <p:cNvPr id="18" name="object 18"/>
            <p:cNvPicPr/>
            <p:nvPr/>
          </p:nvPicPr>
          <p:blipFill>
            <a:blip r:embed="rId4" cstate="print"/>
            <a:stretch>
              <a:fillRect/>
            </a:stretch>
          </p:blipFill>
          <p:spPr>
            <a:xfrm>
              <a:off x="6152859" y="2276725"/>
              <a:ext cx="140667" cy="109308"/>
            </a:xfrm>
            <a:prstGeom prst="rect">
              <a:avLst/>
            </a:prstGeom>
          </p:spPr>
        </p:pic>
      </p:grpSp>
      <p:sp>
        <p:nvSpPr>
          <p:cNvPr id="19" name="object 19"/>
          <p:cNvSpPr/>
          <p:nvPr/>
        </p:nvSpPr>
        <p:spPr>
          <a:xfrm>
            <a:off x="1884475" y="1878475"/>
            <a:ext cx="392621" cy="0"/>
          </a:xfrm>
          <a:custGeom>
            <a:avLst/>
            <a:gdLst/>
            <a:ahLst/>
            <a:cxnLst/>
            <a:rect l="l" t="t" r="r" b="b"/>
            <a:pathLst>
              <a:path w="436244">
                <a:moveTo>
                  <a:pt x="0" y="0"/>
                </a:moveTo>
                <a:lnTo>
                  <a:pt x="435988" y="0"/>
                </a:lnTo>
              </a:path>
            </a:pathLst>
          </a:custGeom>
          <a:ln w="35654">
            <a:solidFill>
              <a:srgbClr val="EE3340"/>
            </a:solidFill>
          </a:ln>
        </p:spPr>
        <p:txBody>
          <a:bodyPr wrap="square" lIns="0" tIns="0" rIns="0" bIns="0" rtlCol="0"/>
          <a:lstStyle/>
          <a:p>
            <a:endParaRPr sz="1620"/>
          </a:p>
        </p:txBody>
      </p:sp>
      <p:grpSp>
        <p:nvGrpSpPr>
          <p:cNvPr id="20" name="object 20"/>
          <p:cNvGrpSpPr/>
          <p:nvPr/>
        </p:nvGrpSpPr>
        <p:grpSpPr>
          <a:xfrm>
            <a:off x="3315531" y="1824672"/>
            <a:ext cx="359474" cy="98870"/>
            <a:chOff x="3562091" y="2277630"/>
            <a:chExt cx="399415" cy="109855"/>
          </a:xfrm>
        </p:grpSpPr>
        <p:sp>
          <p:nvSpPr>
            <p:cNvPr id="21" name="object 21"/>
            <p:cNvSpPr/>
            <p:nvPr/>
          </p:nvSpPr>
          <p:spPr>
            <a:xfrm>
              <a:off x="3562091" y="2337411"/>
              <a:ext cx="283845" cy="0"/>
            </a:xfrm>
            <a:custGeom>
              <a:avLst/>
              <a:gdLst/>
              <a:ahLst/>
              <a:cxnLst/>
              <a:rect l="l" t="t" r="r" b="b"/>
              <a:pathLst>
                <a:path w="283845">
                  <a:moveTo>
                    <a:pt x="0" y="0"/>
                  </a:moveTo>
                  <a:lnTo>
                    <a:pt x="283640" y="0"/>
                  </a:lnTo>
                </a:path>
              </a:pathLst>
            </a:custGeom>
            <a:ln w="35654">
              <a:solidFill>
                <a:srgbClr val="EE3340"/>
              </a:solidFill>
            </a:ln>
          </p:spPr>
          <p:txBody>
            <a:bodyPr wrap="square" lIns="0" tIns="0" rIns="0" bIns="0" rtlCol="0"/>
            <a:lstStyle/>
            <a:p>
              <a:endParaRPr sz="1620"/>
            </a:p>
          </p:txBody>
        </p:sp>
        <p:pic>
          <p:nvPicPr>
            <p:cNvPr id="22" name="object 22"/>
            <p:cNvPicPr/>
            <p:nvPr/>
          </p:nvPicPr>
          <p:blipFill>
            <a:blip r:embed="rId5" cstate="print"/>
            <a:stretch>
              <a:fillRect/>
            </a:stretch>
          </p:blipFill>
          <p:spPr>
            <a:xfrm>
              <a:off x="3820098" y="2277630"/>
              <a:ext cx="140898" cy="109306"/>
            </a:xfrm>
            <a:prstGeom prst="rect">
              <a:avLst/>
            </a:prstGeom>
          </p:spPr>
        </p:pic>
      </p:grpSp>
      <p:sp>
        <p:nvSpPr>
          <p:cNvPr id="23" name="object 23"/>
          <p:cNvSpPr txBox="1"/>
          <p:nvPr/>
        </p:nvSpPr>
        <p:spPr>
          <a:xfrm>
            <a:off x="6500437" y="1048952"/>
            <a:ext cx="1425321" cy="343940"/>
          </a:xfrm>
          <a:prstGeom prst="rect">
            <a:avLst/>
          </a:prstGeom>
        </p:spPr>
        <p:txBody>
          <a:bodyPr vert="horz" wrap="square" lIns="0" tIns="11430" rIns="0" bIns="0" rtlCol="0">
            <a:spAutoFit/>
          </a:bodyPr>
          <a:lstStyle/>
          <a:p>
            <a:pPr marL="11430">
              <a:spcBef>
                <a:spcPts val="90"/>
              </a:spcBef>
            </a:pPr>
            <a:r>
              <a:rPr sz="2160" b="1" dirty="0">
                <a:latin typeface="Arial"/>
                <a:cs typeface="Arial"/>
              </a:rPr>
              <a:t>MegaStore</a:t>
            </a:r>
            <a:endParaRPr sz="2160">
              <a:latin typeface="Arial"/>
              <a:cs typeface="Arial"/>
            </a:endParaRPr>
          </a:p>
        </p:txBody>
      </p:sp>
      <p:sp>
        <p:nvSpPr>
          <p:cNvPr id="24" name="object 24"/>
          <p:cNvSpPr txBox="1"/>
          <p:nvPr/>
        </p:nvSpPr>
        <p:spPr>
          <a:xfrm>
            <a:off x="2276864" y="1474336"/>
            <a:ext cx="1038987" cy="688458"/>
          </a:xfrm>
          <a:prstGeom prst="rect">
            <a:avLst/>
          </a:prstGeom>
          <a:ln w="25399">
            <a:solidFill>
              <a:srgbClr val="005EB8"/>
            </a:solidFill>
          </a:ln>
        </p:spPr>
        <p:txBody>
          <a:bodyPr vert="horz" wrap="square" lIns="0" tIns="133160" rIns="0" bIns="0" rtlCol="0">
            <a:spAutoFit/>
          </a:bodyPr>
          <a:lstStyle/>
          <a:p>
            <a:pPr marL="245745" marR="241173" indent="31433">
              <a:spcBef>
                <a:spcPts val="1049"/>
              </a:spcBef>
            </a:pPr>
            <a:r>
              <a:rPr b="1" spc="-5" dirty="0">
                <a:latin typeface="Arial"/>
                <a:cs typeface="Arial"/>
              </a:rPr>
              <a:t>Hive </a:t>
            </a:r>
            <a:r>
              <a:rPr b="1" spc="-491" dirty="0">
                <a:latin typeface="Arial"/>
                <a:cs typeface="Arial"/>
              </a:rPr>
              <a:t> </a:t>
            </a:r>
            <a:r>
              <a:rPr b="1" spc="-5" dirty="0">
                <a:latin typeface="Arial"/>
                <a:cs typeface="Arial"/>
              </a:rPr>
              <a:t>Shell</a:t>
            </a:r>
            <a:endParaRPr dirty="0">
              <a:latin typeface="Arial"/>
              <a:cs typeface="Arial"/>
            </a:endParaRPr>
          </a:p>
        </p:txBody>
      </p:sp>
      <p:graphicFrame>
        <p:nvGraphicFramePr>
          <p:cNvPr id="25" name="object 25"/>
          <p:cNvGraphicFramePr>
            <a:graphicFrameLocks noGrp="1"/>
          </p:cNvGraphicFramePr>
          <p:nvPr>
            <p:extLst>
              <p:ext uri="{D42A27DB-BD31-4B8C-83A1-F6EECF244321}">
                <p14:modId xmlns:p14="http://schemas.microsoft.com/office/powerpoint/2010/main" val="3357687616"/>
              </p:ext>
            </p:extLst>
          </p:nvPr>
        </p:nvGraphicFramePr>
        <p:xfrm>
          <a:off x="5536035" y="2866820"/>
          <a:ext cx="2723198" cy="1143000"/>
        </p:xfrm>
        <a:graphic>
          <a:graphicData uri="http://schemas.openxmlformats.org/drawingml/2006/table">
            <a:tbl>
              <a:tblPr firstRow="1" bandRow="1">
                <a:tableStyleId>{2D5ABB26-0587-4C30-8999-92F81FD0307C}</a:tableStyleId>
              </a:tblPr>
              <a:tblGrid>
                <a:gridCol w="1388174">
                  <a:extLst>
                    <a:ext uri="{9D8B030D-6E8A-4147-A177-3AD203B41FA5}">
                      <a16:colId xmlns:a16="http://schemas.microsoft.com/office/drawing/2014/main" val="20000"/>
                    </a:ext>
                  </a:extLst>
                </a:gridCol>
                <a:gridCol w="1335024">
                  <a:extLst>
                    <a:ext uri="{9D8B030D-6E8A-4147-A177-3AD203B41FA5}">
                      <a16:colId xmlns:a16="http://schemas.microsoft.com/office/drawing/2014/main" val="20001"/>
                    </a:ext>
                  </a:extLst>
                </a:gridCol>
              </a:tblGrid>
              <a:tr h="534869">
                <a:tc>
                  <a:txBody>
                    <a:bodyPr/>
                    <a:lstStyle/>
                    <a:p>
                      <a:pPr marL="326390">
                        <a:lnSpc>
                          <a:spcPct val="100000"/>
                        </a:lnSpc>
                        <a:spcBef>
                          <a:spcPts val="800"/>
                        </a:spcBef>
                      </a:pPr>
                      <a:r>
                        <a:rPr sz="2200" b="1" spc="-5" dirty="0">
                          <a:latin typeface="Arial"/>
                          <a:cs typeface="Arial"/>
                        </a:rPr>
                        <a:t>HDFS</a:t>
                      </a:r>
                      <a:endParaRPr sz="2200">
                        <a:latin typeface="Arial"/>
                        <a:cs typeface="Arial"/>
                      </a:endParaRPr>
                    </a:p>
                  </a:txBody>
                  <a:tcPr marL="0" marR="0" marT="91440" marB="0">
                    <a:lnL w="28575">
                      <a:solidFill>
                        <a:srgbClr val="005EB8"/>
                      </a:solidFill>
                      <a:prstDash val="solid"/>
                    </a:lnL>
                    <a:lnR w="28575">
                      <a:solidFill>
                        <a:srgbClr val="005EB8"/>
                      </a:solidFill>
                      <a:prstDash val="solid"/>
                    </a:lnR>
                    <a:lnT w="28575">
                      <a:solidFill>
                        <a:srgbClr val="005EB8"/>
                      </a:solidFill>
                      <a:prstDash val="solid"/>
                    </a:lnT>
                    <a:lnB w="28575">
                      <a:solidFill>
                        <a:srgbClr val="005EB8"/>
                      </a:solidFill>
                      <a:prstDash val="solid"/>
                    </a:lnB>
                    <a:solidFill>
                      <a:srgbClr val="FFFFFF"/>
                    </a:solidFill>
                  </a:tcPr>
                </a:tc>
                <a:tc>
                  <a:txBody>
                    <a:bodyPr/>
                    <a:lstStyle/>
                    <a:p>
                      <a:pPr algn="ctr">
                        <a:lnSpc>
                          <a:spcPts val="2245"/>
                        </a:lnSpc>
                      </a:pPr>
                      <a:r>
                        <a:rPr sz="2200" b="1" spc="-5" dirty="0">
                          <a:latin typeface="Arial"/>
                          <a:cs typeface="Arial"/>
                        </a:rPr>
                        <a:t>Amazon</a:t>
                      </a:r>
                      <a:endParaRPr sz="2200">
                        <a:latin typeface="Arial"/>
                        <a:cs typeface="Arial"/>
                      </a:endParaRPr>
                    </a:p>
                    <a:p>
                      <a:pPr algn="ctr">
                        <a:lnSpc>
                          <a:spcPts val="2335"/>
                        </a:lnSpc>
                      </a:pPr>
                      <a:r>
                        <a:rPr sz="2200" b="1" spc="-5" dirty="0">
                          <a:latin typeface="Arial"/>
                          <a:cs typeface="Arial"/>
                        </a:rPr>
                        <a:t>S3</a:t>
                      </a:r>
                      <a:endParaRPr sz="2200">
                        <a:latin typeface="Arial"/>
                        <a:cs typeface="Arial"/>
                      </a:endParaRPr>
                    </a:p>
                  </a:txBody>
                  <a:tcPr marL="0" marR="0" marT="0" marB="0">
                    <a:lnL w="28575">
                      <a:solidFill>
                        <a:srgbClr val="005EB8"/>
                      </a:solidFill>
                      <a:prstDash val="solid"/>
                    </a:lnL>
                    <a:lnR w="28575">
                      <a:solidFill>
                        <a:srgbClr val="005EB8"/>
                      </a:solidFill>
                      <a:prstDash val="solid"/>
                    </a:lnR>
                    <a:lnT w="28575">
                      <a:solidFill>
                        <a:srgbClr val="005EB8"/>
                      </a:solidFill>
                      <a:prstDash val="solid"/>
                    </a:lnT>
                    <a:lnB w="28575">
                      <a:solidFill>
                        <a:srgbClr val="005EB8"/>
                      </a:solidFill>
                      <a:prstDash val="solid"/>
                    </a:lnB>
                  </a:tcPr>
                </a:tc>
                <a:extLst>
                  <a:ext uri="{0D108BD9-81ED-4DB2-BD59-A6C34878D82A}">
                    <a16:rowId xmlns:a16="http://schemas.microsoft.com/office/drawing/2014/main" val="10000"/>
                  </a:ext>
                </a:extLst>
              </a:tr>
              <a:tr h="534869">
                <a:tc>
                  <a:txBody>
                    <a:bodyPr/>
                    <a:lstStyle/>
                    <a:p>
                      <a:pPr>
                        <a:lnSpc>
                          <a:spcPct val="100000"/>
                        </a:lnSpc>
                      </a:pPr>
                      <a:endParaRPr sz="1800">
                        <a:latin typeface="Times New Roman"/>
                        <a:cs typeface="Times New Roman"/>
                      </a:endParaRPr>
                    </a:p>
                  </a:txBody>
                  <a:tcPr marL="0" marR="0" marT="0" marB="0">
                    <a:lnR w="28575">
                      <a:solidFill>
                        <a:srgbClr val="005EB8"/>
                      </a:solidFill>
                      <a:prstDash val="solid"/>
                    </a:lnR>
                    <a:lnT w="28575">
                      <a:solidFill>
                        <a:srgbClr val="005EB8"/>
                      </a:solidFill>
                      <a:prstDash val="solid"/>
                    </a:lnT>
                    <a:solidFill>
                      <a:srgbClr val="C5C2BC"/>
                    </a:solidFill>
                  </a:tcPr>
                </a:tc>
                <a:tc>
                  <a:txBody>
                    <a:bodyPr/>
                    <a:lstStyle/>
                    <a:p>
                      <a:pPr algn="ctr">
                        <a:lnSpc>
                          <a:spcPts val="2245"/>
                        </a:lnSpc>
                      </a:pPr>
                      <a:r>
                        <a:rPr sz="2200" b="1" spc="-5" dirty="0">
                          <a:latin typeface="Arial"/>
                          <a:cs typeface="Arial"/>
                        </a:rPr>
                        <a:t>Other</a:t>
                      </a:r>
                      <a:endParaRPr sz="2200">
                        <a:latin typeface="Arial"/>
                        <a:cs typeface="Arial"/>
                      </a:endParaRPr>
                    </a:p>
                    <a:p>
                      <a:pPr algn="ctr">
                        <a:lnSpc>
                          <a:spcPts val="2335"/>
                        </a:lnSpc>
                      </a:pPr>
                      <a:r>
                        <a:rPr sz="2200" b="1" spc="-5" dirty="0">
                          <a:latin typeface="Arial"/>
                          <a:cs typeface="Arial"/>
                        </a:rPr>
                        <a:t>storages</a:t>
                      </a:r>
                      <a:endParaRPr sz="2200">
                        <a:latin typeface="Arial"/>
                        <a:cs typeface="Arial"/>
                      </a:endParaRPr>
                    </a:p>
                  </a:txBody>
                  <a:tcPr marL="0" marR="0" marT="0" marB="0">
                    <a:lnL w="28575">
                      <a:solidFill>
                        <a:srgbClr val="005EB8"/>
                      </a:solidFill>
                      <a:prstDash val="solid"/>
                    </a:lnL>
                    <a:lnR w="28575">
                      <a:solidFill>
                        <a:srgbClr val="005EB8"/>
                      </a:solidFill>
                      <a:prstDash val="solid"/>
                    </a:lnR>
                    <a:lnT w="28575">
                      <a:solidFill>
                        <a:srgbClr val="005EB8"/>
                      </a:solidFill>
                      <a:prstDash val="solid"/>
                    </a:lnT>
                    <a:lnB w="28575">
                      <a:solidFill>
                        <a:srgbClr val="005EB8"/>
                      </a:solidFill>
                      <a:prstDash val="solid"/>
                    </a:lnB>
                  </a:tcPr>
                </a:tc>
                <a:extLst>
                  <a:ext uri="{0D108BD9-81ED-4DB2-BD59-A6C34878D82A}">
                    <a16:rowId xmlns:a16="http://schemas.microsoft.com/office/drawing/2014/main" val="10001"/>
                  </a:ext>
                </a:extLst>
              </a:tr>
            </a:tbl>
          </a:graphicData>
        </a:graphic>
      </p:graphicFrame>
      <p:sp>
        <p:nvSpPr>
          <p:cNvPr id="26" name="object 26"/>
          <p:cNvSpPr/>
          <p:nvPr/>
        </p:nvSpPr>
        <p:spPr>
          <a:xfrm>
            <a:off x="6935508" y="2878255"/>
            <a:ext cx="1335596" cy="1069848"/>
          </a:xfrm>
          <a:custGeom>
            <a:avLst/>
            <a:gdLst/>
            <a:ahLst/>
            <a:cxnLst/>
            <a:rect l="l" t="t" r="r" b="b"/>
            <a:pathLst>
              <a:path w="1483995" h="1188720">
                <a:moveTo>
                  <a:pt x="1483499" y="0"/>
                </a:moveTo>
                <a:lnTo>
                  <a:pt x="0" y="0"/>
                </a:lnTo>
                <a:lnTo>
                  <a:pt x="0" y="594296"/>
                </a:lnTo>
                <a:lnTo>
                  <a:pt x="0" y="1188605"/>
                </a:lnTo>
                <a:lnTo>
                  <a:pt x="1483499" y="1188605"/>
                </a:lnTo>
                <a:lnTo>
                  <a:pt x="1483499" y="594296"/>
                </a:lnTo>
                <a:lnTo>
                  <a:pt x="1483499" y="0"/>
                </a:lnTo>
                <a:close/>
              </a:path>
            </a:pathLst>
          </a:custGeom>
          <a:solidFill>
            <a:srgbClr val="FFFFFF"/>
          </a:solidFill>
        </p:spPr>
        <p:txBody>
          <a:bodyPr wrap="square" lIns="0" tIns="0" rIns="0" bIns="0" rtlCol="0"/>
          <a:lstStyle/>
          <a:p>
            <a:endParaRPr sz="162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66BFD-12F5-6E27-BF21-F7D03F78A1E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E71FF741-EBF5-90B3-176A-AB5115DE7A2D}"/>
              </a:ext>
            </a:extLst>
          </p:cNvPr>
          <p:cNvSpPr txBox="1">
            <a:spLocks noGrp="1"/>
          </p:cNvSpPr>
          <p:nvPr>
            <p:ph type="title"/>
          </p:nvPr>
        </p:nvSpPr>
        <p:spPr>
          <a:xfrm>
            <a:off x="867250" y="151459"/>
            <a:ext cx="3095149"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r>
              <a:rPr lang="en-US" sz="2400" spc="-5" dirty="0">
                <a:latin typeface="Trebuchet MS" panose="020B0603020202020204" pitchFamily="34" charset="0"/>
              </a:rPr>
              <a:t> history</a:t>
            </a:r>
            <a:endParaRPr sz="2400" spc="-5" dirty="0">
              <a:latin typeface="Trebuchet MS" panose="020B0603020202020204" pitchFamily="34" charset="0"/>
            </a:endParaRPr>
          </a:p>
        </p:txBody>
      </p:sp>
      <p:sp>
        <p:nvSpPr>
          <p:cNvPr id="4" name="object 4">
            <a:extLst>
              <a:ext uri="{FF2B5EF4-FFF2-40B4-BE49-F238E27FC236}">
                <a16:creationId xmlns:a16="http://schemas.microsoft.com/office/drawing/2014/main" id="{AEF3E41D-615C-9CA6-6DF2-9436C002D89E}"/>
              </a:ext>
            </a:extLst>
          </p:cNvPr>
          <p:cNvSpPr txBox="1"/>
          <p:nvPr/>
        </p:nvSpPr>
        <p:spPr>
          <a:xfrm>
            <a:off x="839413" y="809496"/>
            <a:ext cx="7437501" cy="3370410"/>
          </a:xfrm>
          <a:prstGeom prst="rect">
            <a:avLst/>
          </a:prstGeom>
        </p:spPr>
        <p:txBody>
          <a:bodyPr vert="horz" wrap="square" lIns="0" tIns="66294" rIns="0" bIns="0" rtlCol="0">
            <a:spAutoFit/>
          </a:bodyPr>
          <a:lstStyle/>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Doug Cutting and Mike </a:t>
            </a:r>
            <a:r>
              <a:rPr lang="en-US" spc="-5" dirty="0" err="1">
                <a:uFill>
                  <a:solidFill>
                    <a:srgbClr val="FF671F"/>
                  </a:solidFill>
                </a:uFill>
                <a:latin typeface="Arial"/>
                <a:cs typeface="Arial"/>
              </a:rPr>
              <a:t>Cafarella</a:t>
            </a:r>
            <a:r>
              <a:rPr lang="en-US" spc="-5" dirty="0">
                <a:uFill>
                  <a:solidFill>
                    <a:srgbClr val="FF671F"/>
                  </a:solidFill>
                </a:uFill>
                <a:latin typeface="Arial"/>
                <a:cs typeface="Arial"/>
              </a:rPr>
              <a:t> in the year 2002 worked </a:t>
            </a:r>
            <a:r>
              <a:rPr lang="en-US" b="0" i="0" dirty="0">
                <a:solidFill>
                  <a:srgbClr val="273239"/>
                </a:solidFill>
                <a:effectLst/>
                <a:latin typeface="Nunito" pitchFamily="2" charset="0"/>
              </a:rPr>
              <a:t>Apache </a:t>
            </a:r>
            <a:r>
              <a:rPr lang="en-US" b="0" i="0" dirty="0" err="1">
                <a:solidFill>
                  <a:srgbClr val="273239"/>
                </a:solidFill>
                <a:effectLst/>
                <a:latin typeface="Nunito" pitchFamily="2" charset="0"/>
              </a:rPr>
              <a:t>Nutch</a:t>
            </a:r>
            <a:r>
              <a:rPr lang="en-US" b="0" i="0" dirty="0">
                <a:solidFill>
                  <a:srgbClr val="273239"/>
                </a:solidFill>
                <a:effectLst/>
                <a:latin typeface="Nunito" pitchFamily="2" charset="0"/>
              </a:rPr>
              <a:t> project</a:t>
            </a:r>
          </a:p>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In 2003, they came across a paper that described the architecture of Google’s distributed file system, called GFS (Google File System) </a:t>
            </a:r>
          </a:p>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In 2004, Google published one more paper on the technique MapReduce</a:t>
            </a:r>
          </a:p>
          <a:p>
            <a:pPr marL="348044" marR="144018" indent="-337185">
              <a:spcBef>
                <a:spcPts val="432"/>
              </a:spcBef>
              <a:buChar char="●"/>
              <a:tabLst>
                <a:tab pos="348044" algn="l"/>
                <a:tab pos="348615" algn="l"/>
              </a:tabLst>
            </a:pPr>
            <a:r>
              <a:rPr lang="en-US" spc="-5" dirty="0">
                <a:uFill>
                  <a:solidFill>
                    <a:srgbClr val="FF671F"/>
                  </a:solidFill>
                </a:uFill>
                <a:latin typeface="Arial"/>
                <a:cs typeface="Arial"/>
              </a:rPr>
              <a:t>in 2006, Doug Cutting joined Yahoo along with </a:t>
            </a:r>
            <a:r>
              <a:rPr lang="en-US" spc="-5" dirty="0" err="1">
                <a:uFill>
                  <a:solidFill>
                    <a:srgbClr val="FF671F"/>
                  </a:solidFill>
                </a:uFill>
                <a:latin typeface="Arial"/>
                <a:cs typeface="Arial"/>
              </a:rPr>
              <a:t>Nutch</a:t>
            </a:r>
            <a:r>
              <a:rPr lang="en-US" spc="-5" dirty="0">
                <a:uFill>
                  <a:solidFill>
                    <a:srgbClr val="FF671F"/>
                  </a:solidFill>
                </a:uFill>
                <a:latin typeface="Arial"/>
                <a:cs typeface="Arial"/>
              </a:rPr>
              <a:t> project</a:t>
            </a:r>
          </a:p>
          <a:p>
            <a:pPr marL="348044" marR="144018" indent="-337185">
              <a:spcBef>
                <a:spcPts val="432"/>
              </a:spcBef>
              <a:buChar char="●"/>
              <a:tabLst>
                <a:tab pos="348044" algn="l"/>
                <a:tab pos="348615" algn="l"/>
              </a:tabLst>
            </a:pPr>
            <a:r>
              <a:rPr lang="en-US" spc="-5" dirty="0">
                <a:uFill>
                  <a:solidFill>
                    <a:srgbClr val="FF671F"/>
                  </a:solidFill>
                </a:uFill>
                <a:latin typeface="Arial"/>
                <a:cs typeface="Arial"/>
              </a:rPr>
              <a:t>Doug Cutting had a two-year-old son who had named his toy elephant </a:t>
            </a:r>
            <a:r>
              <a:rPr lang="en-US" spc="-5" dirty="0">
                <a:solidFill>
                  <a:srgbClr val="FF0000"/>
                </a:solidFill>
                <a:uFill>
                  <a:solidFill>
                    <a:srgbClr val="FF671F"/>
                  </a:solidFill>
                </a:uFill>
                <a:latin typeface="Arial"/>
                <a:cs typeface="Arial"/>
              </a:rPr>
              <a:t>Hadoop</a:t>
            </a:r>
          </a:p>
          <a:p>
            <a:pPr marL="348044" marR="144018" indent="-337185">
              <a:spcBef>
                <a:spcPts val="432"/>
              </a:spcBef>
              <a:buChar char="●"/>
              <a:tabLst>
                <a:tab pos="348044" algn="l"/>
                <a:tab pos="348615" algn="l"/>
              </a:tabLst>
            </a:pPr>
            <a:r>
              <a:rPr lang="en-US" spc="-5" dirty="0">
                <a:uFill>
                  <a:solidFill>
                    <a:srgbClr val="FF671F"/>
                  </a:solidFill>
                </a:uFill>
                <a:latin typeface="Arial"/>
                <a:cs typeface="Arial"/>
              </a:rPr>
              <a:t>	In 2007, Yahoo successfully tested Hadoop on a 1000 node cluster and start using it.</a:t>
            </a:r>
            <a:endParaRPr lang="en-US" dirty="0">
              <a:latin typeface="Arial"/>
              <a:cs typeface="Arial"/>
            </a:endParaRPr>
          </a:p>
        </p:txBody>
      </p:sp>
    </p:spTree>
    <p:extLst>
      <p:ext uri="{BB962C8B-B14F-4D97-AF65-F5344CB8AC3E}">
        <p14:creationId xmlns:p14="http://schemas.microsoft.com/office/powerpoint/2010/main" val="5009373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129088" cy="442429"/>
          </a:xfrm>
          <a:prstGeom prst="rect">
            <a:avLst/>
          </a:prstGeom>
        </p:spPr>
        <p:txBody>
          <a:bodyPr vert="horz" wrap="square" lIns="0" tIns="11430" rIns="0" bIns="0" rtlCol="0">
            <a:spAutoFit/>
          </a:bodyPr>
          <a:lstStyle/>
          <a:p>
            <a:pPr marL="11430">
              <a:spcBef>
                <a:spcPts val="90"/>
              </a:spcBef>
              <a:tabLst>
                <a:tab pos="2815781" algn="l"/>
              </a:tabLst>
            </a:pPr>
            <a:r>
              <a:rPr sz="2800" spc="-5" dirty="0">
                <a:latin typeface="Trebuchet MS" panose="020B0603020202020204" pitchFamily="34" charset="0"/>
              </a:rPr>
              <a:t>Hiv</a:t>
            </a:r>
            <a:r>
              <a:rPr sz="2800" dirty="0">
                <a:latin typeface="Trebuchet MS" panose="020B0603020202020204" pitchFamily="34" charset="0"/>
              </a:rPr>
              <a:t>e</a:t>
            </a:r>
            <a:r>
              <a:rPr sz="2800" spc="-5" dirty="0">
                <a:latin typeface="Trebuchet MS" panose="020B0603020202020204" pitchFamily="34" charset="0"/>
              </a:rPr>
              <a:t> </a:t>
            </a:r>
            <a:r>
              <a:rPr sz="2800" spc="-9" dirty="0">
                <a:latin typeface="Trebuchet MS" panose="020B0603020202020204" pitchFamily="34" charset="0"/>
              </a:rPr>
              <a:t>buildin</a:t>
            </a:r>
            <a:r>
              <a:rPr sz="2800" dirty="0">
                <a:latin typeface="Trebuchet MS" panose="020B0603020202020204" pitchFamily="34" charset="0"/>
              </a:rPr>
              <a:t>g</a:t>
            </a:r>
            <a:r>
              <a:rPr lang="en-US" sz="2800" dirty="0">
                <a:latin typeface="Trebuchet MS" panose="020B0603020202020204" pitchFamily="34" charset="0"/>
              </a:rPr>
              <a:t> </a:t>
            </a:r>
            <a:r>
              <a:rPr sz="2800" spc="-5" dirty="0">
                <a:latin typeface="Trebuchet MS" panose="020B0603020202020204" pitchFamily="34" charset="0"/>
              </a:rPr>
              <a:t>blocks</a:t>
            </a:r>
          </a:p>
        </p:txBody>
      </p:sp>
      <p:grpSp>
        <p:nvGrpSpPr>
          <p:cNvPr id="3" name="object 3"/>
          <p:cNvGrpSpPr/>
          <p:nvPr/>
        </p:nvGrpSpPr>
        <p:grpSpPr>
          <a:xfrm>
            <a:off x="917512" y="0"/>
            <a:ext cx="7769543" cy="4002786"/>
            <a:chOff x="511458" y="0"/>
            <a:chExt cx="8632825" cy="4447540"/>
          </a:xfrm>
        </p:grpSpPr>
        <p:pic>
          <p:nvPicPr>
            <p:cNvPr id="4" name="object 4"/>
            <p:cNvPicPr/>
            <p:nvPr/>
          </p:nvPicPr>
          <p:blipFill>
            <a:blip r:embed="rId2" cstate="print"/>
            <a:stretch>
              <a:fillRect/>
            </a:stretch>
          </p:blipFill>
          <p:spPr>
            <a:xfrm>
              <a:off x="511458" y="904277"/>
              <a:ext cx="6850761" cy="3542793"/>
            </a:xfrm>
            <a:prstGeom prst="rect">
              <a:avLst/>
            </a:prstGeom>
          </p:spPr>
        </p:pic>
        <p:pic>
          <p:nvPicPr>
            <p:cNvPr id="5" name="object 5"/>
            <p:cNvPicPr/>
            <p:nvPr/>
          </p:nvPicPr>
          <p:blipFill>
            <a:blip r:embed="rId3" cstate="print"/>
            <a:stretch>
              <a:fillRect/>
            </a:stretch>
          </p:blipFill>
          <p:spPr>
            <a:xfrm>
              <a:off x="7369687" y="0"/>
              <a:ext cx="1774312" cy="3034012"/>
            </a:xfrm>
            <a:prstGeom prst="rect">
              <a:avLst/>
            </a:prstGeom>
          </p:spPr>
        </p:pic>
        <p:pic>
          <p:nvPicPr>
            <p:cNvPr id="6" name="object 6"/>
            <p:cNvPicPr/>
            <p:nvPr/>
          </p:nvPicPr>
          <p:blipFill>
            <a:blip r:embed="rId4" cstate="print"/>
            <a:stretch>
              <a:fillRect/>
            </a:stretch>
          </p:blipFill>
          <p:spPr>
            <a:xfrm>
              <a:off x="7414450" y="13949"/>
              <a:ext cx="1729499" cy="2955299"/>
            </a:xfrm>
            <a:prstGeom prst="rect">
              <a:avLst/>
            </a:prstGeom>
          </p:spPr>
        </p:pic>
      </p:grpSp>
      <p:sp>
        <p:nvSpPr>
          <p:cNvPr id="7" name="object 7"/>
          <p:cNvSpPr txBox="1"/>
          <p:nvPr/>
        </p:nvSpPr>
        <p:spPr>
          <a:xfrm>
            <a:off x="736945" y="4056194"/>
            <a:ext cx="6573965" cy="260841"/>
          </a:xfrm>
          <a:prstGeom prst="rect">
            <a:avLst/>
          </a:prstGeom>
        </p:spPr>
        <p:txBody>
          <a:bodyPr vert="horz" wrap="square" lIns="0" tIns="11430" rIns="0" bIns="0" rtlCol="0">
            <a:spAutoFit/>
          </a:bodyPr>
          <a:lstStyle/>
          <a:p>
            <a:pPr marL="11430">
              <a:spcBef>
                <a:spcPts val="90"/>
              </a:spcBef>
            </a:pPr>
            <a:r>
              <a:rPr sz="1620" b="1" spc="-5" dirty="0">
                <a:latin typeface="Arial"/>
                <a:cs typeface="Arial"/>
              </a:rPr>
              <a:t>Figure</a:t>
            </a:r>
            <a:r>
              <a:rPr sz="1620" b="1" spc="-36" dirty="0">
                <a:latin typeface="Arial"/>
                <a:cs typeface="Arial"/>
              </a:rPr>
              <a:t> </a:t>
            </a:r>
            <a:r>
              <a:rPr sz="1620" b="1" spc="-5" dirty="0">
                <a:latin typeface="Arial"/>
                <a:cs typeface="Arial"/>
              </a:rPr>
              <a:t>source:</a:t>
            </a:r>
            <a:r>
              <a:rPr sz="1620" b="1" spc="-9" dirty="0">
                <a:latin typeface="Arial"/>
                <a:cs typeface="Arial"/>
              </a:rPr>
              <a:t> </a:t>
            </a:r>
            <a:r>
              <a:rPr sz="1620" spc="-5" dirty="0">
                <a:latin typeface="Arial MT"/>
                <a:cs typeface="Arial MT"/>
              </a:rPr>
              <a:t>https://cwiki.apache.org/confluence/display/Hive/Design</a:t>
            </a:r>
            <a:endParaRPr sz="1620">
              <a:latin typeface="Arial MT"/>
              <a:cs typeface="Arial MT"/>
            </a:endParaRPr>
          </a:p>
        </p:txBody>
      </p:sp>
      <p:sp>
        <p:nvSpPr>
          <p:cNvPr id="8" name="object 8"/>
          <p:cNvSpPr txBox="1"/>
          <p:nvPr/>
        </p:nvSpPr>
        <p:spPr>
          <a:xfrm>
            <a:off x="7130205" y="12555"/>
            <a:ext cx="1556765" cy="2650469"/>
          </a:xfrm>
          <a:prstGeom prst="rect">
            <a:avLst/>
          </a:prstGeom>
          <a:ln w="9524">
            <a:solidFill>
              <a:srgbClr val="00955B"/>
            </a:solidFill>
          </a:ln>
        </p:spPr>
        <p:txBody>
          <a:bodyPr vert="horz" wrap="square" lIns="0" tIns="0" rIns="0" bIns="0" rtlCol="0">
            <a:spAutoFit/>
          </a:bodyPr>
          <a:lstStyle/>
          <a:p>
            <a:pPr marR="9716">
              <a:lnSpc>
                <a:spcPts val="2592"/>
              </a:lnSpc>
            </a:pPr>
            <a:r>
              <a:rPr sz="2160" b="1" spc="-5" dirty="0">
                <a:latin typeface="Arial"/>
                <a:cs typeface="Arial"/>
              </a:rPr>
              <a:t>Distributed </a:t>
            </a:r>
            <a:r>
              <a:rPr sz="2160" b="1" dirty="0">
                <a:latin typeface="Arial"/>
                <a:cs typeface="Arial"/>
              </a:rPr>
              <a:t> tasks </a:t>
            </a:r>
            <a:r>
              <a:rPr sz="2160" b="1" spc="-5" dirty="0">
                <a:latin typeface="Arial"/>
                <a:cs typeface="Arial"/>
              </a:rPr>
              <a:t>with </a:t>
            </a:r>
            <a:r>
              <a:rPr sz="2160" b="1" dirty="0">
                <a:latin typeface="Arial"/>
                <a:cs typeface="Arial"/>
              </a:rPr>
              <a:t> MapReduce</a:t>
            </a:r>
            <a:endParaRPr sz="2160">
              <a:latin typeface="Arial"/>
              <a:cs typeface="Arial"/>
            </a:endParaRPr>
          </a:p>
          <a:p>
            <a:pPr>
              <a:lnSpc>
                <a:spcPts val="2507"/>
              </a:lnSpc>
            </a:pPr>
            <a:r>
              <a:rPr sz="2160" b="1" dirty="0">
                <a:latin typeface="Arial"/>
                <a:cs typeface="Arial"/>
              </a:rPr>
              <a:t>,</a:t>
            </a:r>
            <a:endParaRPr sz="2160">
              <a:latin typeface="Arial"/>
              <a:cs typeface="Arial"/>
            </a:endParaRPr>
          </a:p>
          <a:p>
            <a:pPr marR="141161"/>
            <a:r>
              <a:rPr sz="2160" b="1" spc="-59" dirty="0">
                <a:latin typeface="Arial"/>
                <a:cs typeface="Arial"/>
              </a:rPr>
              <a:t>Tez </a:t>
            </a:r>
            <a:r>
              <a:rPr sz="2160" b="1" spc="-54" dirty="0">
                <a:latin typeface="Arial"/>
                <a:cs typeface="Arial"/>
              </a:rPr>
              <a:t> </a:t>
            </a:r>
            <a:r>
              <a:rPr sz="2160" b="1" dirty="0">
                <a:latin typeface="Arial"/>
                <a:cs typeface="Arial"/>
              </a:rPr>
              <a:t>(</a:t>
            </a:r>
            <a:r>
              <a:rPr sz="2160" b="1" spc="-41" dirty="0">
                <a:latin typeface="Arial"/>
                <a:cs typeface="Arial"/>
              </a:rPr>
              <a:t>W</a:t>
            </a:r>
            <a:r>
              <a:rPr sz="2160" b="1" spc="-5" dirty="0">
                <a:latin typeface="Arial"/>
                <a:cs typeface="Arial"/>
              </a:rPr>
              <a:t>orkflow)  or</a:t>
            </a:r>
            <a:endParaRPr sz="2160">
              <a:latin typeface="Arial"/>
              <a:cs typeface="Arial"/>
            </a:endParaRPr>
          </a:p>
          <a:p>
            <a:pPr>
              <a:lnSpc>
                <a:spcPct val="100000"/>
              </a:lnSpc>
            </a:pPr>
            <a:r>
              <a:rPr sz="2160" b="1" spc="-5" dirty="0">
                <a:latin typeface="Arial"/>
                <a:cs typeface="Arial"/>
              </a:rPr>
              <a:t>Spark</a:t>
            </a:r>
            <a:endParaRPr sz="2160">
              <a:latin typeface="Arial"/>
              <a:cs typeface="Arial"/>
            </a:endParaRPr>
          </a:p>
        </p:txBody>
      </p:sp>
      <p:grpSp>
        <p:nvGrpSpPr>
          <p:cNvPr id="9" name="object 9"/>
          <p:cNvGrpSpPr/>
          <p:nvPr/>
        </p:nvGrpSpPr>
        <p:grpSpPr>
          <a:xfrm>
            <a:off x="5755973" y="454590"/>
            <a:ext cx="1357313" cy="746379"/>
            <a:chOff x="5887525" y="505100"/>
            <a:chExt cx="1508125" cy="829310"/>
          </a:xfrm>
        </p:grpSpPr>
        <p:pic>
          <p:nvPicPr>
            <p:cNvPr id="10" name="object 10"/>
            <p:cNvPicPr/>
            <p:nvPr/>
          </p:nvPicPr>
          <p:blipFill>
            <a:blip r:embed="rId5" cstate="print"/>
            <a:stretch>
              <a:fillRect/>
            </a:stretch>
          </p:blipFill>
          <p:spPr>
            <a:xfrm>
              <a:off x="5887525" y="505100"/>
              <a:ext cx="1507900" cy="829300"/>
            </a:xfrm>
            <a:prstGeom prst="rect">
              <a:avLst/>
            </a:prstGeom>
          </p:spPr>
        </p:pic>
        <p:sp>
          <p:nvSpPr>
            <p:cNvPr id="11" name="object 11"/>
            <p:cNvSpPr/>
            <p:nvPr/>
          </p:nvSpPr>
          <p:spPr>
            <a:xfrm>
              <a:off x="6075649" y="537800"/>
              <a:ext cx="1267460" cy="654050"/>
            </a:xfrm>
            <a:custGeom>
              <a:avLst/>
              <a:gdLst/>
              <a:ahLst/>
              <a:cxnLst/>
              <a:rect l="l" t="t" r="r" b="b"/>
              <a:pathLst>
                <a:path w="1267459" h="654050">
                  <a:moveTo>
                    <a:pt x="1267075" y="0"/>
                  </a:moveTo>
                  <a:lnTo>
                    <a:pt x="0" y="654000"/>
                  </a:lnTo>
                </a:path>
              </a:pathLst>
            </a:custGeom>
            <a:ln w="25399">
              <a:solidFill>
                <a:srgbClr val="FF671F"/>
              </a:solidFill>
            </a:ln>
          </p:spPr>
          <p:txBody>
            <a:bodyPr wrap="square" lIns="0" tIns="0" rIns="0" bIns="0" rtlCol="0"/>
            <a:lstStyle/>
            <a:p>
              <a:endParaRPr sz="1620"/>
            </a:p>
          </p:txBody>
        </p:sp>
        <p:pic>
          <p:nvPicPr>
            <p:cNvPr id="12" name="object 12"/>
            <p:cNvPicPr/>
            <p:nvPr/>
          </p:nvPicPr>
          <p:blipFill>
            <a:blip r:embed="rId6" cstate="print"/>
            <a:stretch>
              <a:fillRect/>
            </a:stretch>
          </p:blipFill>
          <p:spPr>
            <a:xfrm>
              <a:off x="5960520" y="1141819"/>
              <a:ext cx="147071" cy="115549"/>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405122"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Hive</a:t>
            </a:r>
            <a:r>
              <a:rPr sz="2800" spc="-41" dirty="0">
                <a:latin typeface="Trebuchet MS" panose="020B0603020202020204" pitchFamily="34" charset="0"/>
              </a:rPr>
              <a:t> </a:t>
            </a:r>
            <a:r>
              <a:rPr sz="2800" spc="-9" dirty="0">
                <a:latin typeface="Trebuchet MS" panose="020B0603020202020204" pitchFamily="34" charset="0"/>
              </a:rPr>
              <a:t>data</a:t>
            </a:r>
            <a:r>
              <a:rPr sz="2800" spc="-45" dirty="0">
                <a:latin typeface="Trebuchet MS" panose="020B0603020202020204" pitchFamily="34" charset="0"/>
              </a:rPr>
              <a:t> </a:t>
            </a:r>
            <a:r>
              <a:rPr sz="2800" spc="-5" dirty="0">
                <a:latin typeface="Trebuchet MS" panose="020B0603020202020204" pitchFamily="34" charset="0"/>
              </a:rPr>
              <a:t>organization</a:t>
            </a:r>
          </a:p>
        </p:txBody>
      </p:sp>
      <p:sp>
        <p:nvSpPr>
          <p:cNvPr id="3" name="object 3"/>
          <p:cNvSpPr txBox="1"/>
          <p:nvPr/>
        </p:nvSpPr>
        <p:spPr>
          <a:xfrm>
            <a:off x="907302" y="891625"/>
            <a:ext cx="7311200" cy="3347840"/>
          </a:xfrm>
          <a:prstGeom prst="rect">
            <a:avLst/>
          </a:prstGeom>
        </p:spPr>
        <p:txBody>
          <a:bodyPr vert="horz" wrap="square" lIns="0" tIns="11430" rIns="0" bIns="0" rtlCol="0">
            <a:spAutoFit/>
          </a:bodyPr>
          <a:lstStyle/>
          <a:p>
            <a:pPr marL="382334" indent="-371475">
              <a:spcBef>
                <a:spcPts val="90"/>
              </a:spcBef>
              <a:buChar char="●"/>
              <a:tabLst>
                <a:tab pos="382334" algn="l"/>
                <a:tab pos="382905" algn="l"/>
              </a:tabLst>
            </a:pPr>
            <a:r>
              <a:rPr sz="2160" b="1" spc="-5" dirty="0">
                <a:latin typeface="Arial"/>
                <a:cs typeface="Arial"/>
              </a:rPr>
              <a:t>Schema-on-read</a:t>
            </a:r>
            <a:r>
              <a:rPr sz="2160" b="1" spc="-50" dirty="0">
                <a:latin typeface="Arial"/>
                <a:cs typeface="Arial"/>
              </a:rPr>
              <a:t> </a:t>
            </a:r>
            <a:r>
              <a:rPr sz="2160" b="1" spc="-5" dirty="0">
                <a:latin typeface="Arial"/>
                <a:cs typeface="Arial"/>
              </a:rPr>
              <a:t>approach</a:t>
            </a:r>
            <a:endParaRPr sz="2160">
              <a:latin typeface="Arial"/>
              <a:cs typeface="Arial"/>
            </a:endParaRPr>
          </a:p>
          <a:p>
            <a:pPr marL="793814" lvl="1" indent="-344043">
              <a:lnSpc>
                <a:spcPts val="2151"/>
              </a:lnSpc>
              <a:spcBef>
                <a:spcPts val="14"/>
              </a:spcBef>
              <a:buFont typeface="Arial MT"/>
              <a:buChar char="○"/>
              <a:tabLst>
                <a:tab pos="793814" algn="l"/>
                <a:tab pos="794385" algn="l"/>
              </a:tabLst>
            </a:pPr>
            <a:r>
              <a:rPr spc="-5" dirty="0">
                <a:latin typeface="Georgia"/>
                <a:cs typeface="Georgia"/>
              </a:rPr>
              <a:t>schema</a:t>
            </a:r>
            <a:r>
              <a:rPr spc="-14" dirty="0">
                <a:latin typeface="Georgia"/>
                <a:cs typeface="Georgia"/>
              </a:rPr>
              <a:t> </a:t>
            </a:r>
            <a:r>
              <a:rPr spc="-5" dirty="0">
                <a:latin typeface="Georgia"/>
                <a:cs typeface="Georgia"/>
              </a:rPr>
              <a:t>inferred</a:t>
            </a:r>
            <a:r>
              <a:rPr spc="-14" dirty="0">
                <a:latin typeface="Georgia"/>
                <a:cs typeface="Georgia"/>
              </a:rPr>
              <a:t> </a:t>
            </a:r>
            <a:r>
              <a:rPr spc="-5" dirty="0">
                <a:latin typeface="Georgia"/>
                <a:cs typeface="Georgia"/>
              </a:rPr>
              <a:t>from</a:t>
            </a:r>
            <a:r>
              <a:rPr spc="-9" dirty="0">
                <a:latin typeface="Georgia"/>
                <a:cs typeface="Georgia"/>
              </a:rPr>
              <a:t> </a:t>
            </a:r>
            <a:r>
              <a:rPr spc="-5" dirty="0">
                <a:latin typeface="Georgia"/>
                <a:cs typeface="Georgia"/>
              </a:rPr>
              <a:t>data,</a:t>
            </a:r>
            <a:r>
              <a:rPr spc="-14" dirty="0">
                <a:latin typeface="Georgia"/>
                <a:cs typeface="Georgia"/>
              </a:rPr>
              <a:t> </a:t>
            </a:r>
            <a:r>
              <a:rPr spc="-5" dirty="0">
                <a:latin typeface="Georgia"/>
                <a:cs typeface="Georgia"/>
              </a:rPr>
              <a:t>structured</a:t>
            </a:r>
            <a:r>
              <a:rPr spc="-9" dirty="0">
                <a:latin typeface="Georgia"/>
                <a:cs typeface="Georgia"/>
              </a:rPr>
              <a:t> </a:t>
            </a:r>
            <a:r>
              <a:rPr spc="-5" dirty="0">
                <a:latin typeface="Georgia"/>
                <a:cs typeface="Georgia"/>
              </a:rPr>
              <a:t>and</a:t>
            </a:r>
            <a:r>
              <a:rPr spc="-14" dirty="0">
                <a:latin typeface="Georgia"/>
                <a:cs typeface="Georgia"/>
              </a:rPr>
              <a:t> </a:t>
            </a:r>
            <a:r>
              <a:rPr spc="-5" dirty="0">
                <a:latin typeface="Georgia"/>
                <a:cs typeface="Georgia"/>
              </a:rPr>
              <a:t>unstructured</a:t>
            </a:r>
            <a:r>
              <a:rPr spc="-9" dirty="0">
                <a:latin typeface="Georgia"/>
                <a:cs typeface="Georgia"/>
              </a:rPr>
              <a:t> </a:t>
            </a:r>
            <a:r>
              <a:rPr spc="-5" dirty="0">
                <a:latin typeface="Georgia"/>
                <a:cs typeface="Georgia"/>
              </a:rPr>
              <a:t>data</a:t>
            </a:r>
            <a:endParaRPr>
              <a:latin typeface="Georgia"/>
              <a:cs typeface="Georgia"/>
            </a:endParaRPr>
          </a:p>
          <a:p>
            <a:pPr marL="382334" indent="-371475">
              <a:lnSpc>
                <a:spcPts val="2583"/>
              </a:lnSpc>
              <a:buChar char="●"/>
              <a:tabLst>
                <a:tab pos="382334" algn="l"/>
                <a:tab pos="382905" algn="l"/>
              </a:tabLst>
            </a:pPr>
            <a:r>
              <a:rPr sz="2160" b="1" spc="-5" dirty="0">
                <a:latin typeface="Arial"/>
                <a:cs typeface="Arial"/>
              </a:rPr>
              <a:t>Databases</a:t>
            </a:r>
            <a:endParaRPr sz="2160">
              <a:latin typeface="Arial"/>
              <a:cs typeface="Arial"/>
            </a:endParaRPr>
          </a:p>
          <a:p>
            <a:pPr marL="382334" indent="-371475">
              <a:buChar char="●"/>
              <a:tabLst>
                <a:tab pos="382334" algn="l"/>
                <a:tab pos="382905" algn="l"/>
              </a:tabLst>
            </a:pPr>
            <a:r>
              <a:rPr sz="2160" b="1" spc="-36" dirty="0">
                <a:latin typeface="Arial"/>
                <a:cs typeface="Arial"/>
              </a:rPr>
              <a:t>Table</a:t>
            </a:r>
            <a:endParaRPr sz="2160">
              <a:latin typeface="Arial"/>
              <a:cs typeface="Arial"/>
            </a:endParaRPr>
          </a:p>
          <a:p>
            <a:pPr marL="793814" lvl="1" indent="-344043">
              <a:spcBef>
                <a:spcPts val="14"/>
              </a:spcBef>
              <a:buClr>
                <a:srgbClr val="000000"/>
              </a:buClr>
              <a:buFont typeface="Arial MT"/>
              <a:buChar char="○"/>
              <a:tabLst>
                <a:tab pos="793814" algn="l"/>
                <a:tab pos="794385" algn="l"/>
              </a:tabLst>
            </a:pPr>
            <a:r>
              <a:rPr spc="-5" dirty="0">
                <a:solidFill>
                  <a:srgbClr val="0000FF"/>
                </a:solidFill>
                <a:latin typeface="Georgia"/>
                <a:cs typeface="Georgia"/>
              </a:rPr>
              <a:t>Managed</a:t>
            </a:r>
            <a:r>
              <a:rPr spc="-18" dirty="0">
                <a:solidFill>
                  <a:srgbClr val="0000FF"/>
                </a:solidFill>
                <a:latin typeface="Georgia"/>
                <a:cs typeface="Georgia"/>
              </a:rPr>
              <a:t> </a:t>
            </a:r>
            <a:r>
              <a:rPr spc="-5" dirty="0">
                <a:latin typeface="Georgia"/>
                <a:cs typeface="Georgia"/>
              </a:rPr>
              <a:t>table</a:t>
            </a:r>
            <a:r>
              <a:rPr spc="-18" dirty="0">
                <a:latin typeface="Georgia"/>
                <a:cs typeface="Georgia"/>
              </a:rPr>
              <a:t> </a:t>
            </a:r>
            <a:r>
              <a:rPr spc="-5" dirty="0">
                <a:latin typeface="Georgia"/>
                <a:cs typeface="Georgia"/>
              </a:rPr>
              <a:t>versus </a:t>
            </a:r>
            <a:r>
              <a:rPr spc="-5" dirty="0">
                <a:solidFill>
                  <a:srgbClr val="0000FF"/>
                </a:solidFill>
                <a:latin typeface="Georgia"/>
                <a:cs typeface="Georgia"/>
              </a:rPr>
              <a:t>External</a:t>
            </a:r>
            <a:r>
              <a:rPr spc="-14" dirty="0">
                <a:solidFill>
                  <a:srgbClr val="0000FF"/>
                </a:solidFill>
                <a:latin typeface="Georgia"/>
                <a:cs typeface="Georgia"/>
              </a:rPr>
              <a:t> </a:t>
            </a:r>
            <a:r>
              <a:rPr spc="-5" dirty="0">
                <a:latin typeface="Georgia"/>
                <a:cs typeface="Georgia"/>
              </a:rPr>
              <a:t>tables</a:t>
            </a:r>
            <a:endParaRPr>
              <a:latin typeface="Georgia"/>
              <a:cs typeface="Georgia"/>
            </a:endParaRPr>
          </a:p>
          <a:p>
            <a:pPr marL="793814" marR="4572" lvl="1" indent="-344043">
              <a:buFont typeface="Arial MT"/>
              <a:buChar char="○"/>
              <a:tabLst>
                <a:tab pos="793814" algn="l"/>
                <a:tab pos="794385" algn="l"/>
              </a:tabLst>
            </a:pPr>
            <a:r>
              <a:rPr spc="-5" dirty="0">
                <a:latin typeface="Georgia"/>
                <a:cs typeface="Georgia"/>
              </a:rPr>
              <a:t>External</a:t>
            </a:r>
            <a:r>
              <a:rPr spc="-9" dirty="0">
                <a:latin typeface="Georgia"/>
                <a:cs typeface="Georgia"/>
              </a:rPr>
              <a:t> </a:t>
            </a:r>
            <a:r>
              <a:rPr spc="-5" dirty="0">
                <a:latin typeface="Georgia"/>
                <a:cs typeface="Georgia"/>
              </a:rPr>
              <a:t>table:</a:t>
            </a:r>
            <a:r>
              <a:rPr spc="-9" dirty="0">
                <a:latin typeface="Georgia"/>
                <a:cs typeface="Georgia"/>
              </a:rPr>
              <a:t> </a:t>
            </a:r>
            <a:r>
              <a:rPr spc="-5" dirty="0">
                <a:latin typeface="Georgia"/>
                <a:cs typeface="Georgia"/>
              </a:rPr>
              <a:t>real</a:t>
            </a:r>
            <a:r>
              <a:rPr spc="-9" dirty="0">
                <a:latin typeface="Georgia"/>
                <a:cs typeface="Georgia"/>
              </a:rPr>
              <a:t> </a:t>
            </a:r>
            <a:r>
              <a:rPr spc="-5" dirty="0">
                <a:latin typeface="Georgia"/>
                <a:cs typeface="Georgia"/>
              </a:rPr>
              <a:t>data</a:t>
            </a:r>
            <a:r>
              <a:rPr spc="-9" dirty="0">
                <a:latin typeface="Georgia"/>
                <a:cs typeface="Georgia"/>
              </a:rPr>
              <a:t> </a:t>
            </a:r>
            <a:r>
              <a:rPr spc="-5" dirty="0">
                <a:latin typeface="Georgia"/>
                <a:cs typeface="Georgia"/>
              </a:rPr>
              <a:t>is</a:t>
            </a:r>
            <a:r>
              <a:rPr spc="18" dirty="0">
                <a:latin typeface="Georgia"/>
                <a:cs typeface="Georgia"/>
              </a:rPr>
              <a:t> </a:t>
            </a:r>
            <a:r>
              <a:rPr spc="-5" dirty="0">
                <a:solidFill>
                  <a:srgbClr val="0000FF"/>
                </a:solidFill>
                <a:latin typeface="Georgia"/>
                <a:cs typeface="Georgia"/>
              </a:rPr>
              <a:t>stored</a:t>
            </a:r>
            <a:r>
              <a:rPr spc="-9" dirty="0">
                <a:solidFill>
                  <a:srgbClr val="0000FF"/>
                </a:solidFill>
                <a:latin typeface="Georgia"/>
                <a:cs typeface="Georgia"/>
              </a:rPr>
              <a:t> </a:t>
            </a:r>
            <a:r>
              <a:rPr spc="-5" dirty="0">
                <a:solidFill>
                  <a:srgbClr val="0000FF"/>
                </a:solidFill>
                <a:latin typeface="Georgia"/>
                <a:cs typeface="Georgia"/>
              </a:rPr>
              <a:t>outside</a:t>
            </a:r>
            <a:r>
              <a:rPr spc="-9" dirty="0">
                <a:solidFill>
                  <a:srgbClr val="0000FF"/>
                </a:solidFill>
                <a:latin typeface="Georgia"/>
                <a:cs typeface="Georgia"/>
              </a:rPr>
              <a:t> </a:t>
            </a:r>
            <a:r>
              <a:rPr spc="-5" dirty="0">
                <a:latin typeface="Georgia"/>
                <a:cs typeface="Georgia"/>
              </a:rPr>
              <a:t>Hive</a:t>
            </a:r>
            <a:r>
              <a:rPr spc="-9" dirty="0">
                <a:latin typeface="Georgia"/>
                <a:cs typeface="Georgia"/>
              </a:rPr>
              <a:t> </a:t>
            </a:r>
            <a:r>
              <a:rPr spc="-5" dirty="0">
                <a:latin typeface="Georgia"/>
                <a:cs typeface="Georgia"/>
              </a:rPr>
              <a:t>and</a:t>
            </a:r>
            <a:r>
              <a:rPr spc="9" dirty="0">
                <a:latin typeface="Georgia"/>
                <a:cs typeface="Georgia"/>
              </a:rPr>
              <a:t> </a:t>
            </a:r>
            <a:r>
              <a:rPr spc="-5" dirty="0">
                <a:solidFill>
                  <a:srgbClr val="0000FF"/>
                </a:solidFill>
                <a:latin typeface="Georgia"/>
                <a:cs typeface="Georgia"/>
              </a:rPr>
              <a:t>referenced</a:t>
            </a:r>
            <a:r>
              <a:rPr dirty="0">
                <a:solidFill>
                  <a:srgbClr val="0000FF"/>
                </a:solidFill>
                <a:latin typeface="Georgia"/>
                <a:cs typeface="Georgia"/>
              </a:rPr>
              <a:t> </a:t>
            </a:r>
            <a:r>
              <a:rPr spc="-5" dirty="0">
                <a:latin typeface="Georgia"/>
                <a:cs typeface="Georgia"/>
              </a:rPr>
              <a:t>so </a:t>
            </a:r>
            <a:r>
              <a:rPr spc="-423" dirty="0">
                <a:latin typeface="Georgia"/>
                <a:cs typeface="Georgia"/>
              </a:rPr>
              <a:t> </a:t>
            </a:r>
            <a:r>
              <a:rPr spc="-5" dirty="0">
                <a:latin typeface="Georgia"/>
                <a:cs typeface="Georgia"/>
              </a:rPr>
              <a:t>delete</a:t>
            </a:r>
            <a:r>
              <a:rPr spc="-9" dirty="0">
                <a:latin typeface="Georgia"/>
                <a:cs typeface="Georgia"/>
              </a:rPr>
              <a:t> </a:t>
            </a:r>
            <a:r>
              <a:rPr spc="-5" dirty="0">
                <a:latin typeface="Georgia"/>
                <a:cs typeface="Georgia"/>
              </a:rPr>
              <a:t>only</a:t>
            </a:r>
            <a:r>
              <a:rPr spc="-9" dirty="0">
                <a:latin typeface="Georgia"/>
                <a:cs typeface="Georgia"/>
              </a:rPr>
              <a:t> </a:t>
            </a:r>
            <a:r>
              <a:rPr spc="-5" dirty="0">
                <a:latin typeface="Georgia"/>
                <a:cs typeface="Georgia"/>
              </a:rPr>
              <a:t>table metadata</a:t>
            </a:r>
            <a:r>
              <a:rPr spc="-9" dirty="0">
                <a:latin typeface="Georgia"/>
                <a:cs typeface="Georgia"/>
              </a:rPr>
              <a:t> </a:t>
            </a:r>
            <a:r>
              <a:rPr spc="-5" dirty="0">
                <a:latin typeface="Georgia"/>
                <a:cs typeface="Georgia"/>
              </a:rPr>
              <a:t>but not</a:t>
            </a:r>
            <a:r>
              <a:rPr spc="-9" dirty="0">
                <a:latin typeface="Georgia"/>
                <a:cs typeface="Georgia"/>
              </a:rPr>
              <a:t> </a:t>
            </a:r>
            <a:r>
              <a:rPr spc="-5" dirty="0">
                <a:latin typeface="Georgia"/>
                <a:cs typeface="Georgia"/>
              </a:rPr>
              <a:t>the data</a:t>
            </a:r>
            <a:r>
              <a:rPr spc="-9" dirty="0">
                <a:latin typeface="Georgia"/>
                <a:cs typeface="Georgia"/>
              </a:rPr>
              <a:t> </a:t>
            </a:r>
            <a:r>
              <a:rPr dirty="0">
                <a:latin typeface="Georgia"/>
                <a:cs typeface="Georgia"/>
              </a:rPr>
              <a:t>(read</a:t>
            </a:r>
            <a:r>
              <a:rPr spc="-5" dirty="0">
                <a:latin typeface="Georgia"/>
                <a:cs typeface="Georgia"/>
              </a:rPr>
              <a:t> data</a:t>
            </a:r>
            <a:r>
              <a:rPr spc="-9" dirty="0">
                <a:latin typeface="Georgia"/>
                <a:cs typeface="Georgia"/>
              </a:rPr>
              <a:t> </a:t>
            </a:r>
            <a:r>
              <a:rPr spc="-5" dirty="0">
                <a:latin typeface="Georgia"/>
                <a:cs typeface="Georgia"/>
              </a:rPr>
              <a:t>only)</a:t>
            </a:r>
            <a:endParaRPr>
              <a:latin typeface="Georgia"/>
              <a:cs typeface="Georgia"/>
            </a:endParaRPr>
          </a:p>
          <a:p>
            <a:pPr marL="793814" lvl="1" indent="-344043">
              <a:lnSpc>
                <a:spcPts val="2151"/>
              </a:lnSpc>
              <a:buFont typeface="Arial MT"/>
              <a:buChar char="○"/>
              <a:tabLst>
                <a:tab pos="793814" algn="l"/>
                <a:tab pos="794385" algn="l"/>
              </a:tabLst>
            </a:pPr>
            <a:r>
              <a:rPr spc="-5" dirty="0">
                <a:latin typeface="Georgia"/>
                <a:cs typeface="Georgia"/>
              </a:rPr>
              <a:t>Table</a:t>
            </a:r>
            <a:r>
              <a:rPr spc="-14" dirty="0">
                <a:latin typeface="Georgia"/>
                <a:cs typeface="Georgia"/>
              </a:rPr>
              <a:t> </a:t>
            </a:r>
            <a:r>
              <a:rPr spc="-5" dirty="0">
                <a:latin typeface="Georgia"/>
                <a:cs typeface="Georgia"/>
              </a:rPr>
              <a:t>is</a:t>
            </a:r>
            <a:r>
              <a:rPr spc="-14" dirty="0">
                <a:latin typeface="Georgia"/>
                <a:cs typeface="Georgia"/>
              </a:rPr>
              <a:t> </a:t>
            </a:r>
            <a:r>
              <a:rPr spc="-5" dirty="0">
                <a:latin typeface="Georgia"/>
                <a:cs typeface="Georgia"/>
              </a:rPr>
              <a:t>mapped</a:t>
            </a:r>
            <a:r>
              <a:rPr spc="-9" dirty="0">
                <a:latin typeface="Georgia"/>
                <a:cs typeface="Georgia"/>
              </a:rPr>
              <a:t> </a:t>
            </a:r>
            <a:r>
              <a:rPr spc="-5" dirty="0">
                <a:latin typeface="Georgia"/>
                <a:cs typeface="Georgia"/>
              </a:rPr>
              <a:t>to</a:t>
            </a:r>
            <a:r>
              <a:rPr spc="-14" dirty="0">
                <a:latin typeface="Georgia"/>
                <a:cs typeface="Georgia"/>
              </a:rPr>
              <a:t> </a:t>
            </a:r>
            <a:r>
              <a:rPr dirty="0">
                <a:latin typeface="Georgia"/>
                <a:cs typeface="Georgia"/>
              </a:rPr>
              <a:t>a</a:t>
            </a:r>
            <a:r>
              <a:rPr spc="-14" dirty="0">
                <a:latin typeface="Georgia"/>
                <a:cs typeface="Georgia"/>
              </a:rPr>
              <a:t> </a:t>
            </a:r>
            <a:r>
              <a:rPr spc="-5" dirty="0">
                <a:latin typeface="Georgia"/>
                <a:cs typeface="Georgia"/>
              </a:rPr>
              <a:t>directory</a:t>
            </a:r>
            <a:r>
              <a:rPr spc="-9" dirty="0">
                <a:latin typeface="Georgia"/>
                <a:cs typeface="Georgia"/>
              </a:rPr>
              <a:t> </a:t>
            </a:r>
            <a:r>
              <a:rPr spc="-5" dirty="0">
                <a:latin typeface="Georgia"/>
                <a:cs typeface="Georgia"/>
              </a:rPr>
              <a:t>in</a:t>
            </a:r>
            <a:r>
              <a:rPr spc="-14" dirty="0">
                <a:latin typeface="Georgia"/>
                <a:cs typeface="Georgia"/>
              </a:rPr>
              <a:t> </a:t>
            </a:r>
            <a:r>
              <a:rPr spc="-5" dirty="0">
                <a:latin typeface="Georgia"/>
                <a:cs typeface="Georgia"/>
              </a:rPr>
              <a:t>HDFS</a:t>
            </a:r>
            <a:endParaRPr>
              <a:latin typeface="Georgia"/>
              <a:cs typeface="Georgia"/>
            </a:endParaRPr>
          </a:p>
          <a:p>
            <a:pPr marL="382334" indent="-371475">
              <a:lnSpc>
                <a:spcPts val="2583"/>
              </a:lnSpc>
              <a:buChar char="●"/>
              <a:tabLst>
                <a:tab pos="382334" algn="l"/>
                <a:tab pos="382905" algn="l"/>
              </a:tabLst>
            </a:pPr>
            <a:r>
              <a:rPr sz="2160" b="1" spc="-5" dirty="0">
                <a:latin typeface="Arial"/>
                <a:cs typeface="Arial"/>
              </a:rPr>
              <a:t>Low-level</a:t>
            </a:r>
            <a:r>
              <a:rPr sz="2160" b="1" spc="-23" dirty="0">
                <a:latin typeface="Arial"/>
                <a:cs typeface="Arial"/>
              </a:rPr>
              <a:t> </a:t>
            </a:r>
            <a:r>
              <a:rPr sz="2160" b="1" dirty="0">
                <a:latin typeface="Arial"/>
                <a:cs typeface="Arial"/>
              </a:rPr>
              <a:t>files:</a:t>
            </a:r>
            <a:r>
              <a:rPr sz="2160" b="1" spc="-14" dirty="0">
                <a:latin typeface="Arial"/>
                <a:cs typeface="Arial"/>
              </a:rPr>
              <a:t> </a:t>
            </a:r>
            <a:r>
              <a:rPr sz="2160" b="1" spc="-54" dirty="0">
                <a:latin typeface="Arial"/>
                <a:cs typeface="Arial"/>
              </a:rPr>
              <a:t>CSV,</a:t>
            </a:r>
            <a:r>
              <a:rPr sz="2160" b="1" spc="-99" dirty="0">
                <a:latin typeface="Arial"/>
                <a:cs typeface="Arial"/>
              </a:rPr>
              <a:t> </a:t>
            </a:r>
            <a:r>
              <a:rPr sz="2160" b="1" spc="-5" dirty="0">
                <a:latin typeface="Arial"/>
                <a:cs typeface="Arial"/>
              </a:rPr>
              <a:t>Apache</a:t>
            </a:r>
            <a:r>
              <a:rPr sz="2160" b="1" spc="-14" dirty="0">
                <a:latin typeface="Arial"/>
                <a:cs typeface="Arial"/>
              </a:rPr>
              <a:t> </a:t>
            </a:r>
            <a:r>
              <a:rPr sz="2160" b="1" spc="-5" dirty="0">
                <a:latin typeface="Arial"/>
                <a:cs typeface="Arial"/>
              </a:rPr>
              <a:t>Parquet,ORC,</a:t>
            </a:r>
            <a:r>
              <a:rPr sz="2160" b="1" spc="-18" dirty="0">
                <a:latin typeface="Arial"/>
                <a:cs typeface="Arial"/>
              </a:rPr>
              <a:t> </a:t>
            </a:r>
            <a:r>
              <a:rPr sz="2160" b="1" dirty="0">
                <a:latin typeface="Arial"/>
                <a:cs typeface="Arial"/>
              </a:rPr>
              <a:t>…</a:t>
            </a:r>
            <a:endParaRPr sz="2160">
              <a:latin typeface="Arial"/>
              <a:cs typeface="Arial"/>
            </a:endParaRPr>
          </a:p>
          <a:p>
            <a:pPr marL="382334" indent="-371475">
              <a:buChar char="●"/>
              <a:tabLst>
                <a:tab pos="382334" algn="l"/>
                <a:tab pos="382905" algn="l"/>
              </a:tabLst>
            </a:pPr>
            <a:r>
              <a:rPr sz="2160" b="1" dirty="0">
                <a:latin typeface="Arial"/>
                <a:cs typeface="Arial"/>
              </a:rPr>
              <a:t>Managed</a:t>
            </a:r>
            <a:r>
              <a:rPr sz="2160" b="1" spc="-23" dirty="0">
                <a:latin typeface="Arial"/>
                <a:cs typeface="Arial"/>
              </a:rPr>
              <a:t> </a:t>
            </a:r>
            <a:r>
              <a:rPr sz="2160" b="1" spc="-5" dirty="0">
                <a:latin typeface="Arial"/>
                <a:cs typeface="Arial"/>
              </a:rPr>
              <a:t>vs</a:t>
            </a:r>
            <a:r>
              <a:rPr sz="2160" b="1" spc="-18" dirty="0">
                <a:latin typeface="Arial"/>
                <a:cs typeface="Arial"/>
              </a:rPr>
              <a:t> </a:t>
            </a:r>
            <a:r>
              <a:rPr sz="2160" b="1" spc="-5" dirty="0">
                <a:latin typeface="Arial"/>
                <a:cs typeface="Arial"/>
              </a:rPr>
              <a:t>External</a:t>
            </a:r>
            <a:r>
              <a:rPr sz="2160" b="1" spc="-27" dirty="0">
                <a:latin typeface="Arial"/>
                <a:cs typeface="Arial"/>
              </a:rPr>
              <a:t> </a:t>
            </a:r>
            <a:r>
              <a:rPr sz="2160" b="1" dirty="0">
                <a:latin typeface="Arial"/>
                <a:cs typeface="Arial"/>
              </a:rPr>
              <a:t>tables</a:t>
            </a:r>
            <a:r>
              <a:rPr sz="2160" b="1" spc="-18" dirty="0">
                <a:latin typeface="Arial"/>
                <a:cs typeface="Arial"/>
              </a:rPr>
              <a:t> </a:t>
            </a:r>
            <a:r>
              <a:rPr sz="2160" b="1" spc="-5" dirty="0">
                <a:latin typeface="Arial"/>
                <a:cs typeface="Arial"/>
              </a:rPr>
              <a:t>concept:</a:t>
            </a:r>
            <a:endParaRPr sz="2160">
              <a:latin typeface="Arial"/>
              <a:cs typeface="Arial"/>
            </a:endParaRPr>
          </a:p>
          <a:p>
            <a:pPr marL="793814" lvl="1" indent="-344043">
              <a:spcBef>
                <a:spcPts val="14"/>
              </a:spcBef>
              <a:buFont typeface="Arial MT"/>
              <a:buChar char="○"/>
              <a:tabLst>
                <a:tab pos="793814" algn="l"/>
                <a:tab pos="794385" algn="l"/>
              </a:tabLst>
            </a:pPr>
            <a:r>
              <a:rPr spc="-5" dirty="0">
                <a:latin typeface="Georgia"/>
                <a:cs typeface="Georgia"/>
              </a:rPr>
              <a:t>also</a:t>
            </a:r>
            <a:r>
              <a:rPr spc="-18" dirty="0">
                <a:latin typeface="Georgia"/>
                <a:cs typeface="Georgia"/>
              </a:rPr>
              <a:t> </a:t>
            </a:r>
            <a:r>
              <a:rPr spc="-5" dirty="0">
                <a:latin typeface="Georgia"/>
                <a:cs typeface="Georgia"/>
              </a:rPr>
              <a:t>in</a:t>
            </a:r>
            <a:r>
              <a:rPr spc="-14" dirty="0">
                <a:latin typeface="Georgia"/>
                <a:cs typeface="Georgia"/>
              </a:rPr>
              <a:t> </a:t>
            </a:r>
            <a:r>
              <a:rPr spc="-5" dirty="0">
                <a:latin typeface="Georgia"/>
                <a:cs typeface="Georgia"/>
              </a:rPr>
              <a:t>BigQuery,</a:t>
            </a:r>
            <a:r>
              <a:rPr spc="-18" dirty="0">
                <a:latin typeface="Georgia"/>
                <a:cs typeface="Georgia"/>
              </a:rPr>
              <a:t> </a:t>
            </a:r>
            <a:r>
              <a:rPr spc="-5" dirty="0">
                <a:latin typeface="Georgia"/>
                <a:cs typeface="Georgia"/>
              </a:rPr>
              <a:t>Snowflake,</a:t>
            </a:r>
            <a:r>
              <a:rPr spc="-14" dirty="0">
                <a:latin typeface="Georgia"/>
                <a:cs typeface="Georgia"/>
              </a:rPr>
              <a:t> </a:t>
            </a:r>
            <a:r>
              <a:rPr spc="-5" dirty="0">
                <a:latin typeface="Georgia"/>
                <a:cs typeface="Georgia"/>
              </a:rPr>
              <a:t>Databricks</a:t>
            </a:r>
            <a:r>
              <a:rPr spc="-14" dirty="0">
                <a:latin typeface="Georgia"/>
                <a:cs typeface="Georgia"/>
              </a:rPr>
              <a:t> </a:t>
            </a:r>
            <a:r>
              <a:rPr spc="-5" dirty="0">
                <a:latin typeface="Georgia"/>
                <a:cs typeface="Georgia"/>
              </a:rPr>
              <a:t>Lakehouse</a:t>
            </a:r>
            <a:endParaRPr>
              <a:latin typeface="Georgia"/>
              <a:cs typeface="Georgia"/>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822206" y="107812"/>
            <a:ext cx="5183697" cy="4321544"/>
          </a:xfrm>
          <a:prstGeom prst="rect">
            <a:avLst/>
          </a:prstGeom>
        </p:spPr>
      </p:pic>
      <p:sp>
        <p:nvSpPr>
          <p:cNvPr id="3" name="object 3"/>
          <p:cNvSpPr txBox="1"/>
          <p:nvPr/>
        </p:nvSpPr>
        <p:spPr>
          <a:xfrm>
            <a:off x="867251" y="151459"/>
            <a:ext cx="1712786" cy="510140"/>
          </a:xfrm>
          <a:prstGeom prst="rect">
            <a:avLst/>
          </a:prstGeom>
        </p:spPr>
        <p:txBody>
          <a:bodyPr vert="horz" wrap="square" lIns="0" tIns="11430" rIns="0" bIns="0" rtlCol="0">
            <a:spAutoFit/>
          </a:bodyPr>
          <a:lstStyle/>
          <a:p>
            <a:pPr marL="11430">
              <a:spcBef>
                <a:spcPts val="90"/>
              </a:spcBef>
            </a:pPr>
            <a:r>
              <a:rPr sz="3240" b="1" spc="-5" dirty="0">
                <a:solidFill>
                  <a:srgbClr val="FF671F"/>
                </a:solidFill>
                <a:latin typeface="Arial"/>
                <a:cs typeface="Arial"/>
              </a:rPr>
              <a:t>Example</a:t>
            </a:r>
            <a:endParaRPr sz="3240">
              <a:latin typeface="Arial"/>
              <a:cs typeface="Arial"/>
            </a:endParaRPr>
          </a:p>
        </p:txBody>
      </p:sp>
      <p:sp>
        <p:nvSpPr>
          <p:cNvPr id="4" name="object 4"/>
          <p:cNvSpPr txBox="1"/>
          <p:nvPr/>
        </p:nvSpPr>
        <p:spPr>
          <a:xfrm>
            <a:off x="672138" y="1832512"/>
            <a:ext cx="1887093" cy="842538"/>
          </a:xfrm>
          <a:prstGeom prst="rect">
            <a:avLst/>
          </a:prstGeom>
        </p:spPr>
        <p:txBody>
          <a:bodyPr vert="horz" wrap="square" lIns="0" tIns="11430" rIns="0" bIns="0" rtlCol="0">
            <a:spAutoFit/>
          </a:bodyPr>
          <a:lstStyle/>
          <a:p>
            <a:pPr marL="11430" marR="4572">
              <a:spcBef>
                <a:spcPts val="90"/>
              </a:spcBef>
            </a:pPr>
            <a:r>
              <a:rPr b="1" spc="-5" dirty="0">
                <a:latin typeface="Arial"/>
                <a:cs typeface="Arial"/>
              </a:rPr>
              <a:t>Large</a:t>
            </a:r>
            <a:r>
              <a:rPr b="1" spc="-50" dirty="0">
                <a:latin typeface="Arial"/>
                <a:cs typeface="Arial"/>
              </a:rPr>
              <a:t> </a:t>
            </a:r>
            <a:r>
              <a:rPr b="1" dirty="0">
                <a:latin typeface="Arial"/>
                <a:cs typeface="Arial"/>
              </a:rPr>
              <a:t>tables</a:t>
            </a:r>
            <a:r>
              <a:rPr b="1" spc="-45" dirty="0">
                <a:latin typeface="Arial"/>
                <a:cs typeface="Arial"/>
              </a:rPr>
              <a:t> </a:t>
            </a:r>
            <a:r>
              <a:rPr b="1" spc="-5" dirty="0">
                <a:latin typeface="Arial"/>
                <a:cs typeface="Arial"/>
              </a:rPr>
              <a:t>lead </a:t>
            </a:r>
            <a:r>
              <a:rPr b="1" spc="-486" dirty="0">
                <a:latin typeface="Arial"/>
                <a:cs typeface="Arial"/>
              </a:rPr>
              <a:t> </a:t>
            </a:r>
            <a:r>
              <a:rPr b="1" dirty="0">
                <a:latin typeface="Arial"/>
                <a:cs typeface="Arial"/>
              </a:rPr>
              <a:t>to </a:t>
            </a:r>
            <a:r>
              <a:rPr b="1" spc="-5" dirty="0">
                <a:latin typeface="Arial"/>
                <a:cs typeface="Arial"/>
              </a:rPr>
              <a:t>performance </a:t>
            </a:r>
            <a:r>
              <a:rPr b="1" dirty="0">
                <a:latin typeface="Arial"/>
                <a:cs typeface="Arial"/>
              </a:rPr>
              <a:t> </a:t>
            </a:r>
            <a:r>
              <a:rPr b="1" spc="-5" dirty="0">
                <a:latin typeface="Arial"/>
                <a:cs typeface="Arial"/>
              </a:rPr>
              <a:t>issues</a:t>
            </a:r>
            <a:endParaRPr>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9724" y="419163"/>
            <a:ext cx="8024550" cy="476349"/>
          </a:xfrm>
          <a:prstGeom prst="rect">
            <a:avLst/>
          </a:prstGeom>
        </p:spPr>
        <p:txBody>
          <a:bodyPr vert="horz" wrap="square" lIns="0" tIns="87440" rIns="0" bIns="0" rtlCol="0">
            <a:spAutoFit/>
          </a:bodyPr>
          <a:lstStyle/>
          <a:p>
            <a:pPr marL="11430" marR="4572">
              <a:lnSpc>
                <a:spcPts val="3303"/>
              </a:lnSpc>
              <a:spcBef>
                <a:spcPts val="689"/>
              </a:spcBef>
            </a:pPr>
            <a:r>
              <a:rPr sz="2400" spc="-5" dirty="0">
                <a:latin typeface="Trebuchet MS" panose="020B0603020202020204" pitchFamily="34" charset="0"/>
              </a:rPr>
              <a:t>Hive </a:t>
            </a:r>
            <a:r>
              <a:rPr sz="2400" spc="-9" dirty="0">
                <a:latin typeface="Trebuchet MS" panose="020B0603020202020204" pitchFamily="34" charset="0"/>
              </a:rPr>
              <a:t>data organization </a:t>
            </a:r>
            <a:r>
              <a:rPr sz="2400" spc="-5" dirty="0">
                <a:latin typeface="Trebuchet MS" panose="020B0603020202020204" pitchFamily="34" charset="0"/>
              </a:rPr>
              <a:t>for </a:t>
            </a:r>
            <a:r>
              <a:rPr sz="2400" spc="-891" dirty="0">
                <a:latin typeface="Trebuchet MS" panose="020B0603020202020204" pitchFamily="34" charset="0"/>
              </a:rPr>
              <a:t> </a:t>
            </a:r>
            <a:r>
              <a:rPr sz="2400" spc="-9" dirty="0">
                <a:latin typeface="Trebuchet MS" panose="020B0603020202020204" pitchFamily="34" charset="0"/>
              </a:rPr>
              <a:t>performance</a:t>
            </a:r>
            <a:r>
              <a:rPr sz="2400" spc="-77" dirty="0">
                <a:latin typeface="Trebuchet MS" panose="020B0603020202020204" pitchFamily="34" charset="0"/>
              </a:rPr>
              <a:t> </a:t>
            </a:r>
            <a:r>
              <a:rPr sz="2400" spc="-5" dirty="0">
                <a:latin typeface="Trebuchet MS" panose="020B0603020202020204" pitchFamily="34" charset="0"/>
              </a:rPr>
              <a:t>optimization</a:t>
            </a:r>
          </a:p>
        </p:txBody>
      </p:sp>
      <p:sp>
        <p:nvSpPr>
          <p:cNvPr id="3" name="object 3"/>
          <p:cNvSpPr txBox="1">
            <a:spLocks noGrp="1"/>
          </p:cNvSpPr>
          <p:nvPr>
            <p:ph type="body" idx="1"/>
          </p:nvPr>
        </p:nvSpPr>
        <p:spPr>
          <a:xfrm>
            <a:off x="868680" y="1064704"/>
            <a:ext cx="7406640" cy="3091680"/>
          </a:xfrm>
          <a:prstGeom prst="rect">
            <a:avLst/>
          </a:prstGeom>
        </p:spPr>
        <p:txBody>
          <a:bodyPr vert="horz" wrap="square" lIns="0" tIns="60008" rIns="0" bIns="0" rtlCol="0">
            <a:spAutoFit/>
          </a:bodyPr>
          <a:lstStyle/>
          <a:p>
            <a:pPr marL="344615" indent="-333756">
              <a:spcBef>
                <a:spcPts val="472"/>
              </a:spcBef>
              <a:buChar char="●"/>
              <a:tabLst>
                <a:tab pos="344615" algn="l"/>
                <a:tab pos="345186" algn="l"/>
              </a:tabLst>
            </a:pPr>
            <a:r>
              <a:rPr spc="-5" dirty="0"/>
              <a:t>Partitioning:</a:t>
            </a:r>
            <a:r>
              <a:rPr spc="-18" dirty="0"/>
              <a:t> </a:t>
            </a:r>
            <a:r>
              <a:rPr spc="-5" dirty="0"/>
              <a:t>using</a:t>
            </a:r>
            <a:r>
              <a:rPr spc="-14" dirty="0"/>
              <a:t> </a:t>
            </a:r>
            <a:r>
              <a:rPr spc="-5" dirty="0"/>
              <a:t>value</a:t>
            </a:r>
            <a:r>
              <a:rPr spc="-14" dirty="0"/>
              <a:t> </a:t>
            </a:r>
            <a:r>
              <a:rPr spc="-5" dirty="0"/>
              <a:t>of</a:t>
            </a:r>
            <a:r>
              <a:rPr spc="-14" dirty="0"/>
              <a:t> </a:t>
            </a:r>
            <a:r>
              <a:rPr dirty="0"/>
              <a:t>a</a:t>
            </a:r>
            <a:r>
              <a:rPr spc="-9" dirty="0"/>
              <a:t> </a:t>
            </a:r>
            <a:r>
              <a:rPr spc="-5" dirty="0"/>
              <a:t>column</a:t>
            </a:r>
            <a:r>
              <a:rPr spc="-14" dirty="0"/>
              <a:t> </a:t>
            </a:r>
            <a:r>
              <a:rPr spc="-5" dirty="0"/>
              <a:t>as</a:t>
            </a:r>
            <a:r>
              <a:rPr spc="-9" dirty="0"/>
              <a:t> </a:t>
            </a:r>
            <a:r>
              <a:rPr dirty="0"/>
              <a:t>a</a:t>
            </a:r>
            <a:r>
              <a:rPr spc="-14" dirty="0"/>
              <a:t> </a:t>
            </a:r>
            <a:r>
              <a:rPr spc="-5" dirty="0"/>
              <a:t>partitioning</a:t>
            </a:r>
            <a:r>
              <a:rPr spc="-14" dirty="0"/>
              <a:t> </a:t>
            </a:r>
            <a:r>
              <a:rPr spc="-5" dirty="0"/>
              <a:t>key</a:t>
            </a:r>
          </a:p>
          <a:p>
            <a:pPr marL="558356" lvl="1" indent="-332613">
              <a:spcBef>
                <a:spcPts val="360"/>
              </a:spcBef>
              <a:buFont typeface="Arial MT"/>
              <a:buChar char="○"/>
              <a:tabLst>
                <a:tab pos="558356" algn="l"/>
                <a:tab pos="558927" algn="l"/>
              </a:tabLst>
            </a:pPr>
            <a:r>
              <a:rPr spc="-5" dirty="0">
                <a:latin typeface="Georgia"/>
                <a:cs typeface="Georgia"/>
              </a:rPr>
              <a:t>partition</a:t>
            </a:r>
            <a:r>
              <a:rPr spc="-14" dirty="0">
                <a:latin typeface="Georgia"/>
                <a:cs typeface="Georgia"/>
              </a:rPr>
              <a:t> </a:t>
            </a:r>
            <a:r>
              <a:rPr spc="-5" dirty="0">
                <a:latin typeface="Georgia"/>
                <a:cs typeface="Georgia"/>
              </a:rPr>
              <a:t>keys</a:t>
            </a:r>
            <a:r>
              <a:rPr spc="-9" dirty="0">
                <a:latin typeface="Georgia"/>
                <a:cs typeface="Georgia"/>
              </a:rPr>
              <a:t> </a:t>
            </a:r>
            <a:r>
              <a:rPr spc="-5" dirty="0">
                <a:latin typeface="Georgia"/>
                <a:cs typeface="Georgia"/>
              </a:rPr>
              <a:t>determine</a:t>
            </a:r>
            <a:r>
              <a:rPr spc="-9" dirty="0">
                <a:latin typeface="Georgia"/>
                <a:cs typeface="Georgia"/>
              </a:rPr>
              <a:t> </a:t>
            </a:r>
            <a:r>
              <a:rPr spc="-5" dirty="0">
                <a:latin typeface="Georgia"/>
                <a:cs typeface="Georgia"/>
              </a:rPr>
              <a:t>how</a:t>
            </a:r>
            <a:r>
              <a:rPr spc="-9" dirty="0">
                <a:latin typeface="Georgia"/>
                <a:cs typeface="Georgia"/>
              </a:rPr>
              <a:t> </a:t>
            </a:r>
            <a:r>
              <a:rPr spc="-5" dirty="0">
                <a:latin typeface="Georgia"/>
                <a:cs typeface="Georgia"/>
              </a:rPr>
              <a:t>data</a:t>
            </a:r>
            <a:r>
              <a:rPr spc="-9" dirty="0">
                <a:latin typeface="Georgia"/>
                <a:cs typeface="Georgia"/>
              </a:rPr>
              <a:t> </a:t>
            </a:r>
            <a:r>
              <a:rPr spc="-5" dirty="0">
                <a:latin typeface="Georgia"/>
                <a:cs typeface="Georgia"/>
              </a:rPr>
              <a:t>in</a:t>
            </a:r>
            <a:r>
              <a:rPr spc="-9" dirty="0">
                <a:latin typeface="Georgia"/>
                <a:cs typeface="Georgia"/>
              </a:rPr>
              <a:t> </a:t>
            </a:r>
            <a:r>
              <a:rPr spc="-5" dirty="0">
                <a:latin typeface="Georgia"/>
                <a:cs typeface="Georgia"/>
              </a:rPr>
              <a:t>Table</a:t>
            </a:r>
            <a:r>
              <a:rPr spc="-9" dirty="0">
                <a:latin typeface="Georgia"/>
                <a:cs typeface="Georgia"/>
              </a:rPr>
              <a:t> </a:t>
            </a:r>
            <a:r>
              <a:rPr spc="-5" dirty="0">
                <a:latin typeface="Georgia"/>
                <a:cs typeface="Georgia"/>
              </a:rPr>
              <a:t>will</a:t>
            </a:r>
            <a:r>
              <a:rPr spc="-9" dirty="0">
                <a:latin typeface="Georgia"/>
                <a:cs typeface="Georgia"/>
              </a:rPr>
              <a:t> </a:t>
            </a:r>
            <a:r>
              <a:rPr spc="-5" dirty="0">
                <a:latin typeface="Georgia"/>
                <a:cs typeface="Georgia"/>
              </a:rPr>
              <a:t>be</a:t>
            </a:r>
            <a:r>
              <a:rPr spc="-9" dirty="0">
                <a:latin typeface="Georgia"/>
                <a:cs typeface="Georgia"/>
              </a:rPr>
              <a:t> </a:t>
            </a:r>
            <a:r>
              <a:rPr spc="-5" dirty="0">
                <a:latin typeface="Georgia"/>
                <a:cs typeface="Georgia"/>
              </a:rPr>
              <a:t>divided</a:t>
            </a:r>
            <a:endParaRPr>
              <a:latin typeface="Georgia"/>
              <a:cs typeface="Georgia"/>
            </a:endParaRPr>
          </a:p>
          <a:p>
            <a:pPr marL="759524" lvl="2" indent="-328041">
              <a:spcBef>
                <a:spcPts val="306"/>
              </a:spcBef>
              <a:buFont typeface="Arial"/>
              <a:buChar char="■"/>
              <a:tabLst>
                <a:tab pos="759524" algn="l"/>
                <a:tab pos="760095" algn="l"/>
              </a:tabLst>
            </a:pPr>
            <a:r>
              <a:rPr sz="1440" i="1" spc="-5" dirty="0">
                <a:latin typeface="Georgia"/>
                <a:cs typeface="Georgia"/>
              </a:rPr>
              <a:t>E.g.</a:t>
            </a:r>
            <a:r>
              <a:rPr sz="1440" i="1" spc="-23" dirty="0">
                <a:latin typeface="Georgia"/>
                <a:cs typeface="Georgia"/>
              </a:rPr>
              <a:t> </a:t>
            </a:r>
            <a:r>
              <a:rPr sz="1440" i="1" spc="-5" dirty="0">
                <a:latin typeface="Georgia"/>
                <a:cs typeface="Georgia"/>
              </a:rPr>
              <a:t>date</a:t>
            </a:r>
            <a:r>
              <a:rPr sz="1440" i="1" spc="-23" dirty="0">
                <a:latin typeface="Georgia"/>
                <a:cs typeface="Georgia"/>
              </a:rPr>
              <a:t> </a:t>
            </a:r>
            <a:r>
              <a:rPr sz="1440" i="1" spc="-5" dirty="0">
                <a:latin typeface="Georgia"/>
                <a:cs typeface="Georgia"/>
              </a:rPr>
              <a:t>or</a:t>
            </a:r>
            <a:r>
              <a:rPr sz="1440" i="1" spc="-23" dirty="0">
                <a:latin typeface="Georgia"/>
                <a:cs typeface="Georgia"/>
              </a:rPr>
              <a:t> </a:t>
            </a:r>
            <a:r>
              <a:rPr sz="1440" i="1" spc="-5" dirty="0">
                <a:latin typeface="Georgia"/>
                <a:cs typeface="Georgia"/>
              </a:rPr>
              <a:t>countries</a:t>
            </a:r>
            <a:endParaRPr sz="1440">
              <a:latin typeface="Georgia"/>
              <a:cs typeface="Georgia"/>
            </a:endParaRPr>
          </a:p>
          <a:p>
            <a:pPr marL="558356" lvl="1" indent="-332613">
              <a:spcBef>
                <a:spcPts val="342"/>
              </a:spcBef>
              <a:buFont typeface="Arial MT"/>
              <a:buChar char="○"/>
              <a:tabLst>
                <a:tab pos="558356" algn="l"/>
                <a:tab pos="558927" algn="l"/>
              </a:tabLst>
            </a:pPr>
            <a:r>
              <a:rPr spc="-5" dirty="0">
                <a:latin typeface="Georgia"/>
                <a:cs typeface="Georgia"/>
              </a:rPr>
              <a:t>each</a:t>
            </a:r>
            <a:r>
              <a:rPr spc="-18" dirty="0">
                <a:latin typeface="Georgia"/>
                <a:cs typeface="Georgia"/>
              </a:rPr>
              <a:t> </a:t>
            </a:r>
            <a:r>
              <a:rPr spc="-5" dirty="0">
                <a:latin typeface="Georgia"/>
                <a:cs typeface="Georgia"/>
              </a:rPr>
              <a:t>partition</a:t>
            </a:r>
            <a:r>
              <a:rPr spc="-14" dirty="0">
                <a:latin typeface="Georgia"/>
                <a:cs typeface="Georgia"/>
              </a:rPr>
              <a:t> </a:t>
            </a:r>
            <a:r>
              <a:rPr spc="-5" dirty="0">
                <a:latin typeface="Georgia"/>
                <a:cs typeface="Georgia"/>
              </a:rPr>
              <a:t>is</a:t>
            </a:r>
            <a:r>
              <a:rPr spc="-14" dirty="0">
                <a:latin typeface="Georgia"/>
                <a:cs typeface="Georgia"/>
              </a:rPr>
              <a:t> </a:t>
            </a:r>
            <a:r>
              <a:rPr spc="-5" dirty="0">
                <a:latin typeface="Georgia"/>
                <a:cs typeface="Georgia"/>
              </a:rPr>
              <a:t>stored</a:t>
            </a:r>
            <a:r>
              <a:rPr spc="-14" dirty="0">
                <a:latin typeface="Georgia"/>
                <a:cs typeface="Georgia"/>
              </a:rPr>
              <a:t> </a:t>
            </a:r>
            <a:r>
              <a:rPr spc="-5" dirty="0">
                <a:latin typeface="Georgia"/>
                <a:cs typeface="Georgia"/>
              </a:rPr>
              <a:t>as</a:t>
            </a:r>
            <a:r>
              <a:rPr spc="-14" dirty="0">
                <a:latin typeface="Georgia"/>
                <a:cs typeface="Georgia"/>
              </a:rPr>
              <a:t> </a:t>
            </a:r>
            <a:r>
              <a:rPr dirty="0">
                <a:latin typeface="Georgia"/>
                <a:cs typeface="Georgia"/>
              </a:rPr>
              <a:t>a</a:t>
            </a:r>
            <a:r>
              <a:rPr spc="-14" dirty="0">
                <a:latin typeface="Georgia"/>
                <a:cs typeface="Georgia"/>
              </a:rPr>
              <a:t> </a:t>
            </a:r>
            <a:r>
              <a:rPr spc="-5" dirty="0">
                <a:latin typeface="Georgia"/>
                <a:cs typeface="Georgia"/>
              </a:rPr>
              <a:t>subdirectory</a:t>
            </a:r>
            <a:endParaRPr>
              <a:latin typeface="Georgia"/>
              <a:cs typeface="Georgia"/>
            </a:endParaRPr>
          </a:p>
          <a:p>
            <a:pPr marL="759524" lvl="2" indent="-328041">
              <a:spcBef>
                <a:spcPts val="306"/>
              </a:spcBef>
              <a:buFont typeface="Arial"/>
              <a:buChar char="■"/>
              <a:tabLst>
                <a:tab pos="759524" algn="l"/>
                <a:tab pos="760095" algn="l"/>
              </a:tabLst>
            </a:pPr>
            <a:r>
              <a:rPr sz="1440" i="1" spc="-5" dirty="0">
                <a:latin typeface="Georgia"/>
                <a:cs typeface="Georgia"/>
              </a:rPr>
              <a:t>Avoid</a:t>
            </a:r>
            <a:r>
              <a:rPr sz="1440" i="1" spc="-23" dirty="0">
                <a:latin typeface="Georgia"/>
                <a:cs typeface="Georgia"/>
              </a:rPr>
              <a:t> </a:t>
            </a:r>
            <a:r>
              <a:rPr sz="1440" i="1" spc="-5" dirty="0">
                <a:latin typeface="Georgia"/>
                <a:cs typeface="Georgia"/>
              </a:rPr>
              <a:t>many</a:t>
            </a:r>
            <a:r>
              <a:rPr sz="1440" i="1" spc="-23" dirty="0">
                <a:latin typeface="Georgia"/>
                <a:cs typeface="Georgia"/>
              </a:rPr>
              <a:t> </a:t>
            </a:r>
            <a:r>
              <a:rPr sz="1440" i="1" spc="-5" dirty="0">
                <a:latin typeface="Georgia"/>
                <a:cs typeface="Georgia"/>
              </a:rPr>
              <a:t>sub</a:t>
            </a:r>
            <a:r>
              <a:rPr sz="1440" i="1" spc="-23" dirty="0">
                <a:latin typeface="Georgia"/>
                <a:cs typeface="Georgia"/>
              </a:rPr>
              <a:t> </a:t>
            </a:r>
            <a:r>
              <a:rPr sz="1440" i="1" spc="-5" dirty="0">
                <a:latin typeface="Georgia"/>
                <a:cs typeface="Georgia"/>
              </a:rPr>
              <a:t>directories!</a:t>
            </a:r>
            <a:endParaRPr sz="1440">
              <a:latin typeface="Georgia"/>
              <a:cs typeface="Georgia"/>
            </a:endParaRPr>
          </a:p>
          <a:p>
            <a:pPr marL="344615" marR="132588" indent="-333756">
              <a:spcBef>
                <a:spcPts val="360"/>
              </a:spcBef>
              <a:buChar char="●"/>
              <a:tabLst>
                <a:tab pos="344615" algn="l"/>
                <a:tab pos="345186" algn="l"/>
              </a:tabLst>
            </a:pPr>
            <a:r>
              <a:rPr spc="-5" dirty="0"/>
              <a:t>Buckets: using </a:t>
            </a:r>
            <a:r>
              <a:rPr dirty="0"/>
              <a:t>a </a:t>
            </a:r>
            <a:r>
              <a:rPr spc="-5" dirty="0"/>
              <a:t>hash </a:t>
            </a:r>
            <a:r>
              <a:rPr dirty="0"/>
              <a:t>function </a:t>
            </a:r>
            <a:r>
              <a:rPr spc="-5" dirty="0"/>
              <a:t>of </a:t>
            </a:r>
            <a:r>
              <a:rPr dirty="0"/>
              <a:t>a </a:t>
            </a:r>
            <a:r>
              <a:rPr spc="-5" dirty="0"/>
              <a:t>column </a:t>
            </a:r>
            <a:r>
              <a:rPr dirty="0"/>
              <a:t>for </a:t>
            </a:r>
            <a:r>
              <a:rPr spc="-5" dirty="0"/>
              <a:t>grouping </a:t>
            </a:r>
            <a:r>
              <a:rPr spc="-518" dirty="0"/>
              <a:t> </a:t>
            </a:r>
            <a:r>
              <a:rPr spc="-5" dirty="0"/>
              <a:t>records</a:t>
            </a:r>
            <a:r>
              <a:rPr spc="-9" dirty="0"/>
              <a:t> </a:t>
            </a:r>
            <a:r>
              <a:rPr spc="-5" dirty="0"/>
              <a:t>into</a:t>
            </a:r>
            <a:r>
              <a:rPr spc="-9" dirty="0"/>
              <a:t> </a:t>
            </a:r>
            <a:r>
              <a:rPr dirty="0"/>
              <a:t>the</a:t>
            </a:r>
            <a:r>
              <a:rPr spc="-5" dirty="0"/>
              <a:t> same</a:t>
            </a:r>
            <a:r>
              <a:rPr spc="-9" dirty="0"/>
              <a:t> </a:t>
            </a:r>
            <a:r>
              <a:rPr spc="-5" dirty="0"/>
              <a:t>bucket</a:t>
            </a:r>
          </a:p>
          <a:p>
            <a:pPr marL="558356" lvl="1" indent="-332613">
              <a:spcBef>
                <a:spcPts val="360"/>
              </a:spcBef>
              <a:buFont typeface="Arial MT"/>
              <a:buChar char="○"/>
              <a:tabLst>
                <a:tab pos="558356" algn="l"/>
                <a:tab pos="558927" algn="l"/>
              </a:tabLst>
            </a:pPr>
            <a:r>
              <a:rPr spc="-5" dirty="0">
                <a:latin typeface="Georgia"/>
                <a:cs typeface="Georgia"/>
              </a:rPr>
              <a:t>avoid</a:t>
            </a:r>
            <a:r>
              <a:rPr spc="-18" dirty="0">
                <a:latin typeface="Georgia"/>
                <a:cs typeface="Georgia"/>
              </a:rPr>
              <a:t> </a:t>
            </a:r>
            <a:r>
              <a:rPr spc="-5" dirty="0">
                <a:latin typeface="Georgia"/>
                <a:cs typeface="Georgia"/>
              </a:rPr>
              <a:t>large</a:t>
            </a:r>
            <a:r>
              <a:rPr spc="-14" dirty="0">
                <a:latin typeface="Georgia"/>
                <a:cs typeface="Georgia"/>
              </a:rPr>
              <a:t> </a:t>
            </a:r>
            <a:r>
              <a:rPr spc="-5" dirty="0">
                <a:latin typeface="Georgia"/>
                <a:cs typeface="Georgia"/>
              </a:rPr>
              <a:t>number</a:t>
            </a:r>
            <a:r>
              <a:rPr spc="-18" dirty="0">
                <a:latin typeface="Georgia"/>
                <a:cs typeface="Georgia"/>
              </a:rPr>
              <a:t> </a:t>
            </a:r>
            <a:r>
              <a:rPr spc="-5" dirty="0">
                <a:latin typeface="Georgia"/>
                <a:cs typeface="Georgia"/>
              </a:rPr>
              <a:t>of</a:t>
            </a:r>
            <a:r>
              <a:rPr spc="-14" dirty="0">
                <a:latin typeface="Georgia"/>
                <a:cs typeface="Georgia"/>
              </a:rPr>
              <a:t> </a:t>
            </a:r>
            <a:r>
              <a:rPr spc="-5" dirty="0">
                <a:latin typeface="Georgia"/>
                <a:cs typeface="Georgia"/>
              </a:rPr>
              <a:t>small</a:t>
            </a:r>
            <a:r>
              <a:rPr spc="-14" dirty="0">
                <a:latin typeface="Georgia"/>
                <a:cs typeface="Georgia"/>
              </a:rPr>
              <a:t> </a:t>
            </a:r>
            <a:r>
              <a:rPr spc="-5" dirty="0">
                <a:latin typeface="Georgia"/>
                <a:cs typeface="Georgia"/>
              </a:rPr>
              <a:t>partitions</a:t>
            </a:r>
            <a:endParaRPr>
              <a:latin typeface="Georgia"/>
              <a:cs typeface="Georgia"/>
            </a:endParaRPr>
          </a:p>
          <a:p>
            <a:pPr marL="558356" lvl="1" indent="-332613">
              <a:spcBef>
                <a:spcPts val="360"/>
              </a:spcBef>
              <a:buFont typeface="Arial MT"/>
              <a:buChar char="○"/>
              <a:tabLst>
                <a:tab pos="558356" algn="l"/>
                <a:tab pos="558927" algn="l"/>
              </a:tabLst>
            </a:pPr>
            <a:r>
              <a:rPr spc="-5" dirty="0">
                <a:latin typeface="Georgia"/>
                <a:cs typeface="Georgia"/>
              </a:rPr>
              <a:t>each</a:t>
            </a:r>
            <a:r>
              <a:rPr spc="-14" dirty="0">
                <a:latin typeface="Georgia"/>
                <a:cs typeface="Georgia"/>
              </a:rPr>
              <a:t> </a:t>
            </a:r>
            <a:r>
              <a:rPr spc="-5" dirty="0">
                <a:latin typeface="Georgia"/>
                <a:cs typeface="Georgia"/>
              </a:rPr>
              <a:t>bucket</a:t>
            </a:r>
            <a:r>
              <a:rPr spc="-14" dirty="0">
                <a:latin typeface="Georgia"/>
                <a:cs typeface="Georgia"/>
              </a:rPr>
              <a:t> </a:t>
            </a:r>
            <a:r>
              <a:rPr spc="-5" dirty="0">
                <a:latin typeface="Georgia"/>
                <a:cs typeface="Georgia"/>
              </a:rPr>
              <a:t>is</a:t>
            </a:r>
            <a:r>
              <a:rPr spc="-14" dirty="0">
                <a:latin typeface="Georgia"/>
                <a:cs typeface="Georgia"/>
              </a:rPr>
              <a:t> </a:t>
            </a:r>
            <a:r>
              <a:rPr spc="-5" dirty="0">
                <a:latin typeface="Georgia"/>
                <a:cs typeface="Georgia"/>
              </a:rPr>
              <a:t>stored</a:t>
            </a:r>
            <a:r>
              <a:rPr spc="-14" dirty="0">
                <a:latin typeface="Georgia"/>
                <a:cs typeface="Georgia"/>
              </a:rPr>
              <a:t> </a:t>
            </a:r>
            <a:r>
              <a:rPr spc="-5" dirty="0">
                <a:latin typeface="Georgia"/>
                <a:cs typeface="Georgia"/>
              </a:rPr>
              <a:t>in</a:t>
            </a:r>
            <a:r>
              <a:rPr spc="413" dirty="0">
                <a:latin typeface="Georgia"/>
                <a:cs typeface="Georgia"/>
              </a:rPr>
              <a:t> </a:t>
            </a:r>
            <a:r>
              <a:rPr dirty="0">
                <a:latin typeface="Georgia"/>
                <a:cs typeface="Georgia"/>
              </a:rPr>
              <a:t>a</a:t>
            </a:r>
            <a:r>
              <a:rPr spc="-14" dirty="0">
                <a:latin typeface="Georgia"/>
                <a:cs typeface="Georgia"/>
              </a:rPr>
              <a:t> </a:t>
            </a:r>
            <a:r>
              <a:rPr spc="-5" dirty="0">
                <a:latin typeface="Georgia"/>
                <a:cs typeface="Georgia"/>
              </a:rPr>
              <a:t>file</a:t>
            </a:r>
            <a:endParaRPr>
              <a:latin typeface="Georgia"/>
              <a:cs typeface="Georgia"/>
            </a:endParaRPr>
          </a:p>
          <a:p>
            <a:pPr marL="558356" lvl="1" indent="-332613">
              <a:spcBef>
                <a:spcPts val="360"/>
              </a:spcBef>
              <a:buFont typeface="Arial MT"/>
              <a:buChar char="○"/>
              <a:tabLst>
                <a:tab pos="558356" algn="l"/>
                <a:tab pos="558927" algn="l"/>
              </a:tabLst>
            </a:pPr>
            <a:r>
              <a:rPr spc="-5" dirty="0">
                <a:latin typeface="Georgia"/>
                <a:cs typeface="Georgia"/>
              </a:rPr>
              <a:t>bucket</a:t>
            </a:r>
            <a:r>
              <a:rPr spc="-14" dirty="0">
                <a:latin typeface="Georgia"/>
                <a:cs typeface="Georgia"/>
              </a:rPr>
              <a:t> </a:t>
            </a:r>
            <a:r>
              <a:rPr spc="-5" dirty="0">
                <a:latin typeface="Georgia"/>
                <a:cs typeface="Georgia"/>
              </a:rPr>
              <a:t>columns</a:t>
            </a:r>
            <a:r>
              <a:rPr spc="-14" dirty="0">
                <a:latin typeface="Georgia"/>
                <a:cs typeface="Georgia"/>
              </a:rPr>
              <a:t> </a:t>
            </a:r>
            <a:r>
              <a:rPr spc="-5" dirty="0">
                <a:latin typeface="Georgia"/>
                <a:cs typeface="Georgia"/>
              </a:rPr>
              <a:t>should</a:t>
            </a:r>
            <a:r>
              <a:rPr spc="-9" dirty="0">
                <a:latin typeface="Georgia"/>
                <a:cs typeface="Georgia"/>
              </a:rPr>
              <a:t> </a:t>
            </a:r>
            <a:r>
              <a:rPr spc="-5" dirty="0">
                <a:latin typeface="Georgia"/>
                <a:cs typeface="Georgia"/>
              </a:rPr>
              <a:t>be</a:t>
            </a:r>
            <a:r>
              <a:rPr spc="-14" dirty="0">
                <a:latin typeface="Georgia"/>
                <a:cs typeface="Georgia"/>
              </a:rPr>
              <a:t> </a:t>
            </a:r>
            <a:r>
              <a:rPr spc="-5" dirty="0">
                <a:latin typeface="Georgia"/>
                <a:cs typeface="Georgia"/>
              </a:rPr>
              <a:t>optimized</a:t>
            </a:r>
            <a:r>
              <a:rPr spc="-9" dirty="0">
                <a:latin typeface="Georgia"/>
                <a:cs typeface="Georgia"/>
              </a:rPr>
              <a:t> </a:t>
            </a:r>
            <a:r>
              <a:rPr spc="-5" dirty="0">
                <a:latin typeface="Georgia"/>
                <a:cs typeface="Georgia"/>
              </a:rPr>
              <a:t>for</a:t>
            </a:r>
            <a:r>
              <a:rPr spc="-14" dirty="0">
                <a:latin typeface="Georgia"/>
                <a:cs typeface="Georgia"/>
              </a:rPr>
              <a:t> </a:t>
            </a:r>
            <a:r>
              <a:rPr spc="-5" dirty="0">
                <a:latin typeface="Georgia"/>
                <a:cs typeface="Georgia"/>
              </a:rPr>
              <a:t>join/filter</a:t>
            </a:r>
            <a:r>
              <a:rPr spc="-9" dirty="0">
                <a:latin typeface="Georgia"/>
                <a:cs typeface="Georgia"/>
              </a:rPr>
              <a:t> </a:t>
            </a:r>
            <a:r>
              <a:rPr spc="-5" dirty="0">
                <a:latin typeface="Georgia"/>
                <a:cs typeface="Georgia"/>
              </a:rPr>
              <a:t>operations</a:t>
            </a:r>
            <a:endParaRPr>
              <a:latin typeface="Georgia"/>
              <a:cs typeface="Georgi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6800" y="3009320"/>
            <a:ext cx="7856411" cy="2093976"/>
            <a:chOff x="144000" y="3343689"/>
            <a:chExt cx="8729345" cy="2326640"/>
          </a:xfrm>
        </p:grpSpPr>
        <p:pic>
          <p:nvPicPr>
            <p:cNvPr id="3" name="object 3"/>
            <p:cNvPicPr/>
            <p:nvPr/>
          </p:nvPicPr>
          <p:blipFill>
            <a:blip r:embed="rId2" cstate="print"/>
            <a:stretch>
              <a:fillRect/>
            </a:stretch>
          </p:blipFill>
          <p:spPr>
            <a:xfrm>
              <a:off x="199103" y="3343689"/>
              <a:ext cx="8674224" cy="1607904"/>
            </a:xfrm>
            <a:prstGeom prst="rect">
              <a:avLst/>
            </a:prstGeom>
          </p:spPr>
        </p:pic>
        <p:pic>
          <p:nvPicPr>
            <p:cNvPr id="4" name="object 4"/>
            <p:cNvPicPr/>
            <p:nvPr/>
          </p:nvPicPr>
          <p:blipFill>
            <a:blip r:embed="rId3" cstate="print"/>
            <a:stretch>
              <a:fillRect/>
            </a:stretch>
          </p:blipFill>
          <p:spPr>
            <a:xfrm>
              <a:off x="6346702" y="3539545"/>
              <a:ext cx="147936" cy="108460"/>
            </a:xfrm>
            <a:prstGeom prst="rect">
              <a:avLst/>
            </a:prstGeom>
          </p:spPr>
        </p:pic>
      </p:grpSp>
      <p:sp>
        <p:nvSpPr>
          <p:cNvPr id="5" name="object 5"/>
          <p:cNvSpPr txBox="1">
            <a:spLocks noGrp="1"/>
          </p:cNvSpPr>
          <p:nvPr>
            <p:ph type="title"/>
          </p:nvPr>
        </p:nvSpPr>
        <p:spPr>
          <a:xfrm>
            <a:off x="867251" y="151459"/>
            <a:ext cx="4195953" cy="380873"/>
          </a:xfrm>
          <a:prstGeom prst="rect">
            <a:avLst/>
          </a:prstGeom>
        </p:spPr>
        <p:txBody>
          <a:bodyPr vert="horz" wrap="square" lIns="0" tIns="11430" rIns="0" bIns="0" rtlCol="0">
            <a:spAutoFit/>
          </a:bodyPr>
          <a:lstStyle/>
          <a:p>
            <a:pPr marL="11430">
              <a:spcBef>
                <a:spcPts val="90"/>
              </a:spcBef>
            </a:pPr>
            <a:r>
              <a:rPr sz="2400" spc="-9" dirty="0">
                <a:latin typeface="Trebuchet MS" panose="020B0603020202020204" pitchFamily="34" charset="0"/>
              </a:rPr>
              <a:t>Example</a:t>
            </a:r>
            <a:r>
              <a:rPr sz="2400" spc="-54" dirty="0">
                <a:latin typeface="Trebuchet MS" panose="020B0603020202020204" pitchFamily="34" charset="0"/>
              </a:rPr>
              <a:t> </a:t>
            </a:r>
            <a:r>
              <a:rPr sz="2400" spc="-5" dirty="0">
                <a:latin typeface="Trebuchet MS" panose="020B0603020202020204" pitchFamily="34" charset="0"/>
              </a:rPr>
              <a:t>of</a:t>
            </a:r>
            <a:r>
              <a:rPr sz="2400" spc="-45" dirty="0">
                <a:latin typeface="Trebuchet MS" panose="020B0603020202020204" pitchFamily="34" charset="0"/>
              </a:rPr>
              <a:t> </a:t>
            </a:r>
            <a:r>
              <a:rPr sz="2400" spc="-5" dirty="0">
                <a:latin typeface="Trebuchet MS" panose="020B0603020202020204" pitchFamily="34" charset="0"/>
              </a:rPr>
              <a:t>partitions</a:t>
            </a:r>
          </a:p>
        </p:txBody>
      </p:sp>
      <p:grpSp>
        <p:nvGrpSpPr>
          <p:cNvPr id="6" name="object 6"/>
          <p:cNvGrpSpPr/>
          <p:nvPr/>
        </p:nvGrpSpPr>
        <p:grpSpPr>
          <a:xfrm>
            <a:off x="596107" y="717293"/>
            <a:ext cx="7709535" cy="1036701"/>
            <a:chOff x="154341" y="796992"/>
            <a:chExt cx="8566150" cy="1151890"/>
          </a:xfrm>
        </p:grpSpPr>
        <p:pic>
          <p:nvPicPr>
            <p:cNvPr id="7" name="object 7"/>
            <p:cNvPicPr/>
            <p:nvPr/>
          </p:nvPicPr>
          <p:blipFill>
            <a:blip r:embed="rId4" cstate="print"/>
            <a:stretch>
              <a:fillRect/>
            </a:stretch>
          </p:blipFill>
          <p:spPr>
            <a:xfrm>
              <a:off x="154341" y="796992"/>
              <a:ext cx="8566109" cy="1151562"/>
            </a:xfrm>
            <a:prstGeom prst="rect">
              <a:avLst/>
            </a:prstGeom>
          </p:spPr>
        </p:pic>
        <p:pic>
          <p:nvPicPr>
            <p:cNvPr id="8" name="object 8"/>
            <p:cNvPicPr/>
            <p:nvPr/>
          </p:nvPicPr>
          <p:blipFill>
            <a:blip r:embed="rId5" cstate="print"/>
            <a:stretch>
              <a:fillRect/>
            </a:stretch>
          </p:blipFill>
          <p:spPr>
            <a:xfrm>
              <a:off x="199103" y="821754"/>
              <a:ext cx="8476584" cy="1014650"/>
            </a:xfrm>
            <a:prstGeom prst="rect">
              <a:avLst/>
            </a:prstGeom>
          </p:spPr>
        </p:pic>
        <p:sp>
          <p:nvSpPr>
            <p:cNvPr id="9" name="object 9"/>
            <p:cNvSpPr/>
            <p:nvPr/>
          </p:nvSpPr>
          <p:spPr>
            <a:xfrm>
              <a:off x="199103" y="821754"/>
              <a:ext cx="8476615" cy="1014730"/>
            </a:xfrm>
            <a:custGeom>
              <a:avLst/>
              <a:gdLst/>
              <a:ahLst/>
              <a:cxnLst/>
              <a:rect l="l" t="t" r="r" b="b"/>
              <a:pathLst>
                <a:path w="8476615" h="1014730">
                  <a:moveTo>
                    <a:pt x="0" y="0"/>
                  </a:moveTo>
                  <a:lnTo>
                    <a:pt x="8476584" y="0"/>
                  </a:lnTo>
                  <a:lnTo>
                    <a:pt x="8476584" y="1014650"/>
                  </a:lnTo>
                  <a:lnTo>
                    <a:pt x="0" y="1014650"/>
                  </a:lnTo>
                  <a:lnTo>
                    <a:pt x="0" y="0"/>
                  </a:lnTo>
                  <a:close/>
                </a:path>
              </a:pathLst>
            </a:custGeom>
            <a:ln w="9524">
              <a:solidFill>
                <a:srgbClr val="888177"/>
              </a:solidFill>
            </a:ln>
          </p:spPr>
          <p:txBody>
            <a:bodyPr wrap="square" lIns="0" tIns="0" rIns="0" bIns="0" rtlCol="0"/>
            <a:lstStyle/>
            <a:p>
              <a:endParaRPr sz="1620"/>
            </a:p>
          </p:txBody>
        </p:sp>
      </p:grpSp>
      <p:sp>
        <p:nvSpPr>
          <p:cNvPr id="10" name="object 10"/>
          <p:cNvSpPr txBox="1"/>
          <p:nvPr/>
        </p:nvSpPr>
        <p:spPr>
          <a:xfrm>
            <a:off x="624964" y="670542"/>
            <a:ext cx="5494973" cy="1034257"/>
          </a:xfrm>
          <a:prstGeom prst="rect">
            <a:avLst/>
          </a:prstGeom>
        </p:spPr>
        <p:txBody>
          <a:bodyPr vert="horz" wrap="square" lIns="0" tIns="11430" rIns="0" bIns="0" rtlCol="0">
            <a:spAutoFit/>
          </a:bodyPr>
          <a:lstStyle/>
          <a:p>
            <a:pPr marL="155448" marR="4572" indent="-144018">
              <a:lnSpc>
                <a:spcPct val="116700"/>
              </a:lnSpc>
              <a:spcBef>
                <a:spcPts val="90"/>
              </a:spcBef>
              <a:tabLst>
                <a:tab pos="2459165" algn="l"/>
              </a:tabLst>
            </a:pPr>
            <a:r>
              <a:rPr sz="1890" b="1" spc="-5" dirty="0">
                <a:latin typeface="Courier New"/>
                <a:cs typeface="Courier New"/>
              </a:rPr>
              <a:t>CREATE TABLE taxiinfo1 </a:t>
            </a:r>
            <a:r>
              <a:rPr sz="1890" b="1" dirty="0">
                <a:latin typeface="Courier New"/>
                <a:cs typeface="Courier New"/>
              </a:rPr>
              <a:t>( </a:t>
            </a:r>
            <a:r>
              <a:rPr sz="1890" b="1" spc="-5" dirty="0">
                <a:latin typeface="Courier New"/>
                <a:cs typeface="Courier New"/>
              </a:rPr>
              <a:t>….) </a:t>
            </a:r>
            <a:r>
              <a:rPr sz="1890" b="1" dirty="0">
                <a:latin typeface="Courier New"/>
                <a:cs typeface="Courier New"/>
              </a:rPr>
              <a:t> </a:t>
            </a:r>
            <a:r>
              <a:rPr sz="1890" b="1" spc="-5" dirty="0">
                <a:latin typeface="Courier New"/>
                <a:cs typeface="Courier New"/>
              </a:rPr>
              <a:t>PARTITIONED</a:t>
            </a:r>
            <a:r>
              <a:rPr sz="1890" b="1" dirty="0">
                <a:latin typeface="Courier New"/>
                <a:cs typeface="Courier New"/>
              </a:rPr>
              <a:t> </a:t>
            </a:r>
            <a:r>
              <a:rPr sz="1890" b="1" spc="-5" dirty="0">
                <a:latin typeface="Courier New"/>
                <a:cs typeface="Courier New"/>
              </a:rPr>
              <a:t>BY	(year</a:t>
            </a:r>
            <a:r>
              <a:rPr sz="1890" b="1" spc="-32" dirty="0">
                <a:latin typeface="Courier New"/>
                <a:cs typeface="Courier New"/>
              </a:rPr>
              <a:t> </a:t>
            </a:r>
            <a:r>
              <a:rPr sz="1890" b="1" spc="-5" dirty="0">
                <a:latin typeface="Courier New"/>
                <a:cs typeface="Courier New"/>
              </a:rPr>
              <a:t>int,</a:t>
            </a:r>
            <a:r>
              <a:rPr sz="1890" b="1" spc="-32" dirty="0">
                <a:latin typeface="Courier New"/>
                <a:cs typeface="Courier New"/>
              </a:rPr>
              <a:t> </a:t>
            </a:r>
            <a:r>
              <a:rPr sz="1890" b="1" spc="-5" dirty="0">
                <a:latin typeface="Courier New"/>
                <a:cs typeface="Courier New"/>
              </a:rPr>
              <a:t>month</a:t>
            </a:r>
            <a:r>
              <a:rPr sz="1890" b="1" spc="-27" dirty="0">
                <a:latin typeface="Courier New"/>
                <a:cs typeface="Courier New"/>
              </a:rPr>
              <a:t> </a:t>
            </a:r>
            <a:r>
              <a:rPr sz="1890" b="1" spc="-5" dirty="0">
                <a:latin typeface="Courier New"/>
                <a:cs typeface="Courier New"/>
              </a:rPr>
              <a:t>int)</a:t>
            </a:r>
            <a:endParaRPr sz="1890">
              <a:latin typeface="Courier New"/>
              <a:cs typeface="Courier New"/>
            </a:endParaRPr>
          </a:p>
          <a:p>
            <a:pPr marL="11430">
              <a:spcBef>
                <a:spcPts val="378"/>
              </a:spcBef>
            </a:pPr>
            <a:r>
              <a:rPr sz="1890" b="1" spc="-5" dirty="0">
                <a:latin typeface="Courier New"/>
                <a:cs typeface="Courier New"/>
              </a:rPr>
              <a:t>…;</a:t>
            </a:r>
            <a:endParaRPr sz="1890">
              <a:latin typeface="Courier New"/>
              <a:cs typeface="Courier New"/>
            </a:endParaRPr>
          </a:p>
        </p:txBody>
      </p:sp>
      <p:grpSp>
        <p:nvGrpSpPr>
          <p:cNvPr id="11" name="object 11"/>
          <p:cNvGrpSpPr/>
          <p:nvPr/>
        </p:nvGrpSpPr>
        <p:grpSpPr>
          <a:xfrm>
            <a:off x="596106" y="2166968"/>
            <a:ext cx="7563803" cy="686372"/>
            <a:chOff x="154340" y="2407742"/>
            <a:chExt cx="8404225" cy="762635"/>
          </a:xfrm>
        </p:grpSpPr>
        <p:pic>
          <p:nvPicPr>
            <p:cNvPr id="12" name="object 12"/>
            <p:cNvPicPr/>
            <p:nvPr/>
          </p:nvPicPr>
          <p:blipFill>
            <a:blip r:embed="rId6" cstate="print"/>
            <a:stretch>
              <a:fillRect/>
            </a:stretch>
          </p:blipFill>
          <p:spPr>
            <a:xfrm>
              <a:off x="154340" y="2407742"/>
              <a:ext cx="8403710" cy="762303"/>
            </a:xfrm>
            <a:prstGeom prst="rect">
              <a:avLst/>
            </a:prstGeom>
          </p:spPr>
        </p:pic>
        <p:pic>
          <p:nvPicPr>
            <p:cNvPr id="13" name="object 13"/>
            <p:cNvPicPr/>
            <p:nvPr/>
          </p:nvPicPr>
          <p:blipFill>
            <a:blip r:embed="rId7" cstate="print"/>
            <a:stretch>
              <a:fillRect/>
            </a:stretch>
          </p:blipFill>
          <p:spPr>
            <a:xfrm>
              <a:off x="199102" y="2432504"/>
              <a:ext cx="8314185" cy="672777"/>
            </a:xfrm>
            <a:prstGeom prst="rect">
              <a:avLst/>
            </a:prstGeom>
          </p:spPr>
        </p:pic>
        <p:sp>
          <p:nvSpPr>
            <p:cNvPr id="14" name="object 14"/>
            <p:cNvSpPr/>
            <p:nvPr/>
          </p:nvSpPr>
          <p:spPr>
            <a:xfrm>
              <a:off x="199102" y="2432504"/>
              <a:ext cx="8314690" cy="673100"/>
            </a:xfrm>
            <a:custGeom>
              <a:avLst/>
              <a:gdLst/>
              <a:ahLst/>
              <a:cxnLst/>
              <a:rect l="l" t="t" r="r" b="b"/>
              <a:pathLst>
                <a:path w="8314690" h="673100">
                  <a:moveTo>
                    <a:pt x="0" y="0"/>
                  </a:moveTo>
                  <a:lnTo>
                    <a:pt x="8314185" y="0"/>
                  </a:lnTo>
                  <a:lnTo>
                    <a:pt x="8314185" y="672777"/>
                  </a:lnTo>
                  <a:lnTo>
                    <a:pt x="0" y="672777"/>
                  </a:lnTo>
                  <a:lnTo>
                    <a:pt x="0" y="0"/>
                  </a:lnTo>
                  <a:close/>
                </a:path>
              </a:pathLst>
            </a:custGeom>
            <a:ln w="9524">
              <a:solidFill>
                <a:srgbClr val="888177"/>
              </a:solidFill>
            </a:ln>
          </p:spPr>
          <p:txBody>
            <a:bodyPr wrap="square" lIns="0" tIns="0" rIns="0" bIns="0" rtlCol="0"/>
            <a:lstStyle/>
            <a:p>
              <a:endParaRPr sz="1620"/>
            </a:p>
          </p:txBody>
        </p:sp>
      </p:grpSp>
      <p:sp>
        <p:nvSpPr>
          <p:cNvPr id="15" name="object 15"/>
          <p:cNvSpPr txBox="1"/>
          <p:nvPr/>
        </p:nvSpPr>
        <p:spPr>
          <a:xfrm>
            <a:off x="624962" y="2168223"/>
            <a:ext cx="6647116" cy="593239"/>
          </a:xfrm>
          <a:prstGeom prst="rect">
            <a:avLst/>
          </a:prstGeom>
        </p:spPr>
        <p:txBody>
          <a:bodyPr vert="horz" wrap="square" lIns="0" tIns="11430" rIns="0" bIns="0" rtlCol="0">
            <a:spAutoFit/>
          </a:bodyPr>
          <a:lstStyle/>
          <a:p>
            <a:pPr marL="11430" marR="4572">
              <a:spcBef>
                <a:spcPts val="90"/>
              </a:spcBef>
            </a:pPr>
            <a:r>
              <a:rPr sz="1890" b="1" spc="-5" dirty="0">
                <a:latin typeface="Courier New"/>
                <a:cs typeface="Courier New"/>
              </a:rPr>
              <a:t>LOAD DATA LOCAL INPATH …… INTO TABLE taxiinfo1 </a:t>
            </a:r>
            <a:r>
              <a:rPr sz="1890" b="1" spc="-1125" dirty="0">
                <a:latin typeface="Courier New"/>
                <a:cs typeface="Courier New"/>
              </a:rPr>
              <a:t> </a:t>
            </a:r>
            <a:r>
              <a:rPr sz="1890" b="1" spc="-5" dirty="0">
                <a:latin typeface="Courier New"/>
                <a:cs typeface="Courier New"/>
              </a:rPr>
              <a:t>PARTITION</a:t>
            </a:r>
            <a:r>
              <a:rPr sz="1890" b="1" spc="-14" dirty="0">
                <a:latin typeface="Courier New"/>
                <a:cs typeface="Courier New"/>
              </a:rPr>
              <a:t> </a:t>
            </a:r>
            <a:r>
              <a:rPr sz="1890" b="1" spc="-5" dirty="0">
                <a:latin typeface="Courier New"/>
                <a:cs typeface="Courier New"/>
              </a:rPr>
              <a:t>(year=2019,</a:t>
            </a:r>
            <a:r>
              <a:rPr sz="1890" b="1" spc="-9" dirty="0">
                <a:latin typeface="Courier New"/>
                <a:cs typeface="Courier New"/>
              </a:rPr>
              <a:t> </a:t>
            </a:r>
            <a:r>
              <a:rPr sz="1890" b="1" spc="-5" dirty="0">
                <a:latin typeface="Courier New"/>
                <a:cs typeface="Courier New"/>
              </a:rPr>
              <a:t>month=11);</a:t>
            </a:r>
            <a:endParaRPr sz="1890">
              <a:latin typeface="Courier New"/>
              <a:cs typeface="Courier New"/>
            </a:endParaRPr>
          </a:p>
        </p:txBody>
      </p:sp>
      <p:sp>
        <p:nvSpPr>
          <p:cNvPr id="16" name="object 16"/>
          <p:cNvSpPr/>
          <p:nvPr/>
        </p:nvSpPr>
        <p:spPr>
          <a:xfrm>
            <a:off x="3124903" y="870204"/>
            <a:ext cx="3759326" cy="720662"/>
          </a:xfrm>
          <a:custGeom>
            <a:avLst/>
            <a:gdLst/>
            <a:ahLst/>
            <a:cxnLst/>
            <a:rect l="l" t="t" r="r" b="b"/>
            <a:pathLst>
              <a:path w="4177029" h="800735">
                <a:moveTo>
                  <a:pt x="0" y="400359"/>
                </a:moveTo>
                <a:lnTo>
                  <a:pt x="1318" y="386000"/>
                </a:lnTo>
                <a:lnTo>
                  <a:pt x="5243" y="371767"/>
                </a:lnTo>
                <a:lnTo>
                  <a:pt x="32217" y="329918"/>
                </a:lnTo>
                <a:lnTo>
                  <a:pt x="62425" y="302809"/>
                </a:lnTo>
                <a:lnTo>
                  <a:pt x="102000" y="276413"/>
                </a:lnTo>
                <a:lnTo>
                  <a:pt x="150589" y="250796"/>
                </a:lnTo>
                <a:lnTo>
                  <a:pt x="207838" y="226026"/>
                </a:lnTo>
                <a:lnTo>
                  <a:pt x="273395" y="202172"/>
                </a:lnTo>
                <a:lnTo>
                  <a:pt x="346906" y="179301"/>
                </a:lnTo>
                <a:lnTo>
                  <a:pt x="386534" y="168255"/>
                </a:lnTo>
                <a:lnTo>
                  <a:pt x="428018" y="157480"/>
                </a:lnTo>
                <a:lnTo>
                  <a:pt x="471313" y="146985"/>
                </a:lnTo>
                <a:lnTo>
                  <a:pt x="516376" y="136778"/>
                </a:lnTo>
                <a:lnTo>
                  <a:pt x="563163" y="126868"/>
                </a:lnTo>
                <a:lnTo>
                  <a:pt x="611628" y="117262"/>
                </a:lnTo>
                <a:lnTo>
                  <a:pt x="661729" y="107970"/>
                </a:lnTo>
                <a:lnTo>
                  <a:pt x="713421" y="99000"/>
                </a:lnTo>
                <a:lnTo>
                  <a:pt x="766660" y="90361"/>
                </a:lnTo>
                <a:lnTo>
                  <a:pt x="821401" y="82060"/>
                </a:lnTo>
                <a:lnTo>
                  <a:pt x="877601" y="74107"/>
                </a:lnTo>
                <a:lnTo>
                  <a:pt x="935215" y="66509"/>
                </a:lnTo>
                <a:lnTo>
                  <a:pt x="994199" y="59276"/>
                </a:lnTo>
                <a:lnTo>
                  <a:pt x="1054509" y="52416"/>
                </a:lnTo>
                <a:lnTo>
                  <a:pt x="1116100" y="45936"/>
                </a:lnTo>
                <a:lnTo>
                  <a:pt x="1178930" y="39847"/>
                </a:lnTo>
                <a:lnTo>
                  <a:pt x="1242952" y="34155"/>
                </a:lnTo>
                <a:lnTo>
                  <a:pt x="1308124" y="28871"/>
                </a:lnTo>
                <a:lnTo>
                  <a:pt x="1374401" y="24001"/>
                </a:lnTo>
                <a:lnTo>
                  <a:pt x="1441739" y="19555"/>
                </a:lnTo>
                <a:lnTo>
                  <a:pt x="1510094" y="15541"/>
                </a:lnTo>
                <a:lnTo>
                  <a:pt x="1579421" y="11968"/>
                </a:lnTo>
                <a:lnTo>
                  <a:pt x="1649676" y="8843"/>
                </a:lnTo>
                <a:lnTo>
                  <a:pt x="1720816" y="6176"/>
                </a:lnTo>
                <a:lnTo>
                  <a:pt x="1792796" y="3975"/>
                </a:lnTo>
                <a:lnTo>
                  <a:pt x="1865571" y="2249"/>
                </a:lnTo>
                <a:lnTo>
                  <a:pt x="1939098" y="1005"/>
                </a:lnTo>
                <a:lnTo>
                  <a:pt x="2013333" y="252"/>
                </a:lnTo>
                <a:lnTo>
                  <a:pt x="2088231" y="0"/>
                </a:lnTo>
                <a:lnTo>
                  <a:pt x="2163130" y="252"/>
                </a:lnTo>
                <a:lnTo>
                  <a:pt x="2237364" y="1005"/>
                </a:lnTo>
                <a:lnTo>
                  <a:pt x="2310892" y="2249"/>
                </a:lnTo>
                <a:lnTo>
                  <a:pt x="2383667" y="3975"/>
                </a:lnTo>
                <a:lnTo>
                  <a:pt x="2455647" y="6176"/>
                </a:lnTo>
                <a:lnTo>
                  <a:pt x="2526787" y="8843"/>
                </a:lnTo>
                <a:lnTo>
                  <a:pt x="2597042" y="11968"/>
                </a:lnTo>
                <a:lnTo>
                  <a:pt x="2666369" y="15541"/>
                </a:lnTo>
                <a:lnTo>
                  <a:pt x="2734724" y="19555"/>
                </a:lnTo>
                <a:lnTo>
                  <a:pt x="2802062" y="24001"/>
                </a:lnTo>
                <a:lnTo>
                  <a:pt x="2868339" y="28871"/>
                </a:lnTo>
                <a:lnTo>
                  <a:pt x="2933511" y="34155"/>
                </a:lnTo>
                <a:lnTo>
                  <a:pt x="2997533" y="39847"/>
                </a:lnTo>
                <a:lnTo>
                  <a:pt x="3060362" y="45936"/>
                </a:lnTo>
                <a:lnTo>
                  <a:pt x="3121954" y="52416"/>
                </a:lnTo>
                <a:lnTo>
                  <a:pt x="3182264" y="59276"/>
                </a:lnTo>
                <a:lnTo>
                  <a:pt x="3241248" y="66509"/>
                </a:lnTo>
                <a:lnTo>
                  <a:pt x="3298862" y="74107"/>
                </a:lnTo>
                <a:lnTo>
                  <a:pt x="3355062" y="82060"/>
                </a:lnTo>
                <a:lnTo>
                  <a:pt x="3409803" y="90361"/>
                </a:lnTo>
                <a:lnTo>
                  <a:pt x="3463042" y="99000"/>
                </a:lnTo>
                <a:lnTo>
                  <a:pt x="3514733" y="107970"/>
                </a:lnTo>
                <a:lnTo>
                  <a:pt x="3564834" y="117262"/>
                </a:lnTo>
                <a:lnTo>
                  <a:pt x="3613300" y="126868"/>
                </a:lnTo>
                <a:lnTo>
                  <a:pt x="3660087" y="136778"/>
                </a:lnTo>
                <a:lnTo>
                  <a:pt x="3705150" y="146985"/>
                </a:lnTo>
                <a:lnTo>
                  <a:pt x="3748445" y="157480"/>
                </a:lnTo>
                <a:lnTo>
                  <a:pt x="3789929" y="168255"/>
                </a:lnTo>
                <a:lnTo>
                  <a:pt x="3829557" y="179301"/>
                </a:lnTo>
                <a:lnTo>
                  <a:pt x="3867284" y="190609"/>
                </a:lnTo>
                <a:lnTo>
                  <a:pt x="3936862" y="213981"/>
                </a:lnTo>
                <a:lnTo>
                  <a:pt x="3998310" y="238301"/>
                </a:lnTo>
                <a:lnTo>
                  <a:pt x="4051273" y="263503"/>
                </a:lnTo>
                <a:lnTo>
                  <a:pt x="4095399" y="289518"/>
                </a:lnTo>
                <a:lnTo>
                  <a:pt x="4130335" y="316279"/>
                </a:lnTo>
                <a:lnTo>
                  <a:pt x="4164733" y="357671"/>
                </a:lnTo>
                <a:lnTo>
                  <a:pt x="4176463" y="400359"/>
                </a:lnTo>
                <a:lnTo>
                  <a:pt x="4164733" y="443048"/>
                </a:lnTo>
                <a:lnTo>
                  <a:pt x="4130335" y="484440"/>
                </a:lnTo>
                <a:lnTo>
                  <a:pt x="4095399" y="511201"/>
                </a:lnTo>
                <a:lnTo>
                  <a:pt x="4051273" y="537216"/>
                </a:lnTo>
                <a:lnTo>
                  <a:pt x="3998310" y="562418"/>
                </a:lnTo>
                <a:lnTo>
                  <a:pt x="3936862" y="586738"/>
                </a:lnTo>
                <a:lnTo>
                  <a:pt x="3867284" y="610110"/>
                </a:lnTo>
                <a:lnTo>
                  <a:pt x="3829557" y="621418"/>
                </a:lnTo>
                <a:lnTo>
                  <a:pt x="3789929" y="632464"/>
                </a:lnTo>
                <a:lnTo>
                  <a:pt x="3748445" y="643239"/>
                </a:lnTo>
                <a:lnTo>
                  <a:pt x="3705150" y="653734"/>
                </a:lnTo>
                <a:lnTo>
                  <a:pt x="3660087" y="663941"/>
                </a:lnTo>
                <a:lnTo>
                  <a:pt x="3613300" y="673851"/>
                </a:lnTo>
                <a:lnTo>
                  <a:pt x="3564834" y="683457"/>
                </a:lnTo>
                <a:lnTo>
                  <a:pt x="3514733" y="692749"/>
                </a:lnTo>
                <a:lnTo>
                  <a:pt x="3463042" y="701719"/>
                </a:lnTo>
                <a:lnTo>
                  <a:pt x="3409803" y="710358"/>
                </a:lnTo>
                <a:lnTo>
                  <a:pt x="3355062" y="718659"/>
                </a:lnTo>
                <a:lnTo>
                  <a:pt x="3298862" y="726612"/>
                </a:lnTo>
                <a:lnTo>
                  <a:pt x="3241248" y="734210"/>
                </a:lnTo>
                <a:lnTo>
                  <a:pt x="3182264" y="741443"/>
                </a:lnTo>
                <a:lnTo>
                  <a:pt x="3121954" y="748303"/>
                </a:lnTo>
                <a:lnTo>
                  <a:pt x="3060362" y="754783"/>
                </a:lnTo>
                <a:lnTo>
                  <a:pt x="2997533" y="760872"/>
                </a:lnTo>
                <a:lnTo>
                  <a:pt x="2933511" y="766564"/>
                </a:lnTo>
                <a:lnTo>
                  <a:pt x="2868339" y="771848"/>
                </a:lnTo>
                <a:lnTo>
                  <a:pt x="2802062" y="776718"/>
                </a:lnTo>
                <a:lnTo>
                  <a:pt x="2734724" y="781164"/>
                </a:lnTo>
                <a:lnTo>
                  <a:pt x="2666369" y="785178"/>
                </a:lnTo>
                <a:lnTo>
                  <a:pt x="2597042" y="788751"/>
                </a:lnTo>
                <a:lnTo>
                  <a:pt x="2526787" y="791876"/>
                </a:lnTo>
                <a:lnTo>
                  <a:pt x="2455647" y="794543"/>
                </a:lnTo>
                <a:lnTo>
                  <a:pt x="2383667" y="796744"/>
                </a:lnTo>
                <a:lnTo>
                  <a:pt x="2310892" y="798470"/>
                </a:lnTo>
                <a:lnTo>
                  <a:pt x="2237364" y="799714"/>
                </a:lnTo>
                <a:lnTo>
                  <a:pt x="2163130" y="800467"/>
                </a:lnTo>
                <a:lnTo>
                  <a:pt x="2088231" y="800719"/>
                </a:lnTo>
                <a:lnTo>
                  <a:pt x="2013333" y="800467"/>
                </a:lnTo>
                <a:lnTo>
                  <a:pt x="1939098" y="799714"/>
                </a:lnTo>
                <a:lnTo>
                  <a:pt x="1865571" y="798470"/>
                </a:lnTo>
                <a:lnTo>
                  <a:pt x="1792796" y="796744"/>
                </a:lnTo>
                <a:lnTo>
                  <a:pt x="1720816" y="794543"/>
                </a:lnTo>
                <a:lnTo>
                  <a:pt x="1649676" y="791876"/>
                </a:lnTo>
                <a:lnTo>
                  <a:pt x="1579421" y="788751"/>
                </a:lnTo>
                <a:lnTo>
                  <a:pt x="1510094" y="785178"/>
                </a:lnTo>
                <a:lnTo>
                  <a:pt x="1441739" y="781164"/>
                </a:lnTo>
                <a:lnTo>
                  <a:pt x="1374401" y="776718"/>
                </a:lnTo>
                <a:lnTo>
                  <a:pt x="1308124" y="771848"/>
                </a:lnTo>
                <a:lnTo>
                  <a:pt x="1242952" y="766564"/>
                </a:lnTo>
                <a:lnTo>
                  <a:pt x="1178930" y="760872"/>
                </a:lnTo>
                <a:lnTo>
                  <a:pt x="1116100" y="754783"/>
                </a:lnTo>
                <a:lnTo>
                  <a:pt x="1054509" y="748303"/>
                </a:lnTo>
                <a:lnTo>
                  <a:pt x="994199" y="741443"/>
                </a:lnTo>
                <a:lnTo>
                  <a:pt x="935215" y="734210"/>
                </a:lnTo>
                <a:lnTo>
                  <a:pt x="877601" y="726612"/>
                </a:lnTo>
                <a:lnTo>
                  <a:pt x="821401" y="718659"/>
                </a:lnTo>
                <a:lnTo>
                  <a:pt x="766660" y="710358"/>
                </a:lnTo>
                <a:lnTo>
                  <a:pt x="713421" y="701719"/>
                </a:lnTo>
                <a:lnTo>
                  <a:pt x="661729" y="692749"/>
                </a:lnTo>
                <a:lnTo>
                  <a:pt x="611628" y="683457"/>
                </a:lnTo>
                <a:lnTo>
                  <a:pt x="563163" y="673851"/>
                </a:lnTo>
                <a:lnTo>
                  <a:pt x="516376" y="663941"/>
                </a:lnTo>
                <a:lnTo>
                  <a:pt x="471313" y="653734"/>
                </a:lnTo>
                <a:lnTo>
                  <a:pt x="428018" y="643239"/>
                </a:lnTo>
                <a:lnTo>
                  <a:pt x="386534" y="632464"/>
                </a:lnTo>
                <a:lnTo>
                  <a:pt x="346906" y="621418"/>
                </a:lnTo>
                <a:lnTo>
                  <a:pt x="309179" y="610110"/>
                </a:lnTo>
                <a:lnTo>
                  <a:pt x="239601" y="586738"/>
                </a:lnTo>
                <a:lnTo>
                  <a:pt x="178153" y="562418"/>
                </a:lnTo>
                <a:lnTo>
                  <a:pt x="125190" y="537216"/>
                </a:lnTo>
                <a:lnTo>
                  <a:pt x="81064" y="511201"/>
                </a:lnTo>
                <a:lnTo>
                  <a:pt x="46128" y="484440"/>
                </a:lnTo>
                <a:lnTo>
                  <a:pt x="11730" y="443048"/>
                </a:lnTo>
                <a:lnTo>
                  <a:pt x="1318" y="414719"/>
                </a:lnTo>
                <a:lnTo>
                  <a:pt x="0" y="400359"/>
                </a:lnTo>
                <a:close/>
              </a:path>
            </a:pathLst>
          </a:custGeom>
          <a:ln w="25399">
            <a:solidFill>
              <a:srgbClr val="EE3340"/>
            </a:solidFill>
          </a:ln>
        </p:spPr>
        <p:txBody>
          <a:bodyPr wrap="square" lIns="0" tIns="0" rIns="0" bIns="0" rtlCol="0"/>
          <a:lstStyle/>
          <a:p>
            <a:endParaRPr sz="1620"/>
          </a:p>
        </p:txBody>
      </p:sp>
      <p:sp>
        <p:nvSpPr>
          <p:cNvPr id="17" name="object 17"/>
          <p:cNvSpPr txBox="1"/>
          <p:nvPr/>
        </p:nvSpPr>
        <p:spPr>
          <a:xfrm>
            <a:off x="5382916" y="1775754"/>
            <a:ext cx="2482025" cy="288541"/>
          </a:xfrm>
          <a:prstGeom prst="rect">
            <a:avLst/>
          </a:prstGeom>
        </p:spPr>
        <p:txBody>
          <a:bodyPr vert="horz" wrap="square" lIns="0" tIns="11430" rIns="0" bIns="0" rtlCol="0">
            <a:spAutoFit/>
          </a:bodyPr>
          <a:lstStyle/>
          <a:p>
            <a:pPr marL="11430">
              <a:spcBef>
                <a:spcPts val="90"/>
              </a:spcBef>
            </a:pPr>
            <a:r>
              <a:rPr b="1" spc="-5" dirty="0">
                <a:solidFill>
                  <a:srgbClr val="005EB8"/>
                </a:solidFill>
                <a:latin typeface="Arial"/>
                <a:cs typeface="Arial"/>
              </a:rPr>
              <a:t>Define</a:t>
            </a:r>
            <a:r>
              <a:rPr b="1" spc="-41" dirty="0">
                <a:solidFill>
                  <a:srgbClr val="005EB8"/>
                </a:solidFill>
                <a:latin typeface="Arial"/>
                <a:cs typeface="Arial"/>
              </a:rPr>
              <a:t> </a:t>
            </a:r>
            <a:r>
              <a:rPr b="1" spc="-5" dirty="0">
                <a:solidFill>
                  <a:srgbClr val="005EB8"/>
                </a:solidFill>
                <a:latin typeface="Arial"/>
                <a:cs typeface="Arial"/>
              </a:rPr>
              <a:t>partition</a:t>
            </a:r>
            <a:r>
              <a:rPr b="1" spc="-41" dirty="0">
                <a:solidFill>
                  <a:srgbClr val="005EB8"/>
                </a:solidFill>
                <a:latin typeface="Arial"/>
                <a:cs typeface="Arial"/>
              </a:rPr>
              <a:t> </a:t>
            </a:r>
            <a:r>
              <a:rPr b="1" spc="-5" dirty="0">
                <a:solidFill>
                  <a:srgbClr val="005EB8"/>
                </a:solidFill>
                <a:latin typeface="Arial"/>
                <a:cs typeface="Arial"/>
              </a:rPr>
              <a:t>names</a:t>
            </a:r>
            <a:endParaRPr>
              <a:latin typeface="Arial"/>
              <a:cs typeface="Arial"/>
            </a:endParaRPr>
          </a:p>
        </p:txBody>
      </p:sp>
      <p:grpSp>
        <p:nvGrpSpPr>
          <p:cNvPr id="18" name="object 18"/>
          <p:cNvGrpSpPr/>
          <p:nvPr/>
        </p:nvGrpSpPr>
        <p:grpSpPr>
          <a:xfrm>
            <a:off x="3941412" y="1512221"/>
            <a:ext cx="2168843" cy="1045845"/>
            <a:chOff x="3871346" y="1680245"/>
            <a:chExt cx="2409825" cy="1162050"/>
          </a:xfrm>
        </p:grpSpPr>
        <p:pic>
          <p:nvPicPr>
            <p:cNvPr id="19" name="object 19"/>
            <p:cNvPicPr/>
            <p:nvPr/>
          </p:nvPicPr>
          <p:blipFill>
            <a:blip r:embed="rId8" cstate="print"/>
            <a:stretch>
              <a:fillRect/>
            </a:stretch>
          </p:blipFill>
          <p:spPr>
            <a:xfrm>
              <a:off x="5671428" y="1680245"/>
              <a:ext cx="609456" cy="467267"/>
            </a:xfrm>
            <a:prstGeom prst="rect">
              <a:avLst/>
            </a:prstGeom>
          </p:spPr>
        </p:pic>
        <p:sp>
          <p:nvSpPr>
            <p:cNvPr id="20" name="object 20"/>
            <p:cNvSpPr/>
            <p:nvPr/>
          </p:nvSpPr>
          <p:spPr>
            <a:xfrm>
              <a:off x="5847928" y="1801822"/>
              <a:ext cx="380365" cy="273050"/>
            </a:xfrm>
            <a:custGeom>
              <a:avLst/>
              <a:gdLst/>
              <a:ahLst/>
              <a:cxnLst/>
              <a:rect l="l" t="t" r="r" b="b"/>
              <a:pathLst>
                <a:path w="380364" h="273050">
                  <a:moveTo>
                    <a:pt x="380255" y="272989"/>
                  </a:moveTo>
                  <a:lnTo>
                    <a:pt x="0" y="0"/>
                  </a:lnTo>
                </a:path>
              </a:pathLst>
            </a:custGeom>
            <a:ln w="25399">
              <a:solidFill>
                <a:srgbClr val="FF671F"/>
              </a:solidFill>
            </a:ln>
          </p:spPr>
          <p:txBody>
            <a:bodyPr wrap="square" lIns="0" tIns="0" rIns="0" bIns="0" rtlCol="0"/>
            <a:lstStyle/>
            <a:p>
              <a:endParaRPr sz="1620"/>
            </a:p>
          </p:txBody>
        </p:sp>
        <p:pic>
          <p:nvPicPr>
            <p:cNvPr id="21" name="object 21"/>
            <p:cNvPicPr/>
            <p:nvPr/>
          </p:nvPicPr>
          <p:blipFill>
            <a:blip r:embed="rId9" cstate="print"/>
            <a:stretch>
              <a:fillRect/>
            </a:stretch>
          </p:blipFill>
          <p:spPr>
            <a:xfrm>
              <a:off x="5741592" y="1721900"/>
              <a:ext cx="143502" cy="126703"/>
            </a:xfrm>
            <a:prstGeom prst="rect">
              <a:avLst/>
            </a:prstGeom>
          </p:spPr>
        </p:pic>
        <p:pic>
          <p:nvPicPr>
            <p:cNvPr id="22" name="object 22"/>
            <p:cNvPicPr/>
            <p:nvPr/>
          </p:nvPicPr>
          <p:blipFill>
            <a:blip r:embed="rId10" cstate="print"/>
            <a:stretch>
              <a:fillRect/>
            </a:stretch>
          </p:blipFill>
          <p:spPr>
            <a:xfrm>
              <a:off x="3871346" y="1734914"/>
              <a:ext cx="1233700" cy="1106800"/>
            </a:xfrm>
            <a:prstGeom prst="rect">
              <a:avLst/>
            </a:prstGeom>
          </p:spPr>
        </p:pic>
        <p:sp>
          <p:nvSpPr>
            <p:cNvPr id="23" name="object 23"/>
            <p:cNvSpPr/>
            <p:nvPr/>
          </p:nvSpPr>
          <p:spPr>
            <a:xfrm>
              <a:off x="4038028" y="1767614"/>
              <a:ext cx="1014730" cy="900430"/>
            </a:xfrm>
            <a:custGeom>
              <a:avLst/>
              <a:gdLst/>
              <a:ahLst/>
              <a:cxnLst/>
              <a:rect l="l" t="t" r="r" b="b"/>
              <a:pathLst>
                <a:path w="1014729" h="900430">
                  <a:moveTo>
                    <a:pt x="1014317" y="0"/>
                  </a:moveTo>
                  <a:lnTo>
                    <a:pt x="0" y="900237"/>
                  </a:lnTo>
                </a:path>
              </a:pathLst>
            </a:custGeom>
            <a:ln w="25399">
              <a:solidFill>
                <a:srgbClr val="FF671F"/>
              </a:solidFill>
            </a:ln>
          </p:spPr>
          <p:txBody>
            <a:bodyPr wrap="square" lIns="0" tIns="0" rIns="0" bIns="0" rtlCol="0"/>
            <a:lstStyle/>
            <a:p>
              <a:endParaRPr sz="1620"/>
            </a:p>
          </p:txBody>
        </p:sp>
        <p:pic>
          <p:nvPicPr>
            <p:cNvPr id="24" name="object 24"/>
            <p:cNvPicPr/>
            <p:nvPr/>
          </p:nvPicPr>
          <p:blipFill>
            <a:blip r:embed="rId11" cstate="print"/>
            <a:stretch>
              <a:fillRect/>
            </a:stretch>
          </p:blipFill>
          <p:spPr>
            <a:xfrm>
              <a:off x="3939118" y="2623773"/>
              <a:ext cx="139458" cy="133292"/>
            </a:xfrm>
            <a:prstGeom prst="rect">
              <a:avLst/>
            </a:prstGeom>
          </p:spPr>
        </p:pic>
      </p:grpSp>
      <p:sp>
        <p:nvSpPr>
          <p:cNvPr id="25" name="object 25"/>
          <p:cNvSpPr txBox="1"/>
          <p:nvPr/>
        </p:nvSpPr>
        <p:spPr>
          <a:xfrm>
            <a:off x="1759827" y="1789004"/>
            <a:ext cx="2403158" cy="288541"/>
          </a:xfrm>
          <a:prstGeom prst="rect">
            <a:avLst/>
          </a:prstGeom>
        </p:spPr>
        <p:txBody>
          <a:bodyPr vert="horz" wrap="square" lIns="0" tIns="11430" rIns="0" bIns="0" rtlCol="0">
            <a:spAutoFit/>
          </a:bodyPr>
          <a:lstStyle/>
          <a:p>
            <a:pPr marL="11430">
              <a:spcBef>
                <a:spcPts val="90"/>
              </a:spcBef>
              <a:tabLst>
                <a:tab pos="998411" algn="l"/>
              </a:tabLst>
            </a:pPr>
            <a:r>
              <a:rPr b="1" spc="-5" dirty="0">
                <a:latin typeface="Arial"/>
                <a:cs typeface="Arial"/>
              </a:rPr>
              <a:t>Indicate	partition</a:t>
            </a:r>
            <a:r>
              <a:rPr b="1" spc="-77" dirty="0">
                <a:latin typeface="Arial"/>
                <a:cs typeface="Arial"/>
              </a:rPr>
              <a:t> </a:t>
            </a:r>
            <a:r>
              <a:rPr b="1" spc="-5" dirty="0">
                <a:latin typeface="Arial"/>
                <a:cs typeface="Arial"/>
              </a:rPr>
              <a:t>info</a:t>
            </a:r>
            <a:endParaRPr>
              <a:latin typeface="Arial"/>
              <a:cs typeface="Arial"/>
            </a:endParaRPr>
          </a:p>
        </p:txBody>
      </p:sp>
      <p:grpSp>
        <p:nvGrpSpPr>
          <p:cNvPr id="26" name="object 26"/>
          <p:cNvGrpSpPr/>
          <p:nvPr/>
        </p:nvGrpSpPr>
        <p:grpSpPr>
          <a:xfrm>
            <a:off x="4718991" y="2607127"/>
            <a:ext cx="1650492" cy="742950"/>
            <a:chOff x="4735323" y="2896808"/>
            <a:chExt cx="1833880" cy="825500"/>
          </a:xfrm>
        </p:grpSpPr>
        <p:pic>
          <p:nvPicPr>
            <p:cNvPr id="27" name="object 27"/>
            <p:cNvPicPr/>
            <p:nvPr/>
          </p:nvPicPr>
          <p:blipFill>
            <a:blip r:embed="rId12" cstate="print"/>
            <a:stretch>
              <a:fillRect/>
            </a:stretch>
          </p:blipFill>
          <p:spPr>
            <a:xfrm>
              <a:off x="4735323" y="2896808"/>
              <a:ext cx="1833592" cy="825480"/>
            </a:xfrm>
            <a:prstGeom prst="rect">
              <a:avLst/>
            </a:prstGeom>
          </p:spPr>
        </p:pic>
        <p:sp>
          <p:nvSpPr>
            <p:cNvPr id="28" name="object 28"/>
            <p:cNvSpPr/>
            <p:nvPr/>
          </p:nvSpPr>
          <p:spPr>
            <a:xfrm>
              <a:off x="4788023" y="2929507"/>
              <a:ext cx="1588135" cy="661670"/>
            </a:xfrm>
            <a:custGeom>
              <a:avLst/>
              <a:gdLst/>
              <a:ahLst/>
              <a:cxnLst/>
              <a:rect l="l" t="t" r="r" b="b"/>
              <a:pathLst>
                <a:path w="1588135" h="661670">
                  <a:moveTo>
                    <a:pt x="0" y="0"/>
                  </a:moveTo>
                  <a:lnTo>
                    <a:pt x="1587515" y="661464"/>
                  </a:lnTo>
                </a:path>
              </a:pathLst>
            </a:custGeom>
            <a:ln w="25399">
              <a:solidFill>
                <a:srgbClr val="FF671F"/>
              </a:solidFill>
            </a:ln>
          </p:spPr>
          <p:txBody>
            <a:bodyPr wrap="square" lIns="0" tIns="0" rIns="0" bIns="0" rtlCol="0"/>
            <a:lstStyle/>
            <a:p>
              <a:endParaRPr sz="1620"/>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67527" y="3309585"/>
            <a:ext cx="7994714" cy="1793938"/>
            <a:chOff x="122585" y="3677317"/>
            <a:chExt cx="8883015" cy="1993264"/>
          </a:xfrm>
        </p:grpSpPr>
        <p:pic>
          <p:nvPicPr>
            <p:cNvPr id="3" name="object 3"/>
            <p:cNvPicPr/>
            <p:nvPr/>
          </p:nvPicPr>
          <p:blipFill>
            <a:blip r:embed="rId2" cstate="print"/>
            <a:stretch>
              <a:fillRect/>
            </a:stretch>
          </p:blipFill>
          <p:spPr>
            <a:xfrm>
              <a:off x="122585" y="4020090"/>
              <a:ext cx="8882409" cy="676366"/>
            </a:xfrm>
            <a:prstGeom prst="rect">
              <a:avLst/>
            </a:prstGeom>
          </p:spPr>
        </p:pic>
        <p:pic>
          <p:nvPicPr>
            <p:cNvPr id="4" name="object 4"/>
            <p:cNvPicPr/>
            <p:nvPr/>
          </p:nvPicPr>
          <p:blipFill>
            <a:blip r:embed="rId3" cstate="print"/>
            <a:stretch>
              <a:fillRect/>
            </a:stretch>
          </p:blipFill>
          <p:spPr>
            <a:xfrm>
              <a:off x="4251187" y="3677317"/>
              <a:ext cx="2913712" cy="734544"/>
            </a:xfrm>
            <a:prstGeom prst="rect">
              <a:avLst/>
            </a:prstGeom>
          </p:spPr>
        </p:pic>
        <p:sp>
          <p:nvSpPr>
            <p:cNvPr id="5" name="object 5"/>
            <p:cNvSpPr/>
            <p:nvPr/>
          </p:nvSpPr>
          <p:spPr>
            <a:xfrm>
              <a:off x="4303887" y="3710017"/>
              <a:ext cx="2660015" cy="596265"/>
            </a:xfrm>
            <a:custGeom>
              <a:avLst/>
              <a:gdLst/>
              <a:ahLst/>
              <a:cxnLst/>
              <a:rect l="l" t="t" r="r" b="b"/>
              <a:pathLst>
                <a:path w="2660015" h="596264">
                  <a:moveTo>
                    <a:pt x="0" y="0"/>
                  </a:moveTo>
                  <a:lnTo>
                    <a:pt x="2659597" y="595827"/>
                  </a:lnTo>
                </a:path>
              </a:pathLst>
            </a:custGeom>
            <a:ln w="25399">
              <a:solidFill>
                <a:srgbClr val="FF671F"/>
              </a:solidFill>
            </a:ln>
          </p:spPr>
          <p:txBody>
            <a:bodyPr wrap="square" lIns="0" tIns="0" rIns="0" bIns="0" rtlCol="0"/>
            <a:lstStyle/>
            <a:p>
              <a:endParaRPr sz="1620"/>
            </a:p>
          </p:txBody>
        </p:sp>
        <p:pic>
          <p:nvPicPr>
            <p:cNvPr id="6" name="object 6"/>
            <p:cNvPicPr/>
            <p:nvPr/>
          </p:nvPicPr>
          <p:blipFill>
            <a:blip r:embed="rId4" cstate="print"/>
            <a:stretch>
              <a:fillRect/>
            </a:stretch>
          </p:blipFill>
          <p:spPr>
            <a:xfrm>
              <a:off x="6941613" y="4252205"/>
              <a:ext cx="147050" cy="107278"/>
            </a:xfrm>
            <a:prstGeom prst="rect">
              <a:avLst/>
            </a:prstGeom>
          </p:spPr>
        </p:pic>
      </p:grpSp>
      <p:sp>
        <p:nvSpPr>
          <p:cNvPr id="7" name="object 7"/>
          <p:cNvSpPr txBox="1">
            <a:spLocks noGrp="1"/>
          </p:cNvSpPr>
          <p:nvPr>
            <p:ph type="title"/>
          </p:nvPr>
        </p:nvSpPr>
        <p:spPr>
          <a:xfrm>
            <a:off x="672139" y="151459"/>
            <a:ext cx="3877628" cy="442429"/>
          </a:xfrm>
          <a:prstGeom prst="rect">
            <a:avLst/>
          </a:prstGeom>
        </p:spPr>
        <p:txBody>
          <a:bodyPr vert="horz" wrap="square" lIns="0" tIns="11430" rIns="0" bIns="0" rtlCol="0">
            <a:spAutoFit/>
          </a:bodyPr>
          <a:lstStyle/>
          <a:p>
            <a:pPr marL="11430">
              <a:spcBef>
                <a:spcPts val="90"/>
              </a:spcBef>
            </a:pPr>
            <a:r>
              <a:rPr sz="2800" spc="-9" dirty="0">
                <a:latin typeface="Trebuchet MS" panose="020B0603020202020204" pitchFamily="34" charset="0"/>
              </a:rPr>
              <a:t>Example</a:t>
            </a:r>
            <a:r>
              <a:rPr sz="2800" spc="-54" dirty="0">
                <a:latin typeface="Trebuchet MS" panose="020B0603020202020204" pitchFamily="34" charset="0"/>
              </a:rPr>
              <a:t> </a:t>
            </a:r>
            <a:r>
              <a:rPr sz="2800" spc="-5" dirty="0">
                <a:latin typeface="Trebuchet MS" panose="020B0603020202020204" pitchFamily="34" charset="0"/>
              </a:rPr>
              <a:t>of</a:t>
            </a:r>
            <a:r>
              <a:rPr sz="2800" spc="-45" dirty="0">
                <a:latin typeface="Trebuchet MS" panose="020B0603020202020204" pitchFamily="34" charset="0"/>
              </a:rPr>
              <a:t> </a:t>
            </a:r>
            <a:r>
              <a:rPr sz="2800" spc="-5" dirty="0">
                <a:latin typeface="Trebuchet MS" panose="020B0603020202020204" pitchFamily="34" charset="0"/>
              </a:rPr>
              <a:t>buckets</a:t>
            </a:r>
          </a:p>
        </p:txBody>
      </p:sp>
      <p:grpSp>
        <p:nvGrpSpPr>
          <p:cNvPr id="8" name="object 8"/>
          <p:cNvGrpSpPr/>
          <p:nvPr/>
        </p:nvGrpSpPr>
        <p:grpSpPr>
          <a:xfrm>
            <a:off x="632936" y="717293"/>
            <a:ext cx="7878128" cy="2188845"/>
            <a:chOff x="195262" y="796992"/>
            <a:chExt cx="8753475" cy="2432050"/>
          </a:xfrm>
        </p:grpSpPr>
        <p:pic>
          <p:nvPicPr>
            <p:cNvPr id="9" name="object 9"/>
            <p:cNvPicPr/>
            <p:nvPr/>
          </p:nvPicPr>
          <p:blipFill>
            <a:blip r:embed="rId5" cstate="print"/>
            <a:stretch>
              <a:fillRect/>
            </a:stretch>
          </p:blipFill>
          <p:spPr>
            <a:xfrm>
              <a:off x="195262" y="2476291"/>
              <a:ext cx="8753474" cy="752474"/>
            </a:xfrm>
            <a:prstGeom prst="rect">
              <a:avLst/>
            </a:prstGeom>
          </p:spPr>
        </p:pic>
        <p:pic>
          <p:nvPicPr>
            <p:cNvPr id="10" name="object 10"/>
            <p:cNvPicPr/>
            <p:nvPr/>
          </p:nvPicPr>
          <p:blipFill>
            <a:blip r:embed="rId6" cstate="print"/>
            <a:stretch>
              <a:fillRect/>
            </a:stretch>
          </p:blipFill>
          <p:spPr>
            <a:xfrm>
              <a:off x="316739" y="796992"/>
              <a:ext cx="8403710" cy="1151562"/>
            </a:xfrm>
            <a:prstGeom prst="rect">
              <a:avLst/>
            </a:prstGeom>
          </p:spPr>
        </p:pic>
        <p:pic>
          <p:nvPicPr>
            <p:cNvPr id="11" name="object 11"/>
            <p:cNvPicPr/>
            <p:nvPr/>
          </p:nvPicPr>
          <p:blipFill>
            <a:blip r:embed="rId7" cstate="print"/>
            <a:stretch>
              <a:fillRect/>
            </a:stretch>
          </p:blipFill>
          <p:spPr>
            <a:xfrm>
              <a:off x="361502" y="821754"/>
              <a:ext cx="8314184" cy="1014650"/>
            </a:xfrm>
            <a:prstGeom prst="rect">
              <a:avLst/>
            </a:prstGeom>
          </p:spPr>
        </p:pic>
        <p:sp>
          <p:nvSpPr>
            <p:cNvPr id="12" name="object 12"/>
            <p:cNvSpPr/>
            <p:nvPr/>
          </p:nvSpPr>
          <p:spPr>
            <a:xfrm>
              <a:off x="361502" y="821754"/>
              <a:ext cx="8314690" cy="1014730"/>
            </a:xfrm>
            <a:custGeom>
              <a:avLst/>
              <a:gdLst/>
              <a:ahLst/>
              <a:cxnLst/>
              <a:rect l="l" t="t" r="r" b="b"/>
              <a:pathLst>
                <a:path w="8314690" h="1014730">
                  <a:moveTo>
                    <a:pt x="0" y="0"/>
                  </a:moveTo>
                  <a:lnTo>
                    <a:pt x="8314184" y="0"/>
                  </a:lnTo>
                  <a:lnTo>
                    <a:pt x="8314184" y="1014650"/>
                  </a:lnTo>
                  <a:lnTo>
                    <a:pt x="0" y="1014650"/>
                  </a:lnTo>
                  <a:lnTo>
                    <a:pt x="0" y="0"/>
                  </a:lnTo>
                  <a:close/>
                </a:path>
              </a:pathLst>
            </a:custGeom>
            <a:ln w="9524">
              <a:solidFill>
                <a:srgbClr val="888177"/>
              </a:solidFill>
            </a:ln>
          </p:spPr>
          <p:txBody>
            <a:bodyPr wrap="square" lIns="0" tIns="0" rIns="0" bIns="0" rtlCol="0"/>
            <a:lstStyle/>
            <a:p>
              <a:endParaRPr sz="1620"/>
            </a:p>
          </p:txBody>
        </p:sp>
        <p:sp>
          <p:nvSpPr>
            <p:cNvPr id="13" name="object 13"/>
            <p:cNvSpPr/>
            <p:nvPr/>
          </p:nvSpPr>
          <p:spPr>
            <a:xfrm>
              <a:off x="2483768" y="966893"/>
              <a:ext cx="4657090" cy="800735"/>
            </a:xfrm>
            <a:custGeom>
              <a:avLst/>
              <a:gdLst/>
              <a:ahLst/>
              <a:cxnLst/>
              <a:rect l="l" t="t" r="r" b="b"/>
              <a:pathLst>
                <a:path w="4657090" h="800735">
                  <a:moveTo>
                    <a:pt x="0" y="400359"/>
                  </a:moveTo>
                  <a:lnTo>
                    <a:pt x="11086" y="361041"/>
                  </a:lnTo>
                  <a:lnTo>
                    <a:pt x="43653" y="322805"/>
                  </a:lnTo>
                  <a:lnTo>
                    <a:pt x="76788" y="298003"/>
                  </a:lnTo>
                  <a:lnTo>
                    <a:pt x="118703" y="273815"/>
                  </a:lnTo>
                  <a:lnTo>
                    <a:pt x="169092" y="250292"/>
                  </a:lnTo>
                  <a:lnTo>
                    <a:pt x="227647" y="227487"/>
                  </a:lnTo>
                  <a:lnTo>
                    <a:pt x="294063" y="205454"/>
                  </a:lnTo>
                  <a:lnTo>
                    <a:pt x="368032" y="184245"/>
                  </a:lnTo>
                  <a:lnTo>
                    <a:pt x="407752" y="173966"/>
                  </a:lnTo>
                  <a:lnTo>
                    <a:pt x="449247" y="163912"/>
                  </a:lnTo>
                  <a:lnTo>
                    <a:pt x="492476" y="154091"/>
                  </a:lnTo>
                  <a:lnTo>
                    <a:pt x="537401" y="144509"/>
                  </a:lnTo>
                  <a:lnTo>
                    <a:pt x="583985" y="135172"/>
                  </a:lnTo>
                  <a:lnTo>
                    <a:pt x="632189" y="126088"/>
                  </a:lnTo>
                  <a:lnTo>
                    <a:pt x="681974" y="117262"/>
                  </a:lnTo>
                  <a:lnTo>
                    <a:pt x="733302" y="108702"/>
                  </a:lnTo>
                  <a:lnTo>
                    <a:pt x="786135" y="100413"/>
                  </a:lnTo>
                  <a:lnTo>
                    <a:pt x="840434" y="92404"/>
                  </a:lnTo>
                  <a:lnTo>
                    <a:pt x="896162" y="84679"/>
                  </a:lnTo>
                  <a:lnTo>
                    <a:pt x="953279" y="77246"/>
                  </a:lnTo>
                  <a:lnTo>
                    <a:pt x="1011747" y="70111"/>
                  </a:lnTo>
                  <a:lnTo>
                    <a:pt x="1071529" y="63281"/>
                  </a:lnTo>
                  <a:lnTo>
                    <a:pt x="1132585" y="56763"/>
                  </a:lnTo>
                  <a:lnTo>
                    <a:pt x="1194878" y="50563"/>
                  </a:lnTo>
                  <a:lnTo>
                    <a:pt x="1258368" y="44687"/>
                  </a:lnTo>
                  <a:lnTo>
                    <a:pt x="1323019" y="39143"/>
                  </a:lnTo>
                  <a:lnTo>
                    <a:pt x="1388790" y="33936"/>
                  </a:lnTo>
                  <a:lnTo>
                    <a:pt x="1455644" y="29074"/>
                  </a:lnTo>
                  <a:lnTo>
                    <a:pt x="1523543" y="24563"/>
                  </a:lnTo>
                  <a:lnTo>
                    <a:pt x="1592448" y="20410"/>
                  </a:lnTo>
                  <a:lnTo>
                    <a:pt x="1662321" y="16621"/>
                  </a:lnTo>
                  <a:lnTo>
                    <a:pt x="1733124" y="13203"/>
                  </a:lnTo>
                  <a:lnTo>
                    <a:pt x="1804818" y="10162"/>
                  </a:lnTo>
                  <a:lnTo>
                    <a:pt x="1877364" y="7506"/>
                  </a:lnTo>
                  <a:lnTo>
                    <a:pt x="1950725" y="5240"/>
                  </a:lnTo>
                  <a:lnTo>
                    <a:pt x="2024862" y="3371"/>
                  </a:lnTo>
                  <a:lnTo>
                    <a:pt x="2099737" y="1906"/>
                  </a:lnTo>
                  <a:lnTo>
                    <a:pt x="2175311" y="851"/>
                  </a:lnTo>
                  <a:lnTo>
                    <a:pt x="2251547" y="213"/>
                  </a:lnTo>
                  <a:lnTo>
                    <a:pt x="2328404" y="0"/>
                  </a:lnTo>
                  <a:lnTo>
                    <a:pt x="2405262" y="213"/>
                  </a:lnTo>
                  <a:lnTo>
                    <a:pt x="2481498" y="851"/>
                  </a:lnTo>
                  <a:lnTo>
                    <a:pt x="2557072" y="1906"/>
                  </a:lnTo>
                  <a:lnTo>
                    <a:pt x="2631947" y="3371"/>
                  </a:lnTo>
                  <a:lnTo>
                    <a:pt x="2706084" y="5240"/>
                  </a:lnTo>
                  <a:lnTo>
                    <a:pt x="2779445" y="7506"/>
                  </a:lnTo>
                  <a:lnTo>
                    <a:pt x="2851991" y="10162"/>
                  </a:lnTo>
                  <a:lnTo>
                    <a:pt x="2923685" y="13203"/>
                  </a:lnTo>
                  <a:lnTo>
                    <a:pt x="2994488" y="16621"/>
                  </a:lnTo>
                  <a:lnTo>
                    <a:pt x="3064361" y="20410"/>
                  </a:lnTo>
                  <a:lnTo>
                    <a:pt x="3133266" y="24563"/>
                  </a:lnTo>
                  <a:lnTo>
                    <a:pt x="3201165" y="29074"/>
                  </a:lnTo>
                  <a:lnTo>
                    <a:pt x="3268019" y="33936"/>
                  </a:lnTo>
                  <a:lnTo>
                    <a:pt x="3333790" y="39143"/>
                  </a:lnTo>
                  <a:lnTo>
                    <a:pt x="3398441" y="44687"/>
                  </a:lnTo>
                  <a:lnTo>
                    <a:pt x="3461931" y="50563"/>
                  </a:lnTo>
                  <a:lnTo>
                    <a:pt x="3524224" y="56763"/>
                  </a:lnTo>
                  <a:lnTo>
                    <a:pt x="3585280" y="63281"/>
                  </a:lnTo>
                  <a:lnTo>
                    <a:pt x="3645062" y="70111"/>
                  </a:lnTo>
                  <a:lnTo>
                    <a:pt x="3703530" y="77246"/>
                  </a:lnTo>
                  <a:lnTo>
                    <a:pt x="3760647" y="84679"/>
                  </a:lnTo>
                  <a:lnTo>
                    <a:pt x="3816375" y="92404"/>
                  </a:lnTo>
                  <a:lnTo>
                    <a:pt x="3870674" y="100413"/>
                  </a:lnTo>
                  <a:lnTo>
                    <a:pt x="3923507" y="108702"/>
                  </a:lnTo>
                  <a:lnTo>
                    <a:pt x="3974835" y="117262"/>
                  </a:lnTo>
                  <a:lnTo>
                    <a:pt x="4024620" y="126088"/>
                  </a:lnTo>
                  <a:lnTo>
                    <a:pt x="4072824" y="135172"/>
                  </a:lnTo>
                  <a:lnTo>
                    <a:pt x="4119408" y="144509"/>
                  </a:lnTo>
                  <a:lnTo>
                    <a:pt x="4164333" y="154091"/>
                  </a:lnTo>
                  <a:lnTo>
                    <a:pt x="4207562" y="163912"/>
                  </a:lnTo>
                  <a:lnTo>
                    <a:pt x="4249056" y="173966"/>
                  </a:lnTo>
                  <a:lnTo>
                    <a:pt x="4288777" y="184245"/>
                  </a:lnTo>
                  <a:lnTo>
                    <a:pt x="4326687" y="194743"/>
                  </a:lnTo>
                  <a:lnTo>
                    <a:pt x="4396917" y="216371"/>
                  </a:lnTo>
                  <a:lnTo>
                    <a:pt x="4459441" y="238797"/>
                  </a:lnTo>
                  <a:lnTo>
                    <a:pt x="4513951" y="261967"/>
                  </a:lnTo>
                  <a:lnTo>
                    <a:pt x="4560142" y="285829"/>
                  </a:lnTo>
                  <a:lnTo>
                    <a:pt x="4597705" y="310331"/>
                  </a:lnTo>
                  <a:lnTo>
                    <a:pt x="4637203" y="348167"/>
                  </a:lnTo>
                  <a:lnTo>
                    <a:pt x="4655565" y="387144"/>
                  </a:lnTo>
                  <a:lnTo>
                    <a:pt x="4656809" y="400359"/>
                  </a:lnTo>
                  <a:lnTo>
                    <a:pt x="4645723" y="439678"/>
                  </a:lnTo>
                  <a:lnTo>
                    <a:pt x="4613156" y="477914"/>
                  </a:lnTo>
                  <a:lnTo>
                    <a:pt x="4580021" y="502716"/>
                  </a:lnTo>
                  <a:lnTo>
                    <a:pt x="4538106" y="526904"/>
                  </a:lnTo>
                  <a:lnTo>
                    <a:pt x="4487717" y="550427"/>
                  </a:lnTo>
                  <a:lnTo>
                    <a:pt x="4429162" y="573232"/>
                  </a:lnTo>
                  <a:lnTo>
                    <a:pt x="4362746" y="595265"/>
                  </a:lnTo>
                  <a:lnTo>
                    <a:pt x="4288777" y="616474"/>
                  </a:lnTo>
                  <a:lnTo>
                    <a:pt x="4249056" y="626753"/>
                  </a:lnTo>
                  <a:lnTo>
                    <a:pt x="4207562" y="636807"/>
                  </a:lnTo>
                  <a:lnTo>
                    <a:pt x="4164333" y="646628"/>
                  </a:lnTo>
                  <a:lnTo>
                    <a:pt x="4119408" y="656210"/>
                  </a:lnTo>
                  <a:lnTo>
                    <a:pt x="4072824" y="665547"/>
                  </a:lnTo>
                  <a:lnTo>
                    <a:pt x="4024620" y="674631"/>
                  </a:lnTo>
                  <a:lnTo>
                    <a:pt x="3974835" y="683457"/>
                  </a:lnTo>
                  <a:lnTo>
                    <a:pt x="3923507" y="692017"/>
                  </a:lnTo>
                  <a:lnTo>
                    <a:pt x="3870674" y="700306"/>
                  </a:lnTo>
                  <a:lnTo>
                    <a:pt x="3816375" y="708315"/>
                  </a:lnTo>
                  <a:lnTo>
                    <a:pt x="3760647" y="716040"/>
                  </a:lnTo>
                  <a:lnTo>
                    <a:pt x="3703530" y="723473"/>
                  </a:lnTo>
                  <a:lnTo>
                    <a:pt x="3645062" y="730608"/>
                  </a:lnTo>
                  <a:lnTo>
                    <a:pt x="3585280" y="737438"/>
                  </a:lnTo>
                  <a:lnTo>
                    <a:pt x="3524224" y="743956"/>
                  </a:lnTo>
                  <a:lnTo>
                    <a:pt x="3461931" y="750156"/>
                  </a:lnTo>
                  <a:lnTo>
                    <a:pt x="3398441" y="756032"/>
                  </a:lnTo>
                  <a:lnTo>
                    <a:pt x="3333790" y="761576"/>
                  </a:lnTo>
                  <a:lnTo>
                    <a:pt x="3268019" y="766783"/>
                  </a:lnTo>
                  <a:lnTo>
                    <a:pt x="3201165" y="771645"/>
                  </a:lnTo>
                  <a:lnTo>
                    <a:pt x="3133266" y="776156"/>
                  </a:lnTo>
                  <a:lnTo>
                    <a:pt x="3064361" y="780309"/>
                  </a:lnTo>
                  <a:lnTo>
                    <a:pt x="2994488" y="784098"/>
                  </a:lnTo>
                  <a:lnTo>
                    <a:pt x="2923685" y="787516"/>
                  </a:lnTo>
                  <a:lnTo>
                    <a:pt x="2851991" y="790557"/>
                  </a:lnTo>
                  <a:lnTo>
                    <a:pt x="2779445" y="793213"/>
                  </a:lnTo>
                  <a:lnTo>
                    <a:pt x="2706084" y="795479"/>
                  </a:lnTo>
                  <a:lnTo>
                    <a:pt x="2631947" y="797348"/>
                  </a:lnTo>
                  <a:lnTo>
                    <a:pt x="2557072" y="798813"/>
                  </a:lnTo>
                  <a:lnTo>
                    <a:pt x="2481498" y="799868"/>
                  </a:lnTo>
                  <a:lnTo>
                    <a:pt x="2405262" y="800505"/>
                  </a:lnTo>
                  <a:lnTo>
                    <a:pt x="2328404" y="800719"/>
                  </a:lnTo>
                  <a:lnTo>
                    <a:pt x="2251547" y="800505"/>
                  </a:lnTo>
                  <a:lnTo>
                    <a:pt x="2175311" y="799868"/>
                  </a:lnTo>
                  <a:lnTo>
                    <a:pt x="2099737" y="798813"/>
                  </a:lnTo>
                  <a:lnTo>
                    <a:pt x="2024862" y="797348"/>
                  </a:lnTo>
                  <a:lnTo>
                    <a:pt x="1950725" y="795479"/>
                  </a:lnTo>
                  <a:lnTo>
                    <a:pt x="1877364" y="793213"/>
                  </a:lnTo>
                  <a:lnTo>
                    <a:pt x="1804818" y="790557"/>
                  </a:lnTo>
                  <a:lnTo>
                    <a:pt x="1733124" y="787516"/>
                  </a:lnTo>
                  <a:lnTo>
                    <a:pt x="1662321" y="784098"/>
                  </a:lnTo>
                  <a:lnTo>
                    <a:pt x="1592448" y="780309"/>
                  </a:lnTo>
                  <a:lnTo>
                    <a:pt x="1523543" y="776156"/>
                  </a:lnTo>
                  <a:lnTo>
                    <a:pt x="1455644" y="771645"/>
                  </a:lnTo>
                  <a:lnTo>
                    <a:pt x="1388790" y="766783"/>
                  </a:lnTo>
                  <a:lnTo>
                    <a:pt x="1323019" y="761576"/>
                  </a:lnTo>
                  <a:lnTo>
                    <a:pt x="1258368" y="756032"/>
                  </a:lnTo>
                  <a:lnTo>
                    <a:pt x="1194878" y="750156"/>
                  </a:lnTo>
                  <a:lnTo>
                    <a:pt x="1132585" y="743956"/>
                  </a:lnTo>
                  <a:lnTo>
                    <a:pt x="1071529" y="737438"/>
                  </a:lnTo>
                  <a:lnTo>
                    <a:pt x="1011747" y="730608"/>
                  </a:lnTo>
                  <a:lnTo>
                    <a:pt x="953279" y="723473"/>
                  </a:lnTo>
                  <a:lnTo>
                    <a:pt x="896162" y="716040"/>
                  </a:lnTo>
                  <a:lnTo>
                    <a:pt x="840434" y="708315"/>
                  </a:lnTo>
                  <a:lnTo>
                    <a:pt x="786135" y="700306"/>
                  </a:lnTo>
                  <a:lnTo>
                    <a:pt x="733302" y="692017"/>
                  </a:lnTo>
                  <a:lnTo>
                    <a:pt x="681974" y="683457"/>
                  </a:lnTo>
                  <a:lnTo>
                    <a:pt x="632189" y="674631"/>
                  </a:lnTo>
                  <a:lnTo>
                    <a:pt x="583985" y="665547"/>
                  </a:lnTo>
                  <a:lnTo>
                    <a:pt x="537401" y="656210"/>
                  </a:lnTo>
                  <a:lnTo>
                    <a:pt x="492476" y="646628"/>
                  </a:lnTo>
                  <a:lnTo>
                    <a:pt x="449247" y="636807"/>
                  </a:lnTo>
                  <a:lnTo>
                    <a:pt x="407752" y="626753"/>
                  </a:lnTo>
                  <a:lnTo>
                    <a:pt x="368032" y="616474"/>
                  </a:lnTo>
                  <a:lnTo>
                    <a:pt x="330122" y="605976"/>
                  </a:lnTo>
                  <a:lnTo>
                    <a:pt x="259892" y="584348"/>
                  </a:lnTo>
                  <a:lnTo>
                    <a:pt x="197368" y="561922"/>
                  </a:lnTo>
                  <a:lnTo>
                    <a:pt x="142857" y="538752"/>
                  </a:lnTo>
                  <a:lnTo>
                    <a:pt x="96667" y="514890"/>
                  </a:lnTo>
                  <a:lnTo>
                    <a:pt x="59104" y="490388"/>
                  </a:lnTo>
                  <a:lnTo>
                    <a:pt x="19606" y="452552"/>
                  </a:lnTo>
                  <a:lnTo>
                    <a:pt x="1244" y="413575"/>
                  </a:lnTo>
                  <a:lnTo>
                    <a:pt x="0" y="400359"/>
                  </a:lnTo>
                  <a:close/>
                </a:path>
              </a:pathLst>
            </a:custGeom>
            <a:ln w="25399">
              <a:solidFill>
                <a:srgbClr val="EE3340"/>
              </a:solidFill>
            </a:ln>
          </p:spPr>
          <p:txBody>
            <a:bodyPr wrap="square" lIns="0" tIns="0" rIns="0" bIns="0" rtlCol="0"/>
            <a:lstStyle/>
            <a:p>
              <a:endParaRPr sz="1620"/>
            </a:p>
          </p:txBody>
        </p:sp>
      </p:grpSp>
      <p:sp>
        <p:nvSpPr>
          <p:cNvPr id="14" name="object 14"/>
          <p:cNvSpPr txBox="1"/>
          <p:nvPr/>
        </p:nvSpPr>
        <p:spPr>
          <a:xfrm>
            <a:off x="771122" y="670543"/>
            <a:ext cx="5927026" cy="1413849"/>
          </a:xfrm>
          <a:prstGeom prst="rect">
            <a:avLst/>
          </a:prstGeom>
        </p:spPr>
        <p:txBody>
          <a:bodyPr vert="horz" wrap="square" lIns="0" tIns="11430" rIns="0" bIns="0" rtlCol="0">
            <a:spAutoFit/>
          </a:bodyPr>
          <a:lstStyle/>
          <a:p>
            <a:pPr marL="155448" marR="4572" indent="-144018">
              <a:lnSpc>
                <a:spcPct val="116700"/>
              </a:lnSpc>
              <a:spcBef>
                <a:spcPts val="90"/>
              </a:spcBef>
            </a:pPr>
            <a:r>
              <a:rPr sz="1890" b="1" spc="-5" dirty="0">
                <a:latin typeface="Courier New"/>
                <a:cs typeface="Courier New"/>
              </a:rPr>
              <a:t>CREATE TABLE taxiinfo2 (VendorID int, ….) </a:t>
            </a:r>
            <a:r>
              <a:rPr sz="1890" b="1" spc="-1125" dirty="0">
                <a:latin typeface="Courier New"/>
                <a:cs typeface="Courier New"/>
              </a:rPr>
              <a:t> </a:t>
            </a:r>
            <a:r>
              <a:rPr sz="1890" b="1" spc="-5" dirty="0">
                <a:latin typeface="Courier New"/>
                <a:cs typeface="Courier New"/>
              </a:rPr>
              <a:t>CLUSTERED</a:t>
            </a:r>
            <a:r>
              <a:rPr sz="1890" b="1" spc="-18" dirty="0">
                <a:latin typeface="Courier New"/>
                <a:cs typeface="Courier New"/>
              </a:rPr>
              <a:t> </a:t>
            </a:r>
            <a:r>
              <a:rPr sz="1890" b="1" spc="-5" dirty="0">
                <a:latin typeface="Courier New"/>
                <a:cs typeface="Courier New"/>
              </a:rPr>
              <a:t>BY</a:t>
            </a:r>
            <a:r>
              <a:rPr sz="1890" b="1" spc="-14" dirty="0">
                <a:latin typeface="Courier New"/>
                <a:cs typeface="Courier New"/>
              </a:rPr>
              <a:t> </a:t>
            </a:r>
            <a:r>
              <a:rPr sz="1890" b="1" spc="-5" dirty="0">
                <a:latin typeface="Courier New"/>
                <a:cs typeface="Courier New"/>
              </a:rPr>
              <a:t>(VendorID)</a:t>
            </a:r>
            <a:r>
              <a:rPr sz="1890" b="1" spc="-14" dirty="0">
                <a:latin typeface="Courier New"/>
                <a:cs typeface="Courier New"/>
              </a:rPr>
              <a:t> </a:t>
            </a:r>
            <a:r>
              <a:rPr sz="1890" b="1" spc="-5" dirty="0">
                <a:latin typeface="Courier New"/>
                <a:cs typeface="Courier New"/>
              </a:rPr>
              <a:t>INTO</a:t>
            </a:r>
            <a:r>
              <a:rPr sz="1890" b="1" spc="-14" dirty="0">
                <a:latin typeface="Courier New"/>
                <a:cs typeface="Courier New"/>
              </a:rPr>
              <a:t> </a:t>
            </a:r>
            <a:r>
              <a:rPr sz="1890" b="1" dirty="0">
                <a:latin typeface="Courier New"/>
                <a:cs typeface="Courier New"/>
              </a:rPr>
              <a:t>2</a:t>
            </a:r>
            <a:r>
              <a:rPr sz="1890" b="1" spc="-18" dirty="0">
                <a:latin typeface="Courier New"/>
                <a:cs typeface="Courier New"/>
              </a:rPr>
              <a:t> </a:t>
            </a:r>
            <a:r>
              <a:rPr sz="1890" b="1" spc="-5" dirty="0">
                <a:latin typeface="Courier New"/>
                <a:cs typeface="Courier New"/>
              </a:rPr>
              <a:t>BUCKETS</a:t>
            </a:r>
            <a:endParaRPr sz="1890">
              <a:latin typeface="Courier New"/>
              <a:cs typeface="Courier New"/>
            </a:endParaRPr>
          </a:p>
          <a:p>
            <a:pPr marL="11430">
              <a:spcBef>
                <a:spcPts val="378"/>
              </a:spcBef>
            </a:pPr>
            <a:r>
              <a:rPr sz="1890" b="1" spc="-5" dirty="0">
                <a:latin typeface="Courier New"/>
                <a:cs typeface="Courier New"/>
              </a:rPr>
              <a:t>……;</a:t>
            </a:r>
            <a:endParaRPr sz="1890">
              <a:latin typeface="Courier New"/>
              <a:cs typeface="Courier New"/>
            </a:endParaRPr>
          </a:p>
          <a:p>
            <a:pPr marL="2311146">
              <a:spcBef>
                <a:spcPts val="810"/>
              </a:spcBef>
            </a:pPr>
            <a:r>
              <a:rPr b="1" spc="-5" dirty="0">
                <a:solidFill>
                  <a:srgbClr val="005EB8"/>
                </a:solidFill>
                <a:latin typeface="Arial"/>
                <a:cs typeface="Arial"/>
              </a:rPr>
              <a:t>Identify</a:t>
            </a:r>
            <a:r>
              <a:rPr b="1" spc="-32" dirty="0">
                <a:solidFill>
                  <a:srgbClr val="005EB8"/>
                </a:solidFill>
                <a:latin typeface="Arial"/>
                <a:cs typeface="Arial"/>
              </a:rPr>
              <a:t> </a:t>
            </a:r>
            <a:r>
              <a:rPr b="1" spc="-5" dirty="0">
                <a:solidFill>
                  <a:srgbClr val="005EB8"/>
                </a:solidFill>
                <a:latin typeface="Arial"/>
                <a:cs typeface="Arial"/>
              </a:rPr>
              <a:t>bucket</a:t>
            </a:r>
            <a:r>
              <a:rPr b="1" spc="-32" dirty="0">
                <a:solidFill>
                  <a:srgbClr val="005EB8"/>
                </a:solidFill>
                <a:latin typeface="Arial"/>
                <a:cs typeface="Arial"/>
              </a:rPr>
              <a:t> </a:t>
            </a:r>
            <a:r>
              <a:rPr b="1" spc="-5" dirty="0">
                <a:solidFill>
                  <a:srgbClr val="005EB8"/>
                </a:solidFill>
                <a:latin typeface="Arial"/>
                <a:cs typeface="Arial"/>
              </a:rPr>
              <a:t>column</a:t>
            </a:r>
            <a:endParaRPr>
              <a:latin typeface="Arial"/>
              <a:cs typeface="Arial"/>
            </a:endParaRPr>
          </a:p>
        </p:txBody>
      </p:sp>
      <p:grpSp>
        <p:nvGrpSpPr>
          <p:cNvPr id="15" name="object 15"/>
          <p:cNvGrpSpPr/>
          <p:nvPr/>
        </p:nvGrpSpPr>
        <p:grpSpPr>
          <a:xfrm>
            <a:off x="4783799" y="1512221"/>
            <a:ext cx="3206115" cy="1060704"/>
            <a:chOff x="4807332" y="1680246"/>
            <a:chExt cx="3562350" cy="1178560"/>
          </a:xfrm>
        </p:grpSpPr>
        <p:pic>
          <p:nvPicPr>
            <p:cNvPr id="16" name="object 16"/>
            <p:cNvPicPr/>
            <p:nvPr/>
          </p:nvPicPr>
          <p:blipFill>
            <a:blip r:embed="rId8" cstate="print"/>
            <a:stretch>
              <a:fillRect/>
            </a:stretch>
          </p:blipFill>
          <p:spPr>
            <a:xfrm>
              <a:off x="4807332" y="1680246"/>
              <a:ext cx="969496" cy="430026"/>
            </a:xfrm>
            <a:prstGeom prst="rect">
              <a:avLst/>
            </a:prstGeom>
          </p:spPr>
        </p:pic>
        <p:sp>
          <p:nvSpPr>
            <p:cNvPr id="17" name="object 17"/>
            <p:cNvSpPr/>
            <p:nvPr/>
          </p:nvSpPr>
          <p:spPr>
            <a:xfrm>
              <a:off x="4860031" y="1766542"/>
              <a:ext cx="721995" cy="271145"/>
            </a:xfrm>
            <a:custGeom>
              <a:avLst/>
              <a:gdLst/>
              <a:ahLst/>
              <a:cxnLst/>
              <a:rect l="l" t="t" r="r" b="b"/>
              <a:pathLst>
                <a:path w="721995" h="271144">
                  <a:moveTo>
                    <a:pt x="0" y="271029"/>
                  </a:moveTo>
                  <a:lnTo>
                    <a:pt x="721431" y="0"/>
                  </a:lnTo>
                </a:path>
              </a:pathLst>
            </a:custGeom>
            <a:ln w="25399">
              <a:solidFill>
                <a:srgbClr val="FF671F"/>
              </a:solidFill>
            </a:ln>
          </p:spPr>
          <p:txBody>
            <a:bodyPr wrap="square" lIns="0" tIns="0" rIns="0" bIns="0" rtlCol="0"/>
            <a:lstStyle/>
            <a:p>
              <a:endParaRPr sz="1620"/>
            </a:p>
          </p:txBody>
        </p:sp>
        <p:pic>
          <p:nvPicPr>
            <p:cNvPr id="18" name="object 18"/>
            <p:cNvPicPr/>
            <p:nvPr/>
          </p:nvPicPr>
          <p:blipFill>
            <a:blip r:embed="rId9" cstate="print"/>
            <a:stretch>
              <a:fillRect/>
            </a:stretch>
          </p:blipFill>
          <p:spPr>
            <a:xfrm>
              <a:off x="5554008" y="1713304"/>
              <a:ext cx="148058" cy="105211"/>
            </a:xfrm>
            <a:prstGeom prst="rect">
              <a:avLst/>
            </a:prstGeom>
          </p:spPr>
        </p:pic>
        <p:pic>
          <p:nvPicPr>
            <p:cNvPr id="19" name="object 19"/>
            <p:cNvPicPr/>
            <p:nvPr/>
          </p:nvPicPr>
          <p:blipFill>
            <a:blip r:embed="rId3" cstate="print"/>
            <a:stretch>
              <a:fillRect/>
            </a:stretch>
          </p:blipFill>
          <p:spPr>
            <a:xfrm>
              <a:off x="5455404" y="2123648"/>
              <a:ext cx="2913712" cy="734544"/>
            </a:xfrm>
            <a:prstGeom prst="rect">
              <a:avLst/>
            </a:prstGeom>
          </p:spPr>
        </p:pic>
        <p:sp>
          <p:nvSpPr>
            <p:cNvPr id="20" name="object 20"/>
            <p:cNvSpPr/>
            <p:nvPr/>
          </p:nvSpPr>
          <p:spPr>
            <a:xfrm>
              <a:off x="5508103" y="2156348"/>
              <a:ext cx="2660015" cy="596265"/>
            </a:xfrm>
            <a:custGeom>
              <a:avLst/>
              <a:gdLst/>
              <a:ahLst/>
              <a:cxnLst/>
              <a:rect l="l" t="t" r="r" b="b"/>
              <a:pathLst>
                <a:path w="2660015" h="596264">
                  <a:moveTo>
                    <a:pt x="0" y="0"/>
                  </a:moveTo>
                  <a:lnTo>
                    <a:pt x="2659597" y="595827"/>
                  </a:lnTo>
                </a:path>
              </a:pathLst>
            </a:custGeom>
            <a:ln w="25399">
              <a:solidFill>
                <a:srgbClr val="FF671F"/>
              </a:solidFill>
            </a:ln>
          </p:spPr>
          <p:txBody>
            <a:bodyPr wrap="square" lIns="0" tIns="0" rIns="0" bIns="0" rtlCol="0"/>
            <a:lstStyle/>
            <a:p>
              <a:endParaRPr sz="1620"/>
            </a:p>
          </p:txBody>
        </p:sp>
        <p:pic>
          <p:nvPicPr>
            <p:cNvPr id="21" name="object 21"/>
            <p:cNvPicPr/>
            <p:nvPr/>
          </p:nvPicPr>
          <p:blipFill>
            <a:blip r:embed="rId10" cstate="print"/>
            <a:stretch>
              <a:fillRect/>
            </a:stretch>
          </p:blipFill>
          <p:spPr>
            <a:xfrm>
              <a:off x="8145830" y="2698536"/>
              <a:ext cx="147050" cy="107278"/>
            </a:xfrm>
            <a:prstGeom prst="rect">
              <a:avLst/>
            </a:prstGeom>
          </p:spPr>
        </p:pic>
      </p:grpSp>
      <p:sp>
        <p:nvSpPr>
          <p:cNvPr id="22" name="object 22"/>
          <p:cNvSpPr txBox="1"/>
          <p:nvPr/>
        </p:nvSpPr>
        <p:spPr>
          <a:xfrm>
            <a:off x="672138" y="3155556"/>
            <a:ext cx="3546158" cy="288541"/>
          </a:xfrm>
          <a:prstGeom prst="rect">
            <a:avLst/>
          </a:prstGeom>
        </p:spPr>
        <p:txBody>
          <a:bodyPr vert="horz" wrap="square" lIns="0" tIns="11430" rIns="0" bIns="0" rtlCol="0">
            <a:spAutoFit/>
          </a:bodyPr>
          <a:lstStyle/>
          <a:p>
            <a:pPr marL="11430">
              <a:spcBef>
                <a:spcPts val="90"/>
              </a:spcBef>
            </a:pPr>
            <a:r>
              <a:rPr b="1" spc="-5" dirty="0">
                <a:latin typeface="Arial"/>
                <a:cs typeface="Arial"/>
              </a:rPr>
              <a:t>Combine</a:t>
            </a:r>
            <a:r>
              <a:rPr b="1" spc="-32" dirty="0">
                <a:latin typeface="Arial"/>
                <a:cs typeface="Arial"/>
              </a:rPr>
              <a:t> </a:t>
            </a:r>
            <a:r>
              <a:rPr b="1" spc="-5" dirty="0">
                <a:latin typeface="Arial"/>
                <a:cs typeface="Arial"/>
              </a:rPr>
              <a:t>partitions</a:t>
            </a:r>
            <a:r>
              <a:rPr b="1" spc="-27" dirty="0">
                <a:latin typeface="Arial"/>
                <a:cs typeface="Arial"/>
              </a:rPr>
              <a:t> </a:t>
            </a:r>
            <a:r>
              <a:rPr b="1" spc="-5" dirty="0">
                <a:latin typeface="Arial"/>
                <a:cs typeface="Arial"/>
              </a:rPr>
              <a:t>with</a:t>
            </a:r>
            <a:r>
              <a:rPr b="1" spc="-27" dirty="0">
                <a:latin typeface="Arial"/>
                <a:cs typeface="Arial"/>
              </a:rPr>
              <a:t> </a:t>
            </a:r>
            <a:r>
              <a:rPr b="1" spc="-5" dirty="0">
                <a:latin typeface="Arial"/>
                <a:cs typeface="Arial"/>
              </a:rPr>
              <a:t>buckets</a:t>
            </a:r>
            <a:endParaRPr>
              <a:latin typeface="Arial"/>
              <a:cs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1028700" cy="442429"/>
          </a:xfrm>
          <a:prstGeom prst="rect">
            <a:avLst/>
          </a:prstGeom>
        </p:spPr>
        <p:txBody>
          <a:bodyPr vert="horz" wrap="square" lIns="0" tIns="11430" rIns="0" bIns="0" rtlCol="0">
            <a:spAutoFit/>
          </a:bodyPr>
          <a:lstStyle/>
          <a:p>
            <a:pPr marL="11430">
              <a:spcBef>
                <a:spcPts val="90"/>
              </a:spcBef>
            </a:pPr>
            <a:r>
              <a:rPr sz="2800" spc="-5" dirty="0">
                <a:latin typeface="Trebuchet MS" panose="020B0603020202020204" pitchFamily="34" charset="0"/>
              </a:rPr>
              <a:t>ACID</a:t>
            </a:r>
          </a:p>
        </p:txBody>
      </p:sp>
      <p:sp>
        <p:nvSpPr>
          <p:cNvPr id="3" name="object 3"/>
          <p:cNvSpPr txBox="1"/>
          <p:nvPr/>
        </p:nvSpPr>
        <p:spPr>
          <a:xfrm>
            <a:off x="833994" y="1047210"/>
            <a:ext cx="6781991" cy="3111365"/>
          </a:xfrm>
          <a:prstGeom prst="rect">
            <a:avLst/>
          </a:prstGeom>
        </p:spPr>
        <p:txBody>
          <a:bodyPr vert="horz" wrap="square" lIns="0" tIns="75438" rIns="0" bIns="0" rtlCol="0">
            <a:spAutoFit/>
          </a:bodyPr>
          <a:lstStyle/>
          <a:p>
            <a:pPr marL="353187" indent="-342329">
              <a:spcBef>
                <a:spcPts val="594"/>
              </a:spcBef>
              <a:buChar char="●"/>
              <a:tabLst>
                <a:tab pos="353187" algn="l"/>
                <a:tab pos="353759" algn="l"/>
              </a:tabLst>
            </a:pPr>
            <a:r>
              <a:rPr sz="2520" b="1" spc="-5" dirty="0">
                <a:latin typeface="Arial"/>
                <a:cs typeface="Arial"/>
              </a:rPr>
              <a:t>ACID</a:t>
            </a:r>
            <a:r>
              <a:rPr sz="2520" b="1" spc="-45" dirty="0">
                <a:latin typeface="Arial"/>
                <a:cs typeface="Arial"/>
              </a:rPr>
              <a:t> </a:t>
            </a:r>
            <a:r>
              <a:rPr sz="2520" b="1" spc="-5" dirty="0">
                <a:latin typeface="Arial"/>
                <a:cs typeface="Arial"/>
              </a:rPr>
              <a:t>support</a:t>
            </a:r>
            <a:endParaRPr sz="2520">
              <a:latin typeface="Arial"/>
              <a:cs typeface="Arial"/>
            </a:endParaRPr>
          </a:p>
          <a:p>
            <a:pPr marL="566928" lvl="1" indent="-342329">
              <a:spcBef>
                <a:spcPts val="504"/>
              </a:spcBef>
              <a:buFont typeface="Arial MT"/>
              <a:buChar char="○"/>
              <a:tabLst>
                <a:tab pos="566928" algn="l"/>
                <a:tab pos="567500" algn="l"/>
              </a:tabLst>
            </a:pPr>
            <a:r>
              <a:rPr sz="2520" spc="-5" dirty="0">
                <a:latin typeface="Georgia"/>
                <a:cs typeface="Georgia"/>
              </a:rPr>
              <a:t>for</a:t>
            </a:r>
            <a:r>
              <a:rPr sz="2520" spc="-32" dirty="0">
                <a:latin typeface="Georgia"/>
                <a:cs typeface="Georgia"/>
              </a:rPr>
              <a:t> </a:t>
            </a:r>
            <a:r>
              <a:rPr sz="2520" spc="-5" dirty="0">
                <a:latin typeface="Georgia"/>
                <a:cs typeface="Georgia"/>
              </a:rPr>
              <a:t>managed</a:t>
            </a:r>
            <a:r>
              <a:rPr sz="2520" spc="-32" dirty="0">
                <a:latin typeface="Georgia"/>
                <a:cs typeface="Georgia"/>
              </a:rPr>
              <a:t> </a:t>
            </a:r>
            <a:r>
              <a:rPr sz="2520" spc="-5" dirty="0">
                <a:latin typeface="Georgia"/>
                <a:cs typeface="Georgia"/>
              </a:rPr>
              <a:t>tables</a:t>
            </a:r>
            <a:endParaRPr sz="2520">
              <a:latin typeface="Georgia"/>
              <a:cs typeface="Georgia"/>
            </a:endParaRPr>
          </a:p>
          <a:p>
            <a:pPr marL="566928" lvl="1" indent="-342329">
              <a:spcBef>
                <a:spcPts val="504"/>
              </a:spcBef>
              <a:buFont typeface="Arial MT"/>
              <a:buChar char="○"/>
              <a:tabLst>
                <a:tab pos="566928" algn="l"/>
                <a:tab pos="567500" algn="l"/>
              </a:tabLst>
            </a:pPr>
            <a:r>
              <a:rPr sz="2520" spc="-5" dirty="0">
                <a:latin typeface="Georgia"/>
                <a:cs typeface="Georgia"/>
              </a:rPr>
              <a:t>different</a:t>
            </a:r>
            <a:r>
              <a:rPr sz="2520" spc="-18" dirty="0">
                <a:latin typeface="Georgia"/>
                <a:cs typeface="Georgia"/>
              </a:rPr>
              <a:t> </a:t>
            </a:r>
            <a:r>
              <a:rPr sz="2520" spc="-5" dirty="0">
                <a:latin typeface="Georgia"/>
                <a:cs typeface="Georgia"/>
              </a:rPr>
              <a:t>for</a:t>
            </a:r>
            <a:r>
              <a:rPr sz="2520" spc="-14" dirty="0">
                <a:latin typeface="Georgia"/>
                <a:cs typeface="Georgia"/>
              </a:rPr>
              <a:t> </a:t>
            </a:r>
            <a:r>
              <a:rPr sz="2520" spc="-5" dirty="0">
                <a:latin typeface="Georgia"/>
                <a:cs typeface="Georgia"/>
              </a:rPr>
              <a:t>CRUD</a:t>
            </a:r>
            <a:r>
              <a:rPr sz="2520" spc="-14" dirty="0">
                <a:latin typeface="Georgia"/>
                <a:cs typeface="Georgia"/>
              </a:rPr>
              <a:t> </a:t>
            </a:r>
            <a:r>
              <a:rPr sz="2520" spc="-9" dirty="0">
                <a:latin typeface="Georgia"/>
                <a:cs typeface="Georgia"/>
              </a:rPr>
              <a:t>and</a:t>
            </a:r>
            <a:r>
              <a:rPr sz="2520" spc="-18" dirty="0">
                <a:latin typeface="Georgia"/>
                <a:cs typeface="Georgia"/>
              </a:rPr>
              <a:t> </a:t>
            </a:r>
            <a:r>
              <a:rPr sz="2520" spc="-9" dirty="0">
                <a:latin typeface="Georgia"/>
                <a:cs typeface="Georgia"/>
              </a:rPr>
              <a:t>insert-only</a:t>
            </a:r>
            <a:r>
              <a:rPr sz="2520" spc="-18" dirty="0">
                <a:latin typeface="Georgia"/>
                <a:cs typeface="Georgia"/>
              </a:rPr>
              <a:t> </a:t>
            </a:r>
            <a:r>
              <a:rPr sz="2520" spc="-5" dirty="0">
                <a:latin typeface="Georgia"/>
                <a:cs typeface="Georgia"/>
              </a:rPr>
              <a:t>tables</a:t>
            </a:r>
            <a:endParaRPr sz="2520">
              <a:latin typeface="Georgia"/>
              <a:cs typeface="Georgia"/>
            </a:endParaRPr>
          </a:p>
          <a:p>
            <a:pPr marL="353187" indent="-342329">
              <a:spcBef>
                <a:spcPts val="504"/>
              </a:spcBef>
              <a:buChar char="●"/>
              <a:tabLst>
                <a:tab pos="353187" algn="l"/>
                <a:tab pos="353759" algn="l"/>
              </a:tabLst>
            </a:pPr>
            <a:r>
              <a:rPr sz="2520" b="1" spc="-5" dirty="0">
                <a:latin typeface="Arial"/>
                <a:cs typeface="Arial"/>
              </a:rPr>
              <a:t>Locks</a:t>
            </a:r>
            <a:r>
              <a:rPr sz="2520" b="1" spc="-23" dirty="0">
                <a:latin typeface="Arial"/>
                <a:cs typeface="Arial"/>
              </a:rPr>
              <a:t> </a:t>
            </a:r>
            <a:r>
              <a:rPr sz="2520" b="1" spc="-5" dirty="0">
                <a:latin typeface="Arial"/>
                <a:cs typeface="Arial"/>
              </a:rPr>
              <a:t>are</a:t>
            </a:r>
            <a:r>
              <a:rPr sz="2520" b="1" spc="-18" dirty="0">
                <a:latin typeface="Arial"/>
                <a:cs typeface="Arial"/>
              </a:rPr>
              <a:t> </a:t>
            </a:r>
            <a:r>
              <a:rPr sz="2520" b="1" spc="-5" dirty="0">
                <a:latin typeface="Arial"/>
                <a:cs typeface="Arial"/>
              </a:rPr>
              <a:t>used</a:t>
            </a:r>
            <a:r>
              <a:rPr sz="2520" b="1" spc="-18" dirty="0">
                <a:latin typeface="Arial"/>
                <a:cs typeface="Arial"/>
              </a:rPr>
              <a:t> </a:t>
            </a:r>
            <a:r>
              <a:rPr sz="2520" b="1" dirty="0">
                <a:latin typeface="Arial"/>
                <a:cs typeface="Arial"/>
              </a:rPr>
              <a:t>for</a:t>
            </a:r>
            <a:r>
              <a:rPr sz="2520" b="1" spc="-18" dirty="0">
                <a:latin typeface="Arial"/>
                <a:cs typeface="Arial"/>
              </a:rPr>
              <a:t> </a:t>
            </a:r>
            <a:r>
              <a:rPr sz="2520" b="1" spc="-5" dirty="0">
                <a:latin typeface="Arial"/>
                <a:cs typeface="Arial"/>
              </a:rPr>
              <a:t>data</a:t>
            </a:r>
            <a:r>
              <a:rPr sz="2520" b="1" spc="-18" dirty="0">
                <a:latin typeface="Arial"/>
                <a:cs typeface="Arial"/>
              </a:rPr>
              <a:t> </a:t>
            </a:r>
            <a:r>
              <a:rPr sz="2520" b="1" spc="-5" dirty="0">
                <a:latin typeface="Arial"/>
                <a:cs typeface="Arial"/>
              </a:rPr>
              <a:t>isolation</a:t>
            </a:r>
            <a:endParaRPr sz="2520">
              <a:latin typeface="Arial"/>
              <a:cs typeface="Arial"/>
            </a:endParaRPr>
          </a:p>
          <a:p>
            <a:pPr marL="566928" marR="1321308" lvl="1" indent="-342329">
              <a:spcBef>
                <a:spcPts val="504"/>
              </a:spcBef>
              <a:buFont typeface="Arial MT"/>
              <a:buChar char="○"/>
              <a:tabLst>
                <a:tab pos="566928" algn="l"/>
                <a:tab pos="567500" algn="l"/>
              </a:tabLst>
            </a:pPr>
            <a:r>
              <a:rPr sz="2520" spc="-5" dirty="0">
                <a:latin typeface="Georgia"/>
                <a:cs typeface="Georgia"/>
              </a:rPr>
              <a:t>shared lock: for concurrent read of </a:t>
            </a:r>
            <a:r>
              <a:rPr sz="2520" spc="-599" dirty="0">
                <a:latin typeface="Georgia"/>
                <a:cs typeface="Georgia"/>
              </a:rPr>
              <a:t> </a:t>
            </a:r>
            <a:r>
              <a:rPr sz="2520" spc="-5" dirty="0">
                <a:latin typeface="Georgia"/>
                <a:cs typeface="Georgia"/>
              </a:rPr>
              <a:t>tables/partitions</a:t>
            </a:r>
            <a:endParaRPr sz="2520">
              <a:latin typeface="Georgia"/>
              <a:cs typeface="Georgia"/>
            </a:endParaRPr>
          </a:p>
          <a:p>
            <a:pPr marL="566928" lvl="1" indent="-342329">
              <a:spcBef>
                <a:spcPts val="504"/>
              </a:spcBef>
              <a:buFont typeface="Arial MT"/>
              <a:buChar char="○"/>
              <a:tabLst>
                <a:tab pos="566928" algn="l"/>
                <a:tab pos="567500" algn="l"/>
              </a:tabLst>
            </a:pPr>
            <a:r>
              <a:rPr sz="2520" spc="-5" dirty="0">
                <a:latin typeface="Georgia"/>
                <a:cs typeface="Georgia"/>
              </a:rPr>
              <a:t>exclusive</a:t>
            </a:r>
            <a:r>
              <a:rPr sz="2520" spc="-23" dirty="0">
                <a:latin typeface="Georgia"/>
                <a:cs typeface="Georgia"/>
              </a:rPr>
              <a:t> </a:t>
            </a:r>
            <a:r>
              <a:rPr sz="2520" spc="-5" dirty="0">
                <a:latin typeface="Georgia"/>
                <a:cs typeface="Georgia"/>
              </a:rPr>
              <a:t>lock:</a:t>
            </a:r>
            <a:r>
              <a:rPr sz="2520" spc="-23" dirty="0">
                <a:latin typeface="Georgia"/>
                <a:cs typeface="Georgia"/>
              </a:rPr>
              <a:t> </a:t>
            </a:r>
            <a:r>
              <a:rPr sz="2520" spc="-5" dirty="0">
                <a:latin typeface="Georgia"/>
                <a:cs typeface="Georgia"/>
              </a:rPr>
              <a:t>for</a:t>
            </a:r>
            <a:r>
              <a:rPr sz="2520" spc="-23" dirty="0">
                <a:latin typeface="Georgia"/>
                <a:cs typeface="Georgia"/>
              </a:rPr>
              <a:t> </a:t>
            </a:r>
            <a:r>
              <a:rPr sz="2520" spc="-5" dirty="0">
                <a:latin typeface="Georgia"/>
                <a:cs typeface="Georgia"/>
              </a:rPr>
              <a:t>modifying</a:t>
            </a:r>
            <a:r>
              <a:rPr sz="2520" spc="-23" dirty="0">
                <a:latin typeface="Georgia"/>
                <a:cs typeface="Georgia"/>
              </a:rPr>
              <a:t> </a:t>
            </a:r>
            <a:r>
              <a:rPr sz="2520" spc="-5" dirty="0">
                <a:latin typeface="Georgia"/>
                <a:cs typeface="Georgia"/>
              </a:rPr>
              <a:t>table/partition</a:t>
            </a:r>
            <a:endParaRPr sz="2520">
              <a:latin typeface="Georgia"/>
              <a:cs typeface="Georg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6" y="151470"/>
            <a:ext cx="2720340"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Uber</a:t>
            </a:r>
            <a:r>
              <a:rPr sz="2400" spc="-81" dirty="0">
                <a:latin typeface="Trebuchet MS" panose="020B0603020202020204" pitchFamily="34" charset="0"/>
              </a:rPr>
              <a:t> </a:t>
            </a:r>
            <a:r>
              <a:rPr sz="2400" spc="-5" dirty="0">
                <a:latin typeface="Trebuchet MS" panose="020B0603020202020204" pitchFamily="34" charset="0"/>
              </a:rPr>
              <a:t>example</a:t>
            </a:r>
          </a:p>
        </p:txBody>
      </p:sp>
      <p:grpSp>
        <p:nvGrpSpPr>
          <p:cNvPr id="3" name="object 3"/>
          <p:cNvGrpSpPr/>
          <p:nvPr/>
        </p:nvGrpSpPr>
        <p:grpSpPr>
          <a:xfrm>
            <a:off x="736335" y="869107"/>
            <a:ext cx="7406640" cy="3287268"/>
            <a:chOff x="310150" y="965674"/>
            <a:chExt cx="8229600" cy="3652520"/>
          </a:xfrm>
        </p:grpSpPr>
        <p:pic>
          <p:nvPicPr>
            <p:cNvPr id="4" name="object 4"/>
            <p:cNvPicPr/>
            <p:nvPr/>
          </p:nvPicPr>
          <p:blipFill>
            <a:blip r:embed="rId2" cstate="print"/>
            <a:stretch>
              <a:fillRect/>
            </a:stretch>
          </p:blipFill>
          <p:spPr>
            <a:xfrm>
              <a:off x="4395727" y="1355000"/>
              <a:ext cx="4143500" cy="2305674"/>
            </a:xfrm>
            <a:prstGeom prst="rect">
              <a:avLst/>
            </a:prstGeom>
          </p:spPr>
        </p:pic>
        <p:pic>
          <p:nvPicPr>
            <p:cNvPr id="5" name="object 5"/>
            <p:cNvPicPr/>
            <p:nvPr/>
          </p:nvPicPr>
          <p:blipFill>
            <a:blip r:embed="rId3" cstate="print"/>
            <a:stretch>
              <a:fillRect/>
            </a:stretch>
          </p:blipFill>
          <p:spPr>
            <a:xfrm>
              <a:off x="310150" y="1024301"/>
              <a:ext cx="2938246" cy="1655075"/>
            </a:xfrm>
            <a:prstGeom prst="rect">
              <a:avLst/>
            </a:prstGeom>
          </p:spPr>
        </p:pic>
        <p:pic>
          <p:nvPicPr>
            <p:cNvPr id="6" name="object 6"/>
            <p:cNvPicPr/>
            <p:nvPr/>
          </p:nvPicPr>
          <p:blipFill>
            <a:blip r:embed="rId4" cstate="print"/>
            <a:stretch>
              <a:fillRect/>
            </a:stretch>
          </p:blipFill>
          <p:spPr>
            <a:xfrm>
              <a:off x="468329" y="2837751"/>
              <a:ext cx="3241068" cy="1780225"/>
            </a:xfrm>
            <a:prstGeom prst="rect">
              <a:avLst/>
            </a:prstGeom>
          </p:spPr>
        </p:pic>
        <p:sp>
          <p:nvSpPr>
            <p:cNvPr id="7" name="object 7"/>
            <p:cNvSpPr/>
            <p:nvPr/>
          </p:nvSpPr>
          <p:spPr>
            <a:xfrm>
              <a:off x="2923426" y="975199"/>
              <a:ext cx="1938655" cy="2541270"/>
            </a:xfrm>
            <a:custGeom>
              <a:avLst/>
              <a:gdLst/>
              <a:ahLst/>
              <a:cxnLst/>
              <a:rect l="l" t="t" r="r" b="b"/>
              <a:pathLst>
                <a:path w="1938654" h="2541270">
                  <a:moveTo>
                    <a:pt x="1938272" y="0"/>
                  </a:moveTo>
                  <a:lnTo>
                    <a:pt x="0" y="2540724"/>
                  </a:lnTo>
                </a:path>
              </a:pathLst>
            </a:custGeom>
            <a:ln w="19049">
              <a:solidFill>
                <a:srgbClr val="FF671F"/>
              </a:solidFill>
            </a:ln>
          </p:spPr>
          <p:txBody>
            <a:bodyPr wrap="square" lIns="0" tIns="0" rIns="0" bIns="0" rtlCol="0"/>
            <a:lstStyle/>
            <a:p>
              <a:endParaRPr sz="1620"/>
            </a:p>
          </p:txBody>
        </p:sp>
        <p:pic>
          <p:nvPicPr>
            <p:cNvPr id="8" name="object 8"/>
            <p:cNvPicPr/>
            <p:nvPr/>
          </p:nvPicPr>
          <p:blipFill>
            <a:blip r:embed="rId5" cstate="print"/>
            <a:stretch>
              <a:fillRect/>
            </a:stretch>
          </p:blipFill>
          <p:spPr>
            <a:xfrm>
              <a:off x="2861466" y="3487315"/>
              <a:ext cx="96502" cy="106867"/>
            </a:xfrm>
            <a:prstGeom prst="rect">
              <a:avLst/>
            </a:prstGeom>
          </p:spPr>
        </p:pic>
        <p:sp>
          <p:nvSpPr>
            <p:cNvPr id="9" name="object 9"/>
            <p:cNvSpPr/>
            <p:nvPr/>
          </p:nvSpPr>
          <p:spPr>
            <a:xfrm>
              <a:off x="5478374" y="1018224"/>
              <a:ext cx="2149475" cy="1428750"/>
            </a:xfrm>
            <a:custGeom>
              <a:avLst/>
              <a:gdLst/>
              <a:ahLst/>
              <a:cxnLst/>
              <a:rect l="l" t="t" r="r" b="b"/>
              <a:pathLst>
                <a:path w="2149475" h="1428750">
                  <a:moveTo>
                    <a:pt x="0" y="0"/>
                  </a:moveTo>
                  <a:lnTo>
                    <a:pt x="2149106" y="1428332"/>
                  </a:lnTo>
                </a:path>
              </a:pathLst>
            </a:custGeom>
            <a:ln w="19049">
              <a:solidFill>
                <a:srgbClr val="FF671F"/>
              </a:solidFill>
            </a:ln>
          </p:spPr>
          <p:txBody>
            <a:bodyPr wrap="square" lIns="0" tIns="0" rIns="0" bIns="0" rtlCol="0"/>
            <a:lstStyle/>
            <a:p>
              <a:endParaRPr sz="1620"/>
            </a:p>
          </p:txBody>
        </p:sp>
        <p:pic>
          <p:nvPicPr>
            <p:cNvPr id="10" name="object 10"/>
            <p:cNvPicPr/>
            <p:nvPr/>
          </p:nvPicPr>
          <p:blipFill>
            <a:blip r:embed="rId6" cstate="print"/>
            <a:stretch>
              <a:fillRect/>
            </a:stretch>
          </p:blipFill>
          <p:spPr>
            <a:xfrm>
              <a:off x="7600539" y="2410827"/>
              <a:ext cx="108466" cy="93107"/>
            </a:xfrm>
            <a:prstGeom prst="rect">
              <a:avLst/>
            </a:prstGeom>
          </p:spPr>
        </p:pic>
      </p:grpSp>
      <p:sp>
        <p:nvSpPr>
          <p:cNvPr id="11" name="object 11"/>
          <p:cNvSpPr txBox="1"/>
          <p:nvPr/>
        </p:nvSpPr>
        <p:spPr>
          <a:xfrm>
            <a:off x="4730648" y="3653944"/>
            <a:ext cx="3353561" cy="593239"/>
          </a:xfrm>
          <a:prstGeom prst="rect">
            <a:avLst/>
          </a:prstGeom>
        </p:spPr>
        <p:txBody>
          <a:bodyPr vert="horz" wrap="square" lIns="0" tIns="11430" rIns="0" bIns="0" rtlCol="0">
            <a:spAutoFit/>
          </a:bodyPr>
          <a:lstStyle/>
          <a:p>
            <a:pPr marL="11430">
              <a:spcBef>
                <a:spcPts val="90"/>
              </a:spcBef>
            </a:pPr>
            <a:r>
              <a:rPr sz="1260" b="1" spc="-5" dirty="0">
                <a:latin typeface="Arial"/>
                <a:cs typeface="Arial"/>
              </a:rPr>
              <a:t>Figures</a:t>
            </a:r>
            <a:r>
              <a:rPr sz="1260" b="1" spc="-45" dirty="0">
                <a:latin typeface="Arial"/>
                <a:cs typeface="Arial"/>
              </a:rPr>
              <a:t> </a:t>
            </a:r>
            <a:r>
              <a:rPr sz="1260" b="1" spc="-5" dirty="0">
                <a:latin typeface="Arial"/>
                <a:cs typeface="Arial"/>
              </a:rPr>
              <a:t>source:</a:t>
            </a:r>
            <a:endParaRPr sz="1260">
              <a:latin typeface="Arial"/>
              <a:cs typeface="Arial"/>
            </a:endParaRPr>
          </a:p>
          <a:p>
            <a:pPr marL="11430" marR="4572"/>
            <a:r>
              <a:rPr sz="1260" spc="-9" dirty="0">
                <a:latin typeface="Arial MT"/>
                <a:cs typeface="Arial MT"/>
                <a:hlinkClick r:id="rId7"/>
              </a:rPr>
              <a:t>https://www</a:t>
            </a:r>
            <a:r>
              <a:rPr sz="1260" spc="-9" dirty="0">
                <a:latin typeface="Arial MT"/>
                <a:cs typeface="Arial MT"/>
              </a:rPr>
              <a:t>.uber</a:t>
            </a:r>
            <a:r>
              <a:rPr sz="1260" spc="-9" dirty="0">
                <a:latin typeface="Arial MT"/>
                <a:cs typeface="Arial MT"/>
                <a:hlinkClick r:id="rId7"/>
              </a:rPr>
              <a:t>.com/en-FI/blog/uber-big-data- </a:t>
            </a:r>
            <a:r>
              <a:rPr sz="1260" spc="-338" dirty="0">
                <a:latin typeface="Arial MT"/>
                <a:cs typeface="Arial MT"/>
              </a:rPr>
              <a:t> </a:t>
            </a:r>
            <a:r>
              <a:rPr sz="1260" spc="-5" dirty="0">
                <a:latin typeface="Arial MT"/>
                <a:cs typeface="Arial MT"/>
              </a:rPr>
              <a:t>platform/</a:t>
            </a:r>
            <a:endParaRPr sz="1260">
              <a:latin typeface="Arial MT"/>
              <a:cs typeface="Arial MT"/>
            </a:endParaRPr>
          </a:p>
        </p:txBody>
      </p:sp>
      <p:sp>
        <p:nvSpPr>
          <p:cNvPr id="12" name="object 12"/>
          <p:cNvSpPr txBox="1"/>
          <p:nvPr/>
        </p:nvSpPr>
        <p:spPr>
          <a:xfrm>
            <a:off x="4652324" y="186072"/>
            <a:ext cx="3351276" cy="537840"/>
          </a:xfrm>
          <a:prstGeom prst="rect">
            <a:avLst/>
          </a:prstGeom>
        </p:spPr>
        <p:txBody>
          <a:bodyPr vert="horz" wrap="square" lIns="0" tIns="11430" rIns="0" bIns="0" rtlCol="0">
            <a:spAutoFit/>
          </a:bodyPr>
          <a:lstStyle/>
          <a:p>
            <a:pPr marL="11430" marR="4572">
              <a:spcBef>
                <a:spcPts val="90"/>
              </a:spcBef>
            </a:pPr>
            <a:r>
              <a:rPr sz="1710" spc="-5" dirty="0">
                <a:solidFill>
                  <a:srgbClr val="0000FF"/>
                </a:solidFill>
                <a:latin typeface="Arial MT"/>
                <a:cs typeface="Arial MT"/>
              </a:rPr>
              <a:t>Hive for analytics: </a:t>
            </a:r>
            <a:r>
              <a:rPr sz="1710" dirty="0">
                <a:solidFill>
                  <a:srgbClr val="0000FF"/>
                </a:solidFill>
                <a:latin typeface="Arial MT"/>
                <a:cs typeface="Arial MT"/>
              </a:rPr>
              <a:t>“extremely </a:t>
            </a:r>
            <a:r>
              <a:rPr sz="1710" spc="-5" dirty="0">
                <a:solidFill>
                  <a:srgbClr val="0000FF"/>
                </a:solidFill>
                <a:latin typeface="Arial MT"/>
                <a:cs typeface="Arial MT"/>
              </a:rPr>
              <a:t>large </a:t>
            </a:r>
            <a:r>
              <a:rPr sz="1710" spc="-468" dirty="0">
                <a:solidFill>
                  <a:srgbClr val="0000FF"/>
                </a:solidFill>
                <a:latin typeface="Arial MT"/>
                <a:cs typeface="Arial MT"/>
              </a:rPr>
              <a:t> </a:t>
            </a:r>
            <a:r>
              <a:rPr sz="1710" spc="-5" dirty="0">
                <a:solidFill>
                  <a:srgbClr val="0000FF"/>
                </a:solidFill>
                <a:latin typeface="Arial MT"/>
                <a:cs typeface="Arial MT"/>
              </a:rPr>
              <a:t>queries”,</a:t>
            </a:r>
            <a:r>
              <a:rPr sz="1710" spc="-18" dirty="0">
                <a:solidFill>
                  <a:srgbClr val="0000FF"/>
                </a:solidFill>
                <a:latin typeface="Arial MT"/>
                <a:cs typeface="Arial MT"/>
              </a:rPr>
              <a:t> </a:t>
            </a:r>
            <a:r>
              <a:rPr sz="1710" dirty="0">
                <a:solidFill>
                  <a:srgbClr val="0000FF"/>
                </a:solidFill>
                <a:latin typeface="Arial MT"/>
                <a:cs typeface="Arial MT"/>
              </a:rPr>
              <a:t>“</a:t>
            </a:r>
            <a:r>
              <a:rPr sz="1710" spc="-59" dirty="0">
                <a:solidFill>
                  <a:srgbClr val="0000FF"/>
                </a:solidFill>
                <a:latin typeface="Arial MT"/>
                <a:cs typeface="Arial MT"/>
              </a:rPr>
              <a:t> </a:t>
            </a:r>
            <a:r>
              <a:rPr sz="1530" dirty="0">
                <a:solidFill>
                  <a:srgbClr val="0000FF"/>
                </a:solidFill>
                <a:latin typeface="Arial MT"/>
                <a:cs typeface="Arial MT"/>
              </a:rPr>
              <a:t>“20,000</a:t>
            </a:r>
            <a:r>
              <a:rPr sz="1530" spc="-14" dirty="0">
                <a:solidFill>
                  <a:srgbClr val="0000FF"/>
                </a:solidFill>
                <a:latin typeface="Arial MT"/>
                <a:cs typeface="Arial MT"/>
              </a:rPr>
              <a:t> </a:t>
            </a:r>
            <a:r>
              <a:rPr sz="1530" spc="-5" dirty="0">
                <a:solidFill>
                  <a:srgbClr val="0000FF"/>
                </a:solidFill>
                <a:latin typeface="Arial MT"/>
                <a:cs typeface="Arial MT"/>
              </a:rPr>
              <a:t>Hive</a:t>
            </a:r>
            <a:r>
              <a:rPr sz="1530" spc="-14" dirty="0">
                <a:solidFill>
                  <a:srgbClr val="0000FF"/>
                </a:solidFill>
                <a:latin typeface="Arial MT"/>
                <a:cs typeface="Arial MT"/>
              </a:rPr>
              <a:t> </a:t>
            </a:r>
            <a:r>
              <a:rPr sz="1530" spc="-5" dirty="0">
                <a:solidFill>
                  <a:srgbClr val="0000FF"/>
                </a:solidFill>
                <a:latin typeface="Arial MT"/>
                <a:cs typeface="Arial MT"/>
              </a:rPr>
              <a:t>queries</a:t>
            </a:r>
            <a:r>
              <a:rPr sz="1530" spc="-14" dirty="0">
                <a:solidFill>
                  <a:srgbClr val="0000FF"/>
                </a:solidFill>
                <a:latin typeface="Arial MT"/>
                <a:cs typeface="Arial MT"/>
              </a:rPr>
              <a:t> </a:t>
            </a:r>
            <a:r>
              <a:rPr sz="1530" spc="-5" dirty="0">
                <a:solidFill>
                  <a:srgbClr val="0000FF"/>
                </a:solidFill>
                <a:latin typeface="Arial MT"/>
                <a:cs typeface="Arial MT"/>
              </a:rPr>
              <a:t>per</a:t>
            </a:r>
            <a:endParaRPr sz="1530">
              <a:latin typeface="Arial MT"/>
              <a:cs typeface="Arial MT"/>
            </a:endParaRPr>
          </a:p>
        </p:txBody>
      </p:sp>
      <p:sp>
        <p:nvSpPr>
          <p:cNvPr id="13" name="object 13"/>
          <p:cNvSpPr/>
          <p:nvPr/>
        </p:nvSpPr>
        <p:spPr>
          <a:xfrm>
            <a:off x="4663754" y="727398"/>
            <a:ext cx="1835658" cy="233171"/>
          </a:xfrm>
          <a:custGeom>
            <a:avLst/>
            <a:gdLst/>
            <a:ahLst/>
            <a:cxnLst/>
            <a:rect l="l" t="t" r="r" b="b"/>
            <a:pathLst>
              <a:path w="2039620" h="259080">
                <a:moveTo>
                  <a:pt x="2039043" y="259079"/>
                </a:moveTo>
                <a:lnTo>
                  <a:pt x="0" y="259079"/>
                </a:lnTo>
                <a:lnTo>
                  <a:pt x="0" y="0"/>
                </a:lnTo>
                <a:lnTo>
                  <a:pt x="2039043" y="0"/>
                </a:lnTo>
                <a:lnTo>
                  <a:pt x="2039043" y="259079"/>
                </a:lnTo>
                <a:close/>
              </a:path>
            </a:pathLst>
          </a:custGeom>
          <a:solidFill>
            <a:srgbClr val="FFFFFF"/>
          </a:solidFill>
        </p:spPr>
        <p:txBody>
          <a:bodyPr wrap="square" lIns="0" tIns="0" rIns="0" bIns="0" rtlCol="0"/>
          <a:lstStyle/>
          <a:p>
            <a:endParaRPr sz="1620"/>
          </a:p>
        </p:txBody>
      </p:sp>
      <p:sp>
        <p:nvSpPr>
          <p:cNvPr id="14" name="object 14"/>
          <p:cNvSpPr txBox="1"/>
          <p:nvPr/>
        </p:nvSpPr>
        <p:spPr>
          <a:xfrm>
            <a:off x="4652324" y="708196"/>
            <a:ext cx="1857375" cy="246991"/>
          </a:xfrm>
          <a:prstGeom prst="rect">
            <a:avLst/>
          </a:prstGeom>
        </p:spPr>
        <p:txBody>
          <a:bodyPr vert="horz" wrap="square" lIns="0" tIns="11430" rIns="0" bIns="0" rtlCol="0">
            <a:spAutoFit/>
          </a:bodyPr>
          <a:lstStyle/>
          <a:p>
            <a:pPr marL="11430">
              <a:spcBef>
                <a:spcPts val="90"/>
              </a:spcBef>
            </a:pPr>
            <a:r>
              <a:rPr sz="1530" spc="-5" dirty="0">
                <a:solidFill>
                  <a:srgbClr val="0000FF"/>
                </a:solidFill>
                <a:latin typeface="Arial MT"/>
                <a:cs typeface="Arial MT"/>
              </a:rPr>
              <a:t>day”</a:t>
            </a:r>
            <a:r>
              <a:rPr sz="1530" spc="-32" dirty="0">
                <a:solidFill>
                  <a:srgbClr val="0000FF"/>
                </a:solidFill>
                <a:latin typeface="Arial MT"/>
                <a:cs typeface="Arial MT"/>
              </a:rPr>
              <a:t> </a:t>
            </a:r>
            <a:r>
              <a:rPr sz="1530" dirty="0">
                <a:solidFill>
                  <a:srgbClr val="0000FF"/>
                </a:solidFill>
                <a:latin typeface="Arial MT"/>
                <a:cs typeface="Arial MT"/>
              </a:rPr>
              <a:t>(see</a:t>
            </a:r>
            <a:r>
              <a:rPr sz="1530" spc="-27" dirty="0">
                <a:solidFill>
                  <a:srgbClr val="0000FF"/>
                </a:solidFill>
                <a:latin typeface="Arial MT"/>
                <a:cs typeface="Arial MT"/>
              </a:rPr>
              <a:t> </a:t>
            </a:r>
            <a:r>
              <a:rPr sz="1530" spc="-5" dirty="0">
                <a:solidFill>
                  <a:srgbClr val="0000FF"/>
                </a:solidFill>
                <a:latin typeface="Arial MT"/>
                <a:cs typeface="Arial MT"/>
              </a:rPr>
              <a:t>the</a:t>
            </a:r>
            <a:r>
              <a:rPr sz="1530" spc="-32" dirty="0">
                <a:solidFill>
                  <a:srgbClr val="0000FF"/>
                </a:solidFill>
                <a:latin typeface="Arial MT"/>
                <a:cs typeface="Arial MT"/>
              </a:rPr>
              <a:t> </a:t>
            </a:r>
            <a:r>
              <a:rPr sz="1530" dirty="0">
                <a:solidFill>
                  <a:srgbClr val="0000FF"/>
                </a:solidFill>
                <a:latin typeface="Arial MT"/>
                <a:cs typeface="Arial MT"/>
              </a:rPr>
              <a:t>source)</a:t>
            </a:r>
            <a:endParaRPr sz="1530">
              <a:latin typeface="Arial MT"/>
              <a:cs typeface="Arial MT"/>
            </a:endParaRPr>
          </a:p>
        </p:txBody>
      </p:sp>
      <p:sp>
        <p:nvSpPr>
          <p:cNvPr id="15" name="object 15"/>
          <p:cNvSpPr txBox="1">
            <a:spLocks noGrp="1"/>
          </p:cNvSpPr>
          <p:nvPr>
            <p:ph type="sldNum" sz="quarter" idx="7"/>
          </p:nvPr>
        </p:nvSpPr>
        <p:spPr>
          <a:xfrm>
            <a:off x="6382512" y="4305110"/>
            <a:ext cx="1892808" cy="1676549"/>
          </a:xfrm>
          <a:prstGeom prst="rect">
            <a:avLst/>
          </a:prstGeom>
        </p:spPr>
        <p:txBody>
          <a:bodyPr vert="horz" wrap="square" lIns="0" tIns="1715" rIns="0" bIns="0" rtlCol="0">
            <a:spAutoFit/>
          </a:bodyPr>
          <a:lstStyle/>
          <a:p>
            <a:pPr marR="32576">
              <a:spcBef>
                <a:spcPts val="14"/>
              </a:spcBef>
            </a:pPr>
            <a:r>
              <a:rPr spc="-5" dirty="0"/>
              <a:t>CS-E4640</a:t>
            </a:r>
            <a:r>
              <a:rPr spc="-14" dirty="0"/>
              <a:t> </a:t>
            </a:r>
            <a:r>
              <a:rPr spc="-5" dirty="0"/>
              <a:t>Big</a:t>
            </a:r>
            <a:r>
              <a:rPr spc="-9" dirty="0"/>
              <a:t> </a:t>
            </a:r>
            <a:r>
              <a:rPr spc="-5" dirty="0"/>
              <a:t>Data</a:t>
            </a:r>
            <a:r>
              <a:rPr spc="-9" dirty="0"/>
              <a:t> </a:t>
            </a:r>
            <a:r>
              <a:rPr spc="-5" dirty="0"/>
              <a:t>Platforms,</a:t>
            </a:r>
            <a:r>
              <a:rPr spc="-9" dirty="0"/>
              <a:t> </a:t>
            </a:r>
            <a:r>
              <a:rPr spc="-5" dirty="0"/>
              <a:t>Spring</a:t>
            </a:r>
            <a:r>
              <a:rPr spc="-9" dirty="0"/>
              <a:t> </a:t>
            </a:r>
            <a:r>
              <a:rPr spc="-5" dirty="0"/>
              <a:t>2024,</a:t>
            </a:r>
            <a:r>
              <a:rPr spc="-9" dirty="0"/>
              <a:t> </a:t>
            </a:r>
            <a:r>
              <a:rPr spc="-5" dirty="0"/>
              <a:t>Hong-Linh</a:t>
            </a:r>
            <a:r>
              <a:rPr spc="-23" dirty="0"/>
              <a:t> </a:t>
            </a:r>
            <a:r>
              <a:rPr spc="-9" dirty="0"/>
              <a:t>Truong</a:t>
            </a:r>
          </a:p>
          <a:p>
            <a:pPr marR="27432">
              <a:spcBef>
                <a:spcPts val="45"/>
              </a:spcBef>
            </a:pPr>
            <a:r>
              <a:rPr spc="-5" dirty="0"/>
              <a:t>07/02/2024</a:t>
            </a:r>
          </a:p>
          <a:p>
            <a:pPr marR="27432">
              <a:spcBef>
                <a:spcPts val="54"/>
              </a:spcBef>
            </a:pPr>
            <a:fld id="{81D60167-4931-47E6-BA6A-407CBD079E47}" type="slidenum">
              <a:rPr dirty="0">
                <a:solidFill>
                  <a:srgbClr val="888888"/>
                </a:solidFill>
              </a:rPr>
              <a:pPr marR="27432">
                <a:spcBef>
                  <a:spcPts val="54"/>
                </a:spcBef>
              </a:pPr>
              <a:t>87</a:t>
            </a:fld>
            <a:endParaRPr dirty="0">
              <a:solidFill>
                <a:srgbClr val="888888"/>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7251" y="151459"/>
            <a:ext cx="4133088"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Hive</a:t>
            </a:r>
            <a:r>
              <a:rPr sz="2400" spc="-23" dirty="0">
                <a:latin typeface="Trebuchet MS" panose="020B0603020202020204" pitchFamily="34" charset="0"/>
              </a:rPr>
              <a:t> </a:t>
            </a:r>
            <a:r>
              <a:rPr sz="2400" spc="-5" dirty="0">
                <a:latin typeface="Trebuchet MS" panose="020B0603020202020204" pitchFamily="34" charset="0"/>
              </a:rPr>
              <a:t>in</a:t>
            </a:r>
            <a:r>
              <a:rPr sz="2400" spc="-23" dirty="0">
                <a:latin typeface="Trebuchet MS" panose="020B0603020202020204" pitchFamily="34" charset="0"/>
              </a:rPr>
              <a:t> </a:t>
            </a:r>
            <a:r>
              <a:rPr sz="2400" spc="-5" dirty="0">
                <a:latin typeface="Trebuchet MS" panose="020B0603020202020204" pitchFamily="34" charset="0"/>
              </a:rPr>
              <a:t>the</a:t>
            </a:r>
            <a:r>
              <a:rPr sz="2400" spc="-18" dirty="0">
                <a:latin typeface="Trebuchet MS" panose="020B0603020202020204" pitchFamily="34" charset="0"/>
              </a:rPr>
              <a:t> </a:t>
            </a:r>
            <a:r>
              <a:rPr sz="2400" spc="-5" dirty="0">
                <a:latin typeface="Trebuchet MS" panose="020B0603020202020204" pitchFamily="34" charset="0"/>
              </a:rPr>
              <a:t>age</a:t>
            </a:r>
            <a:r>
              <a:rPr sz="2400" spc="-23" dirty="0">
                <a:latin typeface="Trebuchet MS" panose="020B0603020202020204" pitchFamily="34" charset="0"/>
              </a:rPr>
              <a:t> </a:t>
            </a:r>
            <a:r>
              <a:rPr sz="2400" spc="-5" dirty="0">
                <a:latin typeface="Trebuchet MS" panose="020B0603020202020204" pitchFamily="34" charset="0"/>
              </a:rPr>
              <a:t>of</a:t>
            </a:r>
            <a:r>
              <a:rPr sz="2400" spc="-23" dirty="0">
                <a:latin typeface="Trebuchet MS" panose="020B0603020202020204" pitchFamily="34" charset="0"/>
              </a:rPr>
              <a:t> </a:t>
            </a:r>
            <a:r>
              <a:rPr sz="2400" dirty="0">
                <a:latin typeface="Trebuchet MS" panose="020B0603020202020204" pitchFamily="34" charset="0"/>
              </a:rPr>
              <a:t>ML</a:t>
            </a:r>
          </a:p>
        </p:txBody>
      </p:sp>
      <p:sp>
        <p:nvSpPr>
          <p:cNvPr id="3" name="object 3"/>
          <p:cNvSpPr txBox="1"/>
          <p:nvPr/>
        </p:nvSpPr>
        <p:spPr>
          <a:xfrm>
            <a:off x="907302" y="1113047"/>
            <a:ext cx="7302056" cy="2449132"/>
          </a:xfrm>
          <a:prstGeom prst="rect">
            <a:avLst/>
          </a:prstGeom>
        </p:spPr>
        <p:txBody>
          <a:bodyPr vert="horz" wrap="square" lIns="0" tIns="11430" rIns="0" bIns="0" rtlCol="0">
            <a:spAutoFit/>
          </a:bodyPr>
          <a:lstStyle/>
          <a:p>
            <a:pPr marL="382334" marR="4572" indent="-371475">
              <a:spcBef>
                <a:spcPts val="90"/>
              </a:spcBef>
              <a:buChar char="●"/>
              <a:tabLst>
                <a:tab pos="382334" algn="l"/>
                <a:tab pos="382905" algn="l"/>
              </a:tabLst>
            </a:pPr>
            <a:r>
              <a:rPr sz="2160" b="1" spc="-5" dirty="0">
                <a:latin typeface="Arial"/>
                <a:cs typeface="Arial"/>
              </a:rPr>
              <a:t>Hive</a:t>
            </a:r>
            <a:r>
              <a:rPr sz="2160" b="1" spc="-14" dirty="0">
                <a:latin typeface="Arial"/>
                <a:cs typeface="Arial"/>
              </a:rPr>
              <a:t> </a:t>
            </a:r>
            <a:r>
              <a:rPr sz="2160" b="1" spc="-5" dirty="0">
                <a:latin typeface="Arial"/>
                <a:cs typeface="Arial"/>
              </a:rPr>
              <a:t>has</a:t>
            </a:r>
            <a:r>
              <a:rPr sz="2160" b="1" spc="-14" dirty="0">
                <a:latin typeface="Arial"/>
                <a:cs typeface="Arial"/>
              </a:rPr>
              <a:t> </a:t>
            </a:r>
            <a:r>
              <a:rPr sz="2160" b="1" spc="-5" dirty="0">
                <a:latin typeface="Arial"/>
                <a:cs typeface="Arial"/>
              </a:rPr>
              <a:t>been</a:t>
            </a:r>
            <a:r>
              <a:rPr sz="2160" b="1" spc="-14" dirty="0">
                <a:latin typeface="Arial"/>
                <a:cs typeface="Arial"/>
              </a:rPr>
              <a:t> </a:t>
            </a:r>
            <a:r>
              <a:rPr sz="2160" b="1" spc="-5" dirty="0">
                <a:latin typeface="Arial"/>
                <a:cs typeface="Arial"/>
              </a:rPr>
              <a:t>around</a:t>
            </a:r>
            <a:r>
              <a:rPr sz="2160" b="1" spc="-14" dirty="0">
                <a:latin typeface="Arial"/>
                <a:cs typeface="Arial"/>
              </a:rPr>
              <a:t> </a:t>
            </a:r>
            <a:r>
              <a:rPr sz="2160" b="1" dirty="0">
                <a:latin typeface="Arial"/>
                <a:cs typeface="Arial"/>
              </a:rPr>
              <a:t>for</a:t>
            </a:r>
            <a:r>
              <a:rPr sz="2160" b="1" spc="-9" dirty="0">
                <a:latin typeface="Arial"/>
                <a:cs typeface="Arial"/>
              </a:rPr>
              <a:t> </a:t>
            </a:r>
            <a:r>
              <a:rPr sz="2160" b="1" dirty="0">
                <a:latin typeface="Arial"/>
                <a:cs typeface="Arial"/>
              </a:rPr>
              <a:t>a</a:t>
            </a:r>
            <a:r>
              <a:rPr sz="2160" b="1" spc="-9" dirty="0">
                <a:latin typeface="Arial"/>
                <a:cs typeface="Arial"/>
              </a:rPr>
              <a:t> </a:t>
            </a:r>
            <a:r>
              <a:rPr sz="2160" b="1" spc="-5" dirty="0">
                <a:latin typeface="Arial"/>
                <a:cs typeface="Arial"/>
              </a:rPr>
              <a:t>while</a:t>
            </a:r>
            <a:r>
              <a:rPr sz="2160" b="1" spc="-14" dirty="0">
                <a:latin typeface="Arial"/>
                <a:cs typeface="Arial"/>
              </a:rPr>
              <a:t> </a:t>
            </a:r>
            <a:r>
              <a:rPr sz="2160" b="1" dirty="0">
                <a:latin typeface="Arial"/>
                <a:cs typeface="Arial"/>
              </a:rPr>
              <a:t>→</a:t>
            </a:r>
            <a:r>
              <a:rPr sz="2160" b="1" spc="-14" dirty="0">
                <a:latin typeface="Arial"/>
                <a:cs typeface="Arial"/>
              </a:rPr>
              <a:t> </a:t>
            </a:r>
            <a:r>
              <a:rPr sz="2160" b="1" spc="-5" dirty="0">
                <a:latin typeface="Arial"/>
                <a:cs typeface="Arial"/>
              </a:rPr>
              <a:t>many</a:t>
            </a:r>
            <a:r>
              <a:rPr sz="2160" b="1" spc="-9" dirty="0">
                <a:latin typeface="Arial"/>
                <a:cs typeface="Arial"/>
              </a:rPr>
              <a:t> </a:t>
            </a:r>
            <a:r>
              <a:rPr sz="2160" b="1" spc="-5" dirty="0">
                <a:latin typeface="Arial"/>
                <a:cs typeface="Arial"/>
              </a:rPr>
              <a:t>goals</a:t>
            </a:r>
            <a:r>
              <a:rPr sz="2160" b="1" spc="-14" dirty="0">
                <a:latin typeface="Arial"/>
                <a:cs typeface="Arial"/>
              </a:rPr>
              <a:t> </a:t>
            </a:r>
            <a:r>
              <a:rPr sz="2160" b="1" spc="-5" dirty="0">
                <a:latin typeface="Arial"/>
                <a:cs typeface="Arial"/>
              </a:rPr>
              <a:t>have </a:t>
            </a:r>
            <a:r>
              <a:rPr sz="2160" b="1" spc="-590" dirty="0">
                <a:latin typeface="Arial"/>
                <a:cs typeface="Arial"/>
              </a:rPr>
              <a:t> </a:t>
            </a:r>
            <a:r>
              <a:rPr sz="2160" b="1" spc="-5" dirty="0">
                <a:latin typeface="Arial"/>
                <a:cs typeface="Arial"/>
              </a:rPr>
              <a:t>been</a:t>
            </a:r>
            <a:r>
              <a:rPr sz="2160" b="1" spc="-14" dirty="0">
                <a:latin typeface="Arial"/>
                <a:cs typeface="Arial"/>
              </a:rPr>
              <a:t> </a:t>
            </a:r>
            <a:r>
              <a:rPr sz="2160" b="1" spc="-5" dirty="0">
                <a:latin typeface="Arial"/>
                <a:cs typeface="Arial"/>
              </a:rPr>
              <a:t>diminished</a:t>
            </a:r>
            <a:endParaRPr sz="2160">
              <a:latin typeface="Arial"/>
              <a:cs typeface="Arial"/>
            </a:endParaRPr>
          </a:p>
          <a:p>
            <a:pPr marL="382334" marR="275463" indent="-371475">
              <a:buChar char="●"/>
              <a:tabLst>
                <a:tab pos="382334" algn="l"/>
                <a:tab pos="382905" algn="l"/>
                <a:tab pos="990981" algn="l"/>
              </a:tabLst>
            </a:pPr>
            <a:r>
              <a:rPr sz="2160" b="1" spc="-5" dirty="0">
                <a:latin typeface="Arial"/>
                <a:cs typeface="Arial"/>
              </a:rPr>
              <a:t>But	Hive </a:t>
            </a:r>
            <a:r>
              <a:rPr sz="2160" b="1" dirty="0">
                <a:latin typeface="Arial"/>
                <a:cs typeface="Arial"/>
              </a:rPr>
              <a:t>Megastore </a:t>
            </a:r>
            <a:r>
              <a:rPr sz="2160" b="1" spc="-5" dirty="0">
                <a:latin typeface="Arial"/>
                <a:cs typeface="Arial"/>
              </a:rPr>
              <a:t>continues an important role in </a:t>
            </a:r>
            <a:r>
              <a:rPr sz="2160" b="1" spc="-590" dirty="0">
                <a:latin typeface="Arial"/>
                <a:cs typeface="Arial"/>
              </a:rPr>
              <a:t> </a:t>
            </a:r>
            <a:r>
              <a:rPr sz="2160" b="1" spc="-5" dirty="0">
                <a:latin typeface="Arial"/>
                <a:cs typeface="Arial"/>
              </a:rPr>
              <a:t>data</a:t>
            </a:r>
            <a:r>
              <a:rPr sz="2160" b="1" spc="-14" dirty="0">
                <a:latin typeface="Arial"/>
                <a:cs typeface="Arial"/>
              </a:rPr>
              <a:t> </a:t>
            </a:r>
            <a:r>
              <a:rPr sz="2160" b="1" spc="-5" dirty="0">
                <a:latin typeface="Arial"/>
                <a:cs typeface="Arial"/>
              </a:rPr>
              <a:t>lakes</a:t>
            </a:r>
            <a:r>
              <a:rPr sz="2160" b="1" spc="-14" dirty="0">
                <a:latin typeface="Arial"/>
                <a:cs typeface="Arial"/>
              </a:rPr>
              <a:t> </a:t>
            </a:r>
            <a:r>
              <a:rPr sz="2160" b="1" spc="-5" dirty="0">
                <a:latin typeface="Arial"/>
                <a:cs typeface="Arial"/>
              </a:rPr>
              <a:t>and distributed</a:t>
            </a:r>
            <a:r>
              <a:rPr sz="2160" b="1" spc="-14" dirty="0">
                <a:latin typeface="Arial"/>
                <a:cs typeface="Arial"/>
              </a:rPr>
              <a:t> </a:t>
            </a:r>
            <a:r>
              <a:rPr sz="2160" b="1" spc="-5" dirty="0">
                <a:latin typeface="Arial"/>
                <a:cs typeface="Arial"/>
              </a:rPr>
              <a:t>data</a:t>
            </a:r>
            <a:r>
              <a:rPr sz="2160" b="1" spc="-14" dirty="0">
                <a:latin typeface="Arial"/>
                <a:cs typeface="Arial"/>
              </a:rPr>
              <a:t> </a:t>
            </a:r>
            <a:r>
              <a:rPr sz="2160" b="1" spc="-5" dirty="0">
                <a:latin typeface="Arial"/>
                <a:cs typeface="Arial"/>
              </a:rPr>
              <a:t>querying</a:t>
            </a:r>
            <a:endParaRPr sz="2160">
              <a:latin typeface="Arial"/>
              <a:cs typeface="Arial"/>
            </a:endParaRPr>
          </a:p>
          <a:p>
            <a:pPr marL="793814" lvl="1" indent="-344043">
              <a:spcBef>
                <a:spcPts val="14"/>
              </a:spcBef>
              <a:buFont typeface="Arial MT"/>
              <a:buChar char="○"/>
              <a:tabLst>
                <a:tab pos="793814" algn="l"/>
                <a:tab pos="794385" algn="l"/>
              </a:tabLst>
            </a:pPr>
            <a:r>
              <a:rPr spc="-5" dirty="0">
                <a:latin typeface="Georgia"/>
                <a:cs typeface="Georgia"/>
              </a:rPr>
              <a:t>power</a:t>
            </a:r>
            <a:r>
              <a:rPr spc="-18" dirty="0">
                <a:latin typeface="Georgia"/>
                <a:cs typeface="Georgia"/>
              </a:rPr>
              <a:t> </a:t>
            </a:r>
            <a:r>
              <a:rPr spc="-5" dirty="0">
                <a:latin typeface="Georgia"/>
                <a:cs typeface="Georgia"/>
              </a:rPr>
              <a:t>data</a:t>
            </a:r>
            <a:r>
              <a:rPr spc="-18" dirty="0">
                <a:latin typeface="Georgia"/>
                <a:cs typeface="Georgia"/>
              </a:rPr>
              <a:t> </a:t>
            </a:r>
            <a:r>
              <a:rPr spc="-5" dirty="0">
                <a:latin typeface="Georgia"/>
                <a:cs typeface="Georgia"/>
              </a:rPr>
              <a:t>management</a:t>
            </a:r>
            <a:r>
              <a:rPr spc="-18" dirty="0">
                <a:latin typeface="Georgia"/>
                <a:cs typeface="Georgia"/>
              </a:rPr>
              <a:t> </a:t>
            </a:r>
            <a:r>
              <a:rPr spc="-5" dirty="0">
                <a:latin typeface="Georgia"/>
                <a:cs typeface="Georgia"/>
              </a:rPr>
              <a:t>and</a:t>
            </a:r>
            <a:r>
              <a:rPr spc="-18" dirty="0">
                <a:latin typeface="Georgia"/>
                <a:cs typeface="Georgia"/>
              </a:rPr>
              <a:t> </a:t>
            </a:r>
            <a:r>
              <a:rPr spc="-5" dirty="0">
                <a:latin typeface="Georgia"/>
                <a:cs typeface="Georgia"/>
              </a:rPr>
              <a:t>discovery</a:t>
            </a:r>
            <a:endParaRPr>
              <a:latin typeface="Georgia"/>
              <a:cs typeface="Georgia"/>
            </a:endParaRPr>
          </a:p>
          <a:p>
            <a:pPr marL="793814" lvl="1" indent="-344043">
              <a:buFont typeface="Arial MT"/>
              <a:buChar char="○"/>
              <a:tabLst>
                <a:tab pos="793814" algn="l"/>
                <a:tab pos="794385" algn="l"/>
              </a:tabLst>
            </a:pPr>
            <a:r>
              <a:rPr spc="-5" dirty="0">
                <a:latin typeface="Georgia"/>
                <a:cs typeface="Georgia"/>
              </a:rPr>
              <a:t>support</a:t>
            </a:r>
            <a:r>
              <a:rPr spc="-23" dirty="0">
                <a:latin typeface="Georgia"/>
                <a:cs typeface="Georgia"/>
              </a:rPr>
              <a:t> </a:t>
            </a:r>
            <a:r>
              <a:rPr spc="-5" dirty="0">
                <a:latin typeface="Georgia"/>
                <a:cs typeface="Georgia"/>
              </a:rPr>
              <a:t>unified</a:t>
            </a:r>
            <a:r>
              <a:rPr spc="-23" dirty="0">
                <a:latin typeface="Georgia"/>
                <a:cs typeface="Georgia"/>
              </a:rPr>
              <a:t> </a:t>
            </a:r>
            <a:r>
              <a:rPr spc="-5" dirty="0">
                <a:latin typeface="Georgia"/>
                <a:cs typeface="Georgia"/>
              </a:rPr>
              <a:t>data</a:t>
            </a:r>
            <a:r>
              <a:rPr spc="-23" dirty="0">
                <a:latin typeface="Georgia"/>
                <a:cs typeface="Georgia"/>
              </a:rPr>
              <a:t> </a:t>
            </a:r>
            <a:r>
              <a:rPr spc="-5" dirty="0">
                <a:latin typeface="Georgia"/>
                <a:cs typeface="Georgia"/>
              </a:rPr>
              <a:t>management</a:t>
            </a:r>
            <a:endParaRPr>
              <a:latin typeface="Georgia"/>
              <a:cs typeface="Georgia"/>
            </a:endParaRPr>
          </a:p>
          <a:p>
            <a:pPr marL="793814" marR="591503" lvl="1" indent="-344043">
              <a:buFont typeface="Arial MT"/>
              <a:buChar char="○"/>
              <a:tabLst>
                <a:tab pos="793814" algn="l"/>
                <a:tab pos="794385" algn="l"/>
              </a:tabLst>
            </a:pPr>
            <a:r>
              <a:rPr spc="-5" dirty="0">
                <a:latin typeface="Georgia"/>
                <a:cs typeface="Georgia"/>
              </a:rPr>
              <a:t>enable “feature store”, discovery features used for machine </a:t>
            </a:r>
            <a:r>
              <a:rPr spc="-423" dirty="0">
                <a:latin typeface="Georgia"/>
                <a:cs typeface="Georgia"/>
              </a:rPr>
              <a:t> </a:t>
            </a:r>
            <a:r>
              <a:rPr spc="-5" dirty="0">
                <a:latin typeface="Georgia"/>
                <a:cs typeface="Georgia"/>
              </a:rPr>
              <a:t>learning</a:t>
            </a:r>
            <a:endParaRPr>
              <a:latin typeface="Georgia"/>
              <a:cs typeface="Georgia"/>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67251" y="151459"/>
            <a:ext cx="1895666"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Summary</a:t>
            </a:r>
          </a:p>
        </p:txBody>
      </p:sp>
      <p:sp>
        <p:nvSpPr>
          <p:cNvPr id="4" name="object 4"/>
          <p:cNvSpPr txBox="1"/>
          <p:nvPr/>
        </p:nvSpPr>
        <p:spPr>
          <a:xfrm>
            <a:off x="838722" y="594062"/>
            <a:ext cx="7438073" cy="3867213"/>
          </a:xfrm>
          <a:prstGeom prst="rect">
            <a:avLst/>
          </a:prstGeom>
        </p:spPr>
        <p:txBody>
          <a:bodyPr vert="horz" wrap="square" lIns="0" tIns="68580" rIns="0" bIns="0" rtlCol="0">
            <a:spAutoFit/>
          </a:bodyPr>
          <a:lstStyle/>
          <a:p>
            <a:pPr marL="348044" indent="-337185">
              <a:spcBef>
                <a:spcPts val="540"/>
              </a:spcBef>
              <a:buChar char="●"/>
              <a:tabLst>
                <a:tab pos="348044" algn="l"/>
                <a:tab pos="348615" algn="l"/>
              </a:tabLst>
            </a:pPr>
            <a:r>
              <a:rPr sz="2160" b="1" spc="-5" dirty="0">
                <a:latin typeface="Arial"/>
                <a:cs typeface="Arial"/>
              </a:rPr>
              <a:t>Hadoop</a:t>
            </a:r>
            <a:r>
              <a:rPr sz="2160" b="1" spc="-18" dirty="0">
                <a:latin typeface="Arial"/>
                <a:cs typeface="Arial"/>
              </a:rPr>
              <a:t> </a:t>
            </a:r>
            <a:r>
              <a:rPr sz="2160" b="1" spc="-5" dirty="0">
                <a:latin typeface="Arial"/>
                <a:cs typeface="Arial"/>
              </a:rPr>
              <a:t>software</a:t>
            </a:r>
            <a:r>
              <a:rPr sz="2160" b="1" spc="-14" dirty="0">
                <a:latin typeface="Arial"/>
                <a:cs typeface="Arial"/>
              </a:rPr>
              <a:t> </a:t>
            </a:r>
            <a:r>
              <a:rPr sz="2160" b="1" spc="-5" dirty="0">
                <a:latin typeface="Arial"/>
                <a:cs typeface="Arial"/>
              </a:rPr>
              <a:t>ecosystem</a:t>
            </a:r>
            <a:r>
              <a:rPr sz="2160" b="1" spc="-18" dirty="0">
                <a:latin typeface="Arial"/>
                <a:cs typeface="Arial"/>
              </a:rPr>
              <a:t> </a:t>
            </a:r>
            <a:r>
              <a:rPr sz="2160" b="1" spc="-5" dirty="0">
                <a:latin typeface="Arial"/>
                <a:cs typeface="Arial"/>
              </a:rPr>
              <a:t>is</a:t>
            </a:r>
            <a:r>
              <a:rPr sz="2160" b="1" spc="-18" dirty="0">
                <a:latin typeface="Arial"/>
                <a:cs typeface="Arial"/>
              </a:rPr>
              <a:t> </a:t>
            </a:r>
            <a:r>
              <a:rPr sz="2160" b="1" spc="-5" dirty="0">
                <a:latin typeface="Arial"/>
                <a:cs typeface="Arial"/>
              </a:rPr>
              <a:t>very</a:t>
            </a:r>
            <a:r>
              <a:rPr sz="2160" b="1" spc="-18" dirty="0">
                <a:latin typeface="Arial"/>
                <a:cs typeface="Arial"/>
              </a:rPr>
              <a:t> </a:t>
            </a:r>
            <a:r>
              <a:rPr sz="2160" b="1" spc="-5" dirty="0">
                <a:latin typeface="Arial"/>
                <a:cs typeface="Arial"/>
              </a:rPr>
              <a:t>powerful</a:t>
            </a:r>
            <a:endParaRPr sz="2160" dirty="0">
              <a:latin typeface="Arial"/>
              <a:cs typeface="Arial"/>
            </a:endParaRPr>
          </a:p>
          <a:p>
            <a:pPr marL="562356" lvl="1" indent="-333185">
              <a:spcBef>
                <a:spcPts val="374"/>
              </a:spcBef>
              <a:buFont typeface="Arial MT"/>
              <a:buChar char="○"/>
              <a:tabLst>
                <a:tab pos="562356" algn="l"/>
                <a:tab pos="562928" algn="l"/>
              </a:tabLst>
            </a:pPr>
            <a:r>
              <a:rPr spc="-5" dirty="0">
                <a:latin typeface="Georgia"/>
                <a:cs typeface="Georgia"/>
              </a:rPr>
              <a:t>many</a:t>
            </a:r>
            <a:r>
              <a:rPr spc="-14" dirty="0">
                <a:latin typeface="Georgia"/>
                <a:cs typeface="Georgia"/>
              </a:rPr>
              <a:t> </a:t>
            </a:r>
            <a:r>
              <a:rPr spc="-5" dirty="0">
                <a:latin typeface="Georgia"/>
                <a:cs typeface="Georgia"/>
              </a:rPr>
              <a:t>applications</a:t>
            </a:r>
            <a:r>
              <a:rPr spc="-14" dirty="0">
                <a:latin typeface="Georgia"/>
                <a:cs typeface="Georgia"/>
              </a:rPr>
              <a:t> </a:t>
            </a:r>
            <a:r>
              <a:rPr spc="-5" dirty="0">
                <a:latin typeface="Georgia"/>
                <a:cs typeface="Georgia"/>
              </a:rPr>
              <a:t>and</a:t>
            </a:r>
            <a:r>
              <a:rPr spc="-9" dirty="0">
                <a:latin typeface="Georgia"/>
                <a:cs typeface="Georgia"/>
              </a:rPr>
              <a:t> </a:t>
            </a:r>
            <a:r>
              <a:rPr spc="-5" dirty="0">
                <a:latin typeface="Georgia"/>
                <a:cs typeface="Georgia"/>
              </a:rPr>
              <a:t>use</a:t>
            </a:r>
            <a:r>
              <a:rPr spc="-14" dirty="0">
                <a:latin typeface="Georgia"/>
                <a:cs typeface="Georgia"/>
              </a:rPr>
              <a:t> </a:t>
            </a:r>
            <a:r>
              <a:rPr spc="-5" dirty="0">
                <a:latin typeface="Georgia"/>
                <a:cs typeface="Georgia"/>
              </a:rPr>
              <a:t>cases</a:t>
            </a:r>
            <a:r>
              <a:rPr spc="-9" dirty="0">
                <a:latin typeface="Georgia"/>
                <a:cs typeface="Georgia"/>
              </a:rPr>
              <a:t> </a:t>
            </a:r>
            <a:r>
              <a:rPr spc="-5" dirty="0">
                <a:latin typeface="Georgia"/>
                <a:cs typeface="Georgia"/>
              </a:rPr>
              <a:t>have</a:t>
            </a:r>
            <a:r>
              <a:rPr spc="-14" dirty="0">
                <a:latin typeface="Georgia"/>
                <a:cs typeface="Georgia"/>
              </a:rPr>
              <a:t> </a:t>
            </a:r>
            <a:r>
              <a:rPr spc="-5" dirty="0">
                <a:latin typeface="Georgia"/>
                <a:cs typeface="Georgia"/>
              </a:rPr>
              <a:t>been</a:t>
            </a:r>
            <a:r>
              <a:rPr spc="-9" dirty="0">
                <a:latin typeface="Georgia"/>
                <a:cs typeface="Georgia"/>
              </a:rPr>
              <a:t> </a:t>
            </a:r>
            <a:r>
              <a:rPr spc="-5" dirty="0">
                <a:latin typeface="Georgia"/>
                <a:cs typeface="Georgia"/>
              </a:rPr>
              <a:t>developed</a:t>
            </a:r>
            <a:endParaRPr dirty="0">
              <a:latin typeface="Georgia"/>
              <a:cs typeface="Georgia"/>
            </a:endParaRPr>
          </a:p>
          <a:p>
            <a:pPr marL="562356" lvl="1" indent="-333185">
              <a:spcBef>
                <a:spcPts val="360"/>
              </a:spcBef>
              <a:buFont typeface="Arial MT"/>
              <a:buChar char="○"/>
              <a:tabLst>
                <a:tab pos="562356" algn="l"/>
                <a:tab pos="562928" algn="l"/>
              </a:tabLst>
            </a:pPr>
            <a:r>
              <a:rPr spc="-5" dirty="0">
                <a:latin typeface="Georgia"/>
                <a:cs typeface="Georgia"/>
              </a:rPr>
              <a:t>Hadoop</a:t>
            </a:r>
            <a:r>
              <a:rPr spc="-14" dirty="0">
                <a:latin typeface="Georgia"/>
                <a:cs typeface="Georgia"/>
              </a:rPr>
              <a:t> </a:t>
            </a:r>
            <a:r>
              <a:rPr spc="-5" dirty="0">
                <a:latin typeface="Georgia"/>
                <a:cs typeface="Georgia"/>
              </a:rPr>
              <a:t>File</a:t>
            </a:r>
            <a:r>
              <a:rPr spc="-14" dirty="0">
                <a:latin typeface="Georgia"/>
                <a:cs typeface="Georgia"/>
              </a:rPr>
              <a:t> </a:t>
            </a:r>
            <a:r>
              <a:rPr spc="-5" dirty="0">
                <a:latin typeface="Georgia"/>
                <a:cs typeface="Georgia"/>
              </a:rPr>
              <a:t>System</a:t>
            </a:r>
            <a:r>
              <a:rPr spc="-14" dirty="0">
                <a:latin typeface="Georgia"/>
                <a:cs typeface="Georgia"/>
              </a:rPr>
              <a:t> </a:t>
            </a:r>
            <a:r>
              <a:rPr dirty="0">
                <a:latin typeface="Georgia"/>
                <a:cs typeface="Georgia"/>
              </a:rPr>
              <a:t>(HDFS)</a:t>
            </a:r>
            <a:r>
              <a:rPr spc="-14" dirty="0">
                <a:latin typeface="Georgia"/>
                <a:cs typeface="Georgia"/>
              </a:rPr>
              <a:t> </a:t>
            </a:r>
            <a:r>
              <a:rPr spc="-5" dirty="0">
                <a:latin typeface="Georgia"/>
                <a:cs typeface="Georgia"/>
              </a:rPr>
              <a:t>is</a:t>
            </a:r>
            <a:r>
              <a:rPr spc="-9" dirty="0">
                <a:latin typeface="Georgia"/>
                <a:cs typeface="Georgia"/>
              </a:rPr>
              <a:t> </a:t>
            </a:r>
            <a:r>
              <a:rPr dirty="0">
                <a:latin typeface="Georgia"/>
                <a:cs typeface="Georgia"/>
              </a:rPr>
              <a:t>a</a:t>
            </a:r>
            <a:r>
              <a:rPr spc="-14" dirty="0">
                <a:latin typeface="Georgia"/>
                <a:cs typeface="Georgia"/>
              </a:rPr>
              <a:t> </a:t>
            </a:r>
            <a:r>
              <a:rPr spc="-5" dirty="0">
                <a:latin typeface="Georgia"/>
                <a:cs typeface="Georgia"/>
              </a:rPr>
              <a:t>crucial</a:t>
            </a:r>
            <a:r>
              <a:rPr spc="-14" dirty="0">
                <a:latin typeface="Georgia"/>
                <a:cs typeface="Georgia"/>
              </a:rPr>
              <a:t> </a:t>
            </a:r>
            <a:r>
              <a:rPr spc="-5" dirty="0">
                <a:latin typeface="Georgia"/>
                <a:cs typeface="Georgia"/>
              </a:rPr>
              <a:t>subject</a:t>
            </a:r>
            <a:endParaRPr dirty="0">
              <a:latin typeface="Georgia"/>
              <a:cs typeface="Georgia"/>
            </a:endParaRPr>
          </a:p>
          <a:p>
            <a:pPr marL="348044" marR="927545" indent="-337185">
              <a:spcBef>
                <a:spcPts val="418"/>
              </a:spcBef>
              <a:buChar char="●"/>
              <a:tabLst>
                <a:tab pos="348044" algn="l"/>
                <a:tab pos="348615" algn="l"/>
              </a:tabLst>
            </a:pPr>
            <a:r>
              <a:rPr sz="2160" b="1" dirty="0">
                <a:latin typeface="Arial"/>
                <a:cs typeface="Arial"/>
              </a:rPr>
              <a:t>Managed </a:t>
            </a:r>
            <a:r>
              <a:rPr sz="2160" b="1" spc="-5" dirty="0">
                <a:latin typeface="Arial"/>
                <a:cs typeface="Arial"/>
              </a:rPr>
              <a:t>Hadoop ecosystem services by cloud </a:t>
            </a:r>
            <a:r>
              <a:rPr sz="2160" b="1" spc="-590" dirty="0">
                <a:latin typeface="Arial"/>
                <a:cs typeface="Arial"/>
              </a:rPr>
              <a:t> </a:t>
            </a:r>
            <a:r>
              <a:rPr sz="2160" b="1" spc="-5" dirty="0">
                <a:latin typeface="Arial"/>
                <a:cs typeface="Arial"/>
              </a:rPr>
              <a:t>providers</a:t>
            </a:r>
            <a:endParaRPr sz="2160" dirty="0">
              <a:latin typeface="Arial"/>
              <a:cs typeface="Arial"/>
            </a:endParaRPr>
          </a:p>
          <a:p>
            <a:pPr marL="562356" lvl="1" indent="-333185">
              <a:spcBef>
                <a:spcPts val="374"/>
              </a:spcBef>
              <a:buFont typeface="Arial MT"/>
              <a:buChar char="○"/>
              <a:tabLst>
                <a:tab pos="562356" algn="l"/>
                <a:tab pos="562928" algn="l"/>
              </a:tabLst>
            </a:pPr>
            <a:r>
              <a:rPr spc="-5" dirty="0">
                <a:latin typeface="Georgia"/>
                <a:cs typeface="Georgia"/>
              </a:rPr>
              <a:t>try</a:t>
            </a:r>
            <a:r>
              <a:rPr spc="-9" dirty="0">
                <a:latin typeface="Georgia"/>
                <a:cs typeface="Georgia"/>
              </a:rPr>
              <a:t> </a:t>
            </a:r>
            <a:r>
              <a:rPr spc="-5" dirty="0">
                <a:latin typeface="Georgia"/>
                <a:cs typeface="Georgia"/>
              </a:rPr>
              <a:t>to</a:t>
            </a:r>
            <a:r>
              <a:rPr spc="-9" dirty="0">
                <a:latin typeface="Georgia"/>
                <a:cs typeface="Georgia"/>
              </a:rPr>
              <a:t> </a:t>
            </a:r>
            <a:r>
              <a:rPr spc="-5" dirty="0">
                <a:latin typeface="Georgia"/>
                <a:cs typeface="Georgia"/>
              </a:rPr>
              <a:t>look</a:t>
            </a:r>
            <a:r>
              <a:rPr spc="-9" dirty="0">
                <a:latin typeface="Georgia"/>
                <a:cs typeface="Georgia"/>
              </a:rPr>
              <a:t> </a:t>
            </a:r>
            <a:r>
              <a:rPr spc="-5" dirty="0">
                <a:latin typeface="Georgia"/>
                <a:cs typeface="Georgia"/>
              </a:rPr>
              <a:t>at</a:t>
            </a:r>
            <a:r>
              <a:rPr spc="-9" dirty="0">
                <a:latin typeface="Georgia"/>
                <a:cs typeface="Georgia"/>
              </a:rPr>
              <a:t> </a:t>
            </a:r>
            <a:r>
              <a:rPr spc="-5" dirty="0">
                <a:latin typeface="Georgia"/>
                <a:cs typeface="Georgia"/>
              </a:rPr>
              <a:t>Azure</a:t>
            </a:r>
            <a:r>
              <a:rPr spc="-9" dirty="0">
                <a:latin typeface="Georgia"/>
                <a:cs typeface="Georgia"/>
              </a:rPr>
              <a:t> </a:t>
            </a:r>
            <a:r>
              <a:rPr spc="-5" dirty="0">
                <a:latin typeface="Georgia"/>
                <a:cs typeface="Georgia"/>
              </a:rPr>
              <a:t>HDInsight,</a:t>
            </a:r>
            <a:r>
              <a:rPr spc="-9" dirty="0">
                <a:latin typeface="Georgia"/>
                <a:cs typeface="Georgia"/>
              </a:rPr>
              <a:t> </a:t>
            </a:r>
            <a:r>
              <a:rPr spc="-5" dirty="0">
                <a:latin typeface="Georgia"/>
                <a:cs typeface="Georgia"/>
              </a:rPr>
              <a:t>Google</a:t>
            </a:r>
            <a:r>
              <a:rPr spc="-9" dirty="0">
                <a:latin typeface="Georgia"/>
                <a:cs typeface="Georgia"/>
              </a:rPr>
              <a:t> </a:t>
            </a:r>
            <a:r>
              <a:rPr spc="-5" dirty="0">
                <a:latin typeface="Georgia"/>
                <a:cs typeface="Georgia"/>
              </a:rPr>
              <a:t>Dataproc,</a:t>
            </a:r>
            <a:r>
              <a:rPr spc="-9" dirty="0">
                <a:latin typeface="Georgia"/>
                <a:cs typeface="Georgia"/>
              </a:rPr>
              <a:t> </a:t>
            </a:r>
            <a:r>
              <a:rPr spc="-5" dirty="0">
                <a:latin typeface="Georgia"/>
                <a:cs typeface="Georgia"/>
              </a:rPr>
              <a:t>and Amazon</a:t>
            </a:r>
            <a:r>
              <a:rPr spc="-9" dirty="0">
                <a:latin typeface="Georgia"/>
                <a:cs typeface="Georgia"/>
              </a:rPr>
              <a:t> </a:t>
            </a:r>
            <a:r>
              <a:rPr spc="-5" dirty="0">
                <a:latin typeface="Georgia"/>
                <a:cs typeface="Georgia"/>
              </a:rPr>
              <a:t>EMR</a:t>
            </a:r>
            <a:endParaRPr dirty="0">
              <a:latin typeface="Georgia"/>
              <a:cs typeface="Georgia"/>
            </a:endParaRPr>
          </a:p>
          <a:p>
            <a:pPr marL="348044" marR="1028700" indent="-337185">
              <a:spcBef>
                <a:spcPts val="418"/>
              </a:spcBef>
              <a:buChar char="●"/>
              <a:tabLst>
                <a:tab pos="348044" algn="l"/>
                <a:tab pos="348615" algn="l"/>
              </a:tabLst>
            </a:pPr>
            <a:r>
              <a:rPr sz="2160" b="1" spc="-5" dirty="0">
                <a:latin typeface="Arial"/>
                <a:cs typeface="Arial"/>
              </a:rPr>
              <a:t>High-level distributed query engineering using </a:t>
            </a:r>
            <a:r>
              <a:rPr sz="2160" b="1" spc="-590" dirty="0">
                <a:latin typeface="Arial"/>
                <a:cs typeface="Arial"/>
              </a:rPr>
              <a:t> </a:t>
            </a:r>
            <a:r>
              <a:rPr sz="2160" b="1" spc="-5" dirty="0">
                <a:latin typeface="Arial"/>
                <a:cs typeface="Arial"/>
              </a:rPr>
              <a:t>Hadoop</a:t>
            </a:r>
            <a:r>
              <a:rPr sz="2160" b="1" spc="-9" dirty="0">
                <a:latin typeface="Arial"/>
                <a:cs typeface="Arial"/>
              </a:rPr>
              <a:t> </a:t>
            </a:r>
            <a:r>
              <a:rPr sz="2160" b="1" spc="-5" dirty="0">
                <a:latin typeface="Arial"/>
                <a:cs typeface="Arial"/>
              </a:rPr>
              <a:t>components</a:t>
            </a:r>
            <a:r>
              <a:rPr sz="2160" b="1" spc="-9" dirty="0">
                <a:latin typeface="Arial"/>
                <a:cs typeface="Arial"/>
              </a:rPr>
              <a:t> </a:t>
            </a:r>
            <a:r>
              <a:rPr sz="2160" b="1" dirty="0">
                <a:latin typeface="Arial"/>
                <a:cs typeface="Arial"/>
              </a:rPr>
              <a:t>(HDFS,</a:t>
            </a:r>
            <a:r>
              <a:rPr sz="2160" b="1" spc="-9" dirty="0">
                <a:latin typeface="Arial"/>
                <a:cs typeface="Arial"/>
              </a:rPr>
              <a:t> </a:t>
            </a:r>
            <a:r>
              <a:rPr sz="2160" b="1" spc="-5" dirty="0">
                <a:latin typeface="Arial"/>
                <a:cs typeface="Arial"/>
              </a:rPr>
              <a:t>Hive)</a:t>
            </a:r>
            <a:endParaRPr sz="2160" dirty="0">
              <a:latin typeface="Arial"/>
              <a:cs typeface="Arial"/>
            </a:endParaRPr>
          </a:p>
          <a:p>
            <a:pPr marL="348044" marR="224599" indent="-337185">
              <a:spcBef>
                <a:spcPts val="432"/>
              </a:spcBef>
              <a:buChar char="●"/>
              <a:tabLst>
                <a:tab pos="348044" algn="l"/>
                <a:tab pos="348615" algn="l"/>
              </a:tabLst>
            </a:pPr>
            <a:r>
              <a:rPr sz="2160" b="1" spc="-5" dirty="0">
                <a:latin typeface="Arial"/>
                <a:cs typeface="Arial"/>
              </a:rPr>
              <a:t>Understand </a:t>
            </a:r>
            <a:r>
              <a:rPr sz="2160" b="1" dirty="0">
                <a:latin typeface="Arial"/>
                <a:cs typeface="Arial"/>
              </a:rPr>
              <a:t>the </a:t>
            </a:r>
            <a:r>
              <a:rPr sz="2160" b="1" spc="-5" dirty="0">
                <a:latin typeface="Arial"/>
                <a:cs typeface="Arial"/>
              </a:rPr>
              <a:t>combination of </a:t>
            </a:r>
            <a:r>
              <a:rPr sz="2160" b="1" spc="-5" dirty="0">
                <a:solidFill>
                  <a:srgbClr val="FF671F"/>
                </a:solidFill>
                <a:latin typeface="Arial"/>
                <a:cs typeface="Arial"/>
              </a:rPr>
              <a:t>data management </a:t>
            </a:r>
            <a:r>
              <a:rPr sz="2160" b="1" dirty="0">
                <a:solidFill>
                  <a:srgbClr val="FF671F"/>
                </a:solidFill>
                <a:latin typeface="Arial"/>
                <a:cs typeface="Arial"/>
              </a:rPr>
              <a:t> </a:t>
            </a:r>
            <a:r>
              <a:rPr sz="2160" b="1" spc="-5" dirty="0">
                <a:solidFill>
                  <a:srgbClr val="FF671F"/>
                </a:solidFill>
                <a:latin typeface="Arial"/>
                <a:cs typeface="Arial"/>
              </a:rPr>
              <a:t>with</a:t>
            </a:r>
            <a:r>
              <a:rPr sz="2160" b="1" spc="-23" dirty="0">
                <a:solidFill>
                  <a:srgbClr val="FF671F"/>
                </a:solidFill>
                <a:latin typeface="Arial"/>
                <a:cs typeface="Arial"/>
              </a:rPr>
              <a:t> </a:t>
            </a:r>
            <a:r>
              <a:rPr sz="2160" b="1" spc="-5" dirty="0">
                <a:solidFill>
                  <a:srgbClr val="FF671F"/>
                </a:solidFill>
                <a:latin typeface="Arial"/>
                <a:cs typeface="Arial"/>
              </a:rPr>
              <a:t>data</a:t>
            </a:r>
            <a:r>
              <a:rPr sz="2160" b="1" spc="-18" dirty="0">
                <a:solidFill>
                  <a:srgbClr val="FF671F"/>
                </a:solidFill>
                <a:latin typeface="Arial"/>
                <a:cs typeface="Arial"/>
              </a:rPr>
              <a:t> </a:t>
            </a:r>
            <a:r>
              <a:rPr sz="2160" b="1" spc="-5" dirty="0">
                <a:solidFill>
                  <a:srgbClr val="FF671F"/>
                </a:solidFill>
                <a:latin typeface="Arial"/>
                <a:cs typeface="Arial"/>
              </a:rPr>
              <a:t>processing</a:t>
            </a:r>
            <a:r>
              <a:rPr sz="2160" b="1" spc="-18" dirty="0">
                <a:solidFill>
                  <a:srgbClr val="FF671F"/>
                </a:solidFill>
                <a:latin typeface="Arial"/>
                <a:cs typeface="Arial"/>
              </a:rPr>
              <a:t> </a:t>
            </a:r>
            <a:r>
              <a:rPr sz="2160" b="1" dirty="0">
                <a:solidFill>
                  <a:srgbClr val="FF671F"/>
                </a:solidFill>
                <a:latin typeface="Arial"/>
                <a:cs typeface="Arial"/>
              </a:rPr>
              <a:t>techniques</a:t>
            </a:r>
            <a:r>
              <a:rPr sz="2160" b="1" spc="59" dirty="0">
                <a:solidFill>
                  <a:srgbClr val="FF671F"/>
                </a:solidFill>
                <a:latin typeface="Arial"/>
                <a:cs typeface="Arial"/>
              </a:rPr>
              <a:t> </a:t>
            </a:r>
            <a:r>
              <a:rPr sz="2160" b="1" spc="-5" dirty="0">
                <a:latin typeface="Arial"/>
                <a:cs typeface="Arial"/>
              </a:rPr>
              <a:t>in</a:t>
            </a:r>
            <a:r>
              <a:rPr sz="2160" b="1" spc="-18" dirty="0">
                <a:latin typeface="Arial"/>
                <a:cs typeface="Arial"/>
              </a:rPr>
              <a:t> </a:t>
            </a:r>
            <a:r>
              <a:rPr sz="2160" b="1" dirty="0">
                <a:latin typeface="Arial"/>
                <a:cs typeface="Arial"/>
              </a:rPr>
              <a:t>the</a:t>
            </a:r>
            <a:r>
              <a:rPr sz="2160" b="1" spc="-14" dirty="0">
                <a:latin typeface="Arial"/>
                <a:cs typeface="Arial"/>
              </a:rPr>
              <a:t> </a:t>
            </a:r>
            <a:r>
              <a:rPr sz="2160" b="1" spc="-5" dirty="0">
                <a:latin typeface="Arial"/>
                <a:cs typeface="Arial"/>
              </a:rPr>
              <a:t>same</a:t>
            </a:r>
            <a:r>
              <a:rPr sz="2160" b="1" spc="-14" dirty="0">
                <a:latin typeface="Arial"/>
                <a:cs typeface="Arial"/>
              </a:rPr>
              <a:t> </a:t>
            </a:r>
            <a:r>
              <a:rPr sz="2160" b="1" spc="-5" dirty="0">
                <a:latin typeface="Arial"/>
                <a:cs typeface="Arial"/>
              </a:rPr>
              <a:t>system</a:t>
            </a:r>
            <a:endParaRPr sz="2160" dirty="0">
              <a:latin typeface="Arial"/>
              <a:cs typeface="Arial"/>
            </a:endParaRPr>
          </a:p>
          <a:p>
            <a:pPr marL="39434">
              <a:tabLst>
                <a:tab pos="348044" algn="l"/>
                <a:tab pos="1046988" algn="l"/>
                <a:tab pos="7426071" algn="l"/>
              </a:tabLst>
            </a:pPr>
            <a:r>
              <a:rPr sz="2160" u="sng" dirty="0">
                <a:uFill>
                  <a:solidFill>
                    <a:srgbClr val="FF671F"/>
                  </a:solidFill>
                </a:uFill>
                <a:latin typeface="Times New Roman"/>
                <a:cs typeface="Times New Roman"/>
              </a:rPr>
              <a:t> 	</a:t>
            </a:r>
            <a:r>
              <a:rPr sz="2160" b="1" u="sng" spc="-5" dirty="0">
                <a:uFill>
                  <a:solidFill>
                    <a:srgbClr val="FF671F"/>
                  </a:solidFill>
                </a:uFill>
                <a:latin typeface="Arial"/>
                <a:cs typeface="Arial"/>
              </a:rPr>
              <a:t>with	Hadoop</a:t>
            </a:r>
            <a:r>
              <a:rPr sz="2160" b="1" u="sng" spc="-18" dirty="0">
                <a:uFill>
                  <a:solidFill>
                    <a:srgbClr val="FF671F"/>
                  </a:solidFill>
                </a:uFill>
                <a:latin typeface="Arial"/>
                <a:cs typeface="Arial"/>
              </a:rPr>
              <a:t> </a:t>
            </a:r>
            <a:r>
              <a:rPr sz="2160" b="1" u="sng" dirty="0">
                <a:uFill>
                  <a:solidFill>
                    <a:srgbClr val="FF671F"/>
                  </a:solidFill>
                </a:uFill>
                <a:latin typeface="Arial"/>
                <a:cs typeface="Arial"/>
              </a:rPr>
              <a:t>that</a:t>
            </a:r>
            <a:r>
              <a:rPr sz="2160" b="1" u="sng" spc="-14" dirty="0">
                <a:uFill>
                  <a:solidFill>
                    <a:srgbClr val="FF671F"/>
                  </a:solidFill>
                </a:uFill>
                <a:latin typeface="Arial"/>
                <a:cs typeface="Arial"/>
              </a:rPr>
              <a:t> </a:t>
            </a:r>
            <a:r>
              <a:rPr sz="2160" b="1" u="sng" spc="-5" dirty="0">
                <a:uFill>
                  <a:solidFill>
                    <a:srgbClr val="FF671F"/>
                  </a:solidFill>
                </a:uFill>
                <a:latin typeface="Arial"/>
                <a:cs typeface="Arial"/>
              </a:rPr>
              <a:t>simplify</a:t>
            </a:r>
            <a:r>
              <a:rPr sz="2160" b="1" u="sng" spc="-14" dirty="0">
                <a:uFill>
                  <a:solidFill>
                    <a:srgbClr val="FF671F"/>
                  </a:solidFill>
                </a:uFill>
                <a:latin typeface="Arial"/>
                <a:cs typeface="Arial"/>
              </a:rPr>
              <a:t> </a:t>
            </a:r>
            <a:r>
              <a:rPr sz="2160" b="1" u="sng" spc="-5" dirty="0">
                <a:uFill>
                  <a:solidFill>
                    <a:srgbClr val="FF671F"/>
                  </a:solidFill>
                </a:uFill>
                <a:latin typeface="Arial"/>
                <a:cs typeface="Arial"/>
              </a:rPr>
              <a:t>your</a:t>
            </a:r>
            <a:r>
              <a:rPr sz="2160" b="1" u="sng" spc="-14" dirty="0">
                <a:uFill>
                  <a:solidFill>
                    <a:srgbClr val="FF671F"/>
                  </a:solidFill>
                </a:uFill>
                <a:latin typeface="Arial"/>
                <a:cs typeface="Arial"/>
              </a:rPr>
              <a:t> </a:t>
            </a:r>
            <a:r>
              <a:rPr sz="2160" b="1" u="sng" spc="-5" dirty="0">
                <a:uFill>
                  <a:solidFill>
                    <a:srgbClr val="FF671F"/>
                  </a:solidFill>
                </a:uFill>
                <a:latin typeface="Arial"/>
                <a:cs typeface="Arial"/>
              </a:rPr>
              <a:t>big</a:t>
            </a:r>
            <a:r>
              <a:rPr sz="2160" b="1" u="sng" spc="-18" dirty="0">
                <a:uFill>
                  <a:solidFill>
                    <a:srgbClr val="FF671F"/>
                  </a:solidFill>
                </a:uFill>
                <a:latin typeface="Arial"/>
                <a:cs typeface="Arial"/>
              </a:rPr>
              <a:t> </a:t>
            </a:r>
            <a:r>
              <a:rPr sz="2160" b="1" u="sng" spc="-5" dirty="0">
                <a:uFill>
                  <a:solidFill>
                    <a:srgbClr val="FF671F"/>
                  </a:solidFill>
                </a:uFill>
                <a:latin typeface="Arial"/>
                <a:cs typeface="Arial"/>
              </a:rPr>
              <a:t>data</a:t>
            </a:r>
            <a:r>
              <a:rPr sz="2160" b="1" u="sng" spc="-18" dirty="0">
                <a:uFill>
                  <a:solidFill>
                    <a:srgbClr val="FF671F"/>
                  </a:solidFill>
                </a:uFill>
                <a:latin typeface="Arial"/>
                <a:cs typeface="Arial"/>
              </a:rPr>
              <a:t> </a:t>
            </a:r>
            <a:r>
              <a:rPr sz="2160" b="1" u="sng" dirty="0">
                <a:uFill>
                  <a:solidFill>
                    <a:srgbClr val="FF671F"/>
                  </a:solidFill>
                </a:uFill>
                <a:latin typeface="Arial"/>
                <a:cs typeface="Arial"/>
              </a:rPr>
              <a:t>tasks	</a:t>
            </a:r>
            <a:endParaRPr sz="216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C1F7A-7AE5-ABB7-18FC-1206A4F0BA9B}"/>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9C3B5332-F844-BF8A-89DF-EBC292FEDF15}"/>
              </a:ext>
            </a:extLst>
          </p:cNvPr>
          <p:cNvSpPr txBox="1">
            <a:spLocks noGrp="1"/>
          </p:cNvSpPr>
          <p:nvPr>
            <p:ph type="title"/>
          </p:nvPr>
        </p:nvSpPr>
        <p:spPr>
          <a:xfrm>
            <a:off x="867250" y="151459"/>
            <a:ext cx="3095149" cy="380873"/>
          </a:xfrm>
          <a:prstGeom prst="rect">
            <a:avLst/>
          </a:prstGeom>
        </p:spPr>
        <p:txBody>
          <a:bodyPr vert="horz" wrap="square" lIns="0" tIns="11430" rIns="0" bIns="0" rtlCol="0">
            <a:spAutoFit/>
          </a:bodyPr>
          <a:lstStyle/>
          <a:p>
            <a:pPr marL="11430">
              <a:spcBef>
                <a:spcPts val="90"/>
              </a:spcBef>
            </a:pPr>
            <a:r>
              <a:rPr sz="2400" spc="-5" dirty="0">
                <a:latin typeface="Trebuchet MS" panose="020B0603020202020204" pitchFamily="34" charset="0"/>
              </a:rPr>
              <a:t>Hadoop</a:t>
            </a:r>
            <a:r>
              <a:rPr lang="en-US" sz="2400" spc="-5" dirty="0">
                <a:latin typeface="Trebuchet MS" panose="020B0603020202020204" pitchFamily="34" charset="0"/>
              </a:rPr>
              <a:t> history</a:t>
            </a:r>
            <a:endParaRPr sz="2400" spc="-5" dirty="0">
              <a:latin typeface="Trebuchet MS" panose="020B0603020202020204" pitchFamily="34" charset="0"/>
            </a:endParaRPr>
          </a:p>
        </p:txBody>
      </p:sp>
      <p:sp>
        <p:nvSpPr>
          <p:cNvPr id="4" name="object 4">
            <a:extLst>
              <a:ext uri="{FF2B5EF4-FFF2-40B4-BE49-F238E27FC236}">
                <a16:creationId xmlns:a16="http://schemas.microsoft.com/office/drawing/2014/main" id="{E5C5234A-51C2-A305-BBA9-4AF60E0F1A7A}"/>
              </a:ext>
            </a:extLst>
          </p:cNvPr>
          <p:cNvSpPr txBox="1"/>
          <p:nvPr/>
        </p:nvSpPr>
        <p:spPr>
          <a:xfrm>
            <a:off x="839413" y="809496"/>
            <a:ext cx="7437501" cy="1554528"/>
          </a:xfrm>
          <a:prstGeom prst="rect">
            <a:avLst/>
          </a:prstGeom>
        </p:spPr>
        <p:txBody>
          <a:bodyPr vert="horz" wrap="square" lIns="0" tIns="66294" rIns="0" bIns="0" rtlCol="0">
            <a:spAutoFit/>
          </a:bodyPr>
          <a:lstStyle/>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In December of 2011, Apache Software Foundation released Apache Hadoop version 1.0.</a:t>
            </a:r>
          </a:p>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And later in Aug 2013, Version 2.0.6 was available.</a:t>
            </a:r>
          </a:p>
          <a:p>
            <a:pPr marL="348044" marR="144018" indent="-337185">
              <a:spcBef>
                <a:spcPts val="432"/>
              </a:spcBef>
              <a:buFontTx/>
              <a:buChar char="●"/>
              <a:tabLst>
                <a:tab pos="348044" algn="l"/>
                <a:tab pos="348615" algn="l"/>
              </a:tabLst>
            </a:pPr>
            <a:r>
              <a:rPr lang="en-US" spc="-5" dirty="0">
                <a:uFill>
                  <a:solidFill>
                    <a:srgbClr val="FF671F"/>
                  </a:solidFill>
                </a:uFill>
                <a:latin typeface="Arial"/>
                <a:cs typeface="Arial"/>
              </a:rPr>
              <a:t>And currently, we have Apache Hadoop version 3.0 which released in December 2017</a:t>
            </a:r>
            <a:endParaRPr lang="en-US" dirty="0">
              <a:latin typeface="Arial"/>
              <a:cs typeface="Arial"/>
            </a:endParaRPr>
          </a:p>
        </p:txBody>
      </p:sp>
      <p:pic>
        <p:nvPicPr>
          <p:cNvPr id="5" name="Picture 4">
            <a:extLst>
              <a:ext uri="{FF2B5EF4-FFF2-40B4-BE49-F238E27FC236}">
                <a16:creationId xmlns:a16="http://schemas.microsoft.com/office/drawing/2014/main" id="{9BF66289-8D99-FAF2-2EF1-2B5C2EFBC779}"/>
              </a:ext>
            </a:extLst>
          </p:cNvPr>
          <p:cNvPicPr>
            <a:picLocks noChangeAspect="1"/>
          </p:cNvPicPr>
          <p:nvPr/>
        </p:nvPicPr>
        <p:blipFill>
          <a:blip r:embed="rId3"/>
          <a:stretch>
            <a:fillRect/>
          </a:stretch>
        </p:blipFill>
        <p:spPr>
          <a:xfrm>
            <a:off x="2362200" y="2419349"/>
            <a:ext cx="3657600" cy="2614367"/>
          </a:xfrm>
          <a:prstGeom prst="rect">
            <a:avLst/>
          </a:prstGeom>
        </p:spPr>
      </p:pic>
    </p:spTree>
    <p:extLst>
      <p:ext uri="{BB962C8B-B14F-4D97-AF65-F5344CB8AC3E}">
        <p14:creationId xmlns:p14="http://schemas.microsoft.com/office/powerpoint/2010/main" val="3564820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597</TotalTime>
  <Words>3976</Words>
  <Application>Microsoft Office PowerPoint</Application>
  <PresentationFormat>On-screen Show (16:9)</PresentationFormat>
  <Paragraphs>701</Paragraphs>
  <Slides>89</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89</vt:i4>
      </vt:variant>
    </vt:vector>
  </HeadingPairs>
  <TitlesOfParts>
    <vt:vector size="106" baseType="lpstr">
      <vt:lpstr>MS PGothic</vt:lpstr>
      <vt:lpstr>SimSun</vt:lpstr>
      <vt:lpstr>Arial</vt:lpstr>
      <vt:lpstr>Arial MT</vt:lpstr>
      <vt:lpstr>Calibri</vt:lpstr>
      <vt:lpstr>Consolas</vt:lpstr>
      <vt:lpstr>Courier New</vt:lpstr>
      <vt:lpstr>Georgia</vt:lpstr>
      <vt:lpstr>inherit</vt:lpstr>
      <vt:lpstr>Lucida Sans Unicode</vt:lpstr>
      <vt:lpstr>Menlo</vt:lpstr>
      <vt:lpstr>Nunito</vt:lpstr>
      <vt:lpstr>Roboto</vt:lpstr>
      <vt:lpstr>Times New Roman</vt:lpstr>
      <vt:lpstr>Trebuchet MS</vt:lpstr>
      <vt:lpstr>Verdana</vt:lpstr>
      <vt:lpstr>Office Theme</vt:lpstr>
      <vt:lpstr>PowerPoint Presentation</vt:lpstr>
      <vt:lpstr>Learning objectives</vt:lpstr>
      <vt:lpstr>PowerPoint Presentation</vt:lpstr>
      <vt:lpstr>PowerPoint Presentation</vt:lpstr>
      <vt:lpstr>PowerPoint Presentation</vt:lpstr>
      <vt:lpstr>PowerPoint Presentation</vt:lpstr>
      <vt:lpstr>Hadoop</vt:lpstr>
      <vt:lpstr>Hadoop history</vt:lpstr>
      <vt:lpstr>Hadoop history</vt:lpstr>
      <vt:lpstr>PowerPoint Presentation</vt:lpstr>
      <vt:lpstr>Hadoop: layers</vt:lpstr>
      <vt:lpstr>Hadoop key components</vt:lpstr>
      <vt:lpstr>PowerPoint Presentation</vt:lpstr>
      <vt:lpstr>PowerPoint Presentation</vt:lpstr>
      <vt:lpstr>Hadoop File System (HDFS)</vt:lpstr>
      <vt:lpstr>HDFS Architecture</vt:lpstr>
      <vt:lpstr>PowerPoint Presentation</vt:lpstr>
      <vt:lpstr>Datanodes</vt:lpstr>
      <vt:lpstr>PowerPoint Presentation</vt:lpstr>
      <vt:lpstr>Datanodes</vt:lpstr>
      <vt:lpstr>PowerPoint Presentation</vt:lpstr>
      <vt:lpstr>PowerPoint Presentation</vt:lpstr>
      <vt:lpstr>Datanodes</vt:lpstr>
      <vt:lpstr>PowerPoint Presentation</vt:lpstr>
      <vt:lpstr>Datanodes</vt:lpstr>
      <vt:lpstr>PowerPoint Presentation</vt:lpstr>
      <vt:lpstr>Example</vt:lpstr>
      <vt:lpstr>HDFS - data blocks</vt:lpstr>
      <vt:lpstr>File blocks, metadata and data  replication</vt:lpstr>
      <vt:lpstr>HDFS fault tolerance</vt:lpstr>
      <vt:lpstr>Compatible file systems with HDFS</vt:lpstr>
      <vt:lpstr>PowerPoint Presentation</vt:lpstr>
      <vt:lpstr>PowerPoint Presentation</vt:lpstr>
      <vt:lpstr>PowerPoint Presentation</vt:lpstr>
      <vt:lpstr>PowerPoint Presentation</vt:lpstr>
      <vt:lpstr>PowerPoint Presentation</vt:lpstr>
      <vt:lpstr>AM = Application Master  NM = Node Manager</vt:lpstr>
      <vt:lpstr>AM = Application Master  NM = Node Manager</vt:lpstr>
      <vt:lpstr>AM = Application Master  NM = Node Manager</vt:lpstr>
      <vt:lpstr>AM = Application Master  NM = Node Manager</vt:lpstr>
      <vt:lpstr>AM = Application Master  NM = Node Manager</vt:lpstr>
      <vt:lpstr>AM = Application Master  NM = Node Manager</vt:lpstr>
      <vt:lpstr>AM = Application Master  NM = Node Manager</vt:lpstr>
      <vt:lpstr>YARN (Yet Another Resource  Negotiator)</vt:lpstr>
      <vt:lpstr>PowerPoint Presentation</vt:lpstr>
      <vt:lpstr>PowerPoint Presentation</vt:lpstr>
      <vt:lpstr>PowerPoint Presentation</vt:lpstr>
      <vt:lpstr>PowerPoint Presentation</vt:lpstr>
      <vt:lpstr>Task Worker C</vt:lpstr>
      <vt:lpstr>YARN Scheduler Policies</vt:lpstr>
      <vt:lpstr>Programming models</vt:lpstr>
      <vt:lpstr>Integration models</vt:lpstr>
      <vt:lpstr>ETL and Analytics with Hadoop/HDFS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that Hadoop dead/unattractive?</vt:lpstr>
      <vt:lpstr>Why do we still need to learn  Hadoop?</vt:lpstr>
      <vt:lpstr>Why do we still need to learn</vt:lpstr>
      <vt:lpstr>Enabling analysis big data using SQL  style</vt:lpstr>
      <vt:lpstr>Integration with other cloud storage</vt:lpstr>
      <vt:lpstr>PowerPoint Presentation</vt:lpstr>
      <vt:lpstr>HBase</vt:lpstr>
      <vt:lpstr>Recall: Big data: column-family data  model Many situations we aggregate and scan few columns of million  rows of data ⇒ store big data in columns enable fast  scan/retrieval/aggregation</vt:lpstr>
      <vt:lpstr>Example of a data model in HBase</vt:lpstr>
      <vt:lpstr>Example of a data model</vt:lpstr>
      <vt:lpstr>HBase data model – sharding and  storage</vt:lpstr>
      <vt:lpstr>HBase architecture</vt:lpstr>
      <vt:lpstr>HBase architecture</vt:lpstr>
      <vt:lpstr>ACID</vt:lpstr>
      <vt:lpstr>Example of using HBase</vt:lpstr>
      <vt:lpstr>Apache Hive</vt:lpstr>
      <vt:lpstr>Apache Hive</vt:lpstr>
      <vt:lpstr>High-level data flow language &amp;  programs</vt:lpstr>
      <vt:lpstr>Hive building blocks</vt:lpstr>
      <vt:lpstr>Hive data organization</vt:lpstr>
      <vt:lpstr>PowerPoint Presentation</vt:lpstr>
      <vt:lpstr>Hive data organization for  performance optimization</vt:lpstr>
      <vt:lpstr>Example of partitions</vt:lpstr>
      <vt:lpstr>Example of buckets</vt:lpstr>
      <vt:lpstr>ACID</vt:lpstr>
      <vt:lpstr>Uber example</vt:lpstr>
      <vt:lpstr>Hive in the age of ML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Trang Nguyen Thuy</cp:lastModifiedBy>
  <cp:revision>20</cp:revision>
  <dcterms:created xsi:type="dcterms:W3CDTF">2024-11-10T14:54:04Z</dcterms:created>
  <dcterms:modified xsi:type="dcterms:W3CDTF">2025-01-18T05:40:33Z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